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2" r:id="rId2"/>
    <p:sldId id="327" r:id="rId3"/>
    <p:sldId id="331" r:id="rId4"/>
    <p:sldId id="333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614">
          <p15:clr>
            <a:srgbClr val="A4A3A4"/>
          </p15:clr>
        </p15:guide>
        <p15:guide id="2" pos="188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42A0A0-F899-479E-90B4-6528366EC9D5}" v="22" dt="2018-09-17T11:54:57.2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89" autoAdjust="0"/>
    <p:restoredTop sz="92114" autoAdjust="0"/>
  </p:normalViewPr>
  <p:slideViewPr>
    <p:cSldViewPr snapToObjects="1">
      <p:cViewPr varScale="1">
        <p:scale>
          <a:sx n="67" d="100"/>
          <a:sy n="67" d="100"/>
        </p:scale>
        <p:origin x="1452" y="60"/>
      </p:cViewPr>
      <p:guideLst>
        <p:guide orient="horz" pos="2614"/>
        <p:guide pos="18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D342A0A0-F899-479E-90B4-6528366EC9D5}"/>
    <pc:docChg chg="modSld">
      <pc:chgData name="Luuk Mennen" userId="e8da6a4e-8fc9-4e27-9348-3a94ae635dab" providerId="ADAL" clId="{D342A0A0-F899-479E-90B4-6528366EC9D5}" dt="2018-09-17T11:54:57.227" v="21" actId="20577"/>
      <pc:docMkLst>
        <pc:docMk/>
      </pc:docMkLst>
      <pc:sldChg chg="modSp">
        <pc:chgData name="Luuk Mennen" userId="e8da6a4e-8fc9-4e27-9348-3a94ae635dab" providerId="ADAL" clId="{D342A0A0-F899-479E-90B4-6528366EC9D5}" dt="2018-09-17T11:54:57.227" v="21" actId="20577"/>
        <pc:sldMkLst>
          <pc:docMk/>
          <pc:sldMk cId="0" sldId="322"/>
        </pc:sldMkLst>
        <pc:spChg chg="mod">
          <ac:chgData name="Luuk Mennen" userId="e8da6a4e-8fc9-4e27-9348-3a94ae635dab" providerId="ADAL" clId="{D342A0A0-F899-479E-90B4-6528366EC9D5}" dt="2018-09-17T11:54:57.227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baseline="0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4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275856" y="4005064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Assenstelsel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Assenstelsel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en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coördinaten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>
                <a:latin typeface="Eurostile"/>
              </a:rPr>
              <a:t>Assenstelsel</a:t>
            </a:r>
            <a:r>
              <a:rPr lang="en-US" sz="3200" b="1" dirty="0">
                <a:latin typeface="Eurostile"/>
              </a:rPr>
              <a:t> en </a:t>
            </a:r>
            <a:r>
              <a:rPr lang="en-US" sz="3200" b="1" dirty="0" err="1">
                <a:latin typeface="Eurostile"/>
              </a:rPr>
              <a:t>coördinaten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982639"/>
            <a:ext cx="3670300" cy="303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6292" y="1763524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verticale</a:t>
            </a:r>
            <a:r>
              <a:rPr lang="en-US" dirty="0"/>
              <a:t> as</a:t>
            </a:r>
            <a:endParaRPr lang="nl-NL" dirty="0"/>
          </a:p>
        </p:txBody>
      </p:sp>
      <p:sp>
        <p:nvSpPr>
          <p:cNvPr id="27" name="TextBox 26"/>
          <p:cNvSpPr txBox="1"/>
          <p:nvPr/>
        </p:nvSpPr>
        <p:spPr>
          <a:xfrm>
            <a:off x="5924792" y="4249607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horizontale</a:t>
            </a:r>
            <a:r>
              <a:rPr lang="en-US" dirty="0"/>
              <a:t> as</a:t>
            </a:r>
            <a:endParaRPr lang="nl-NL" dirty="0"/>
          </a:p>
        </p:txBody>
      </p:sp>
      <p:sp>
        <p:nvSpPr>
          <p:cNvPr id="28" name="TextBox 27"/>
          <p:cNvSpPr txBox="1"/>
          <p:nvPr/>
        </p:nvSpPr>
        <p:spPr>
          <a:xfrm>
            <a:off x="378768" y="810823"/>
            <a:ext cx="535755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Hoe </a:t>
            </a:r>
            <a:r>
              <a:rPr lang="en-US" sz="2200" b="1" dirty="0" err="1">
                <a:solidFill>
                  <a:srgbClr val="0070C0"/>
                </a:solidFill>
              </a:rPr>
              <a:t>heet</a:t>
            </a:r>
            <a:r>
              <a:rPr lang="en-US" sz="2200" b="1" dirty="0">
                <a:solidFill>
                  <a:srgbClr val="0070C0"/>
                </a:solidFill>
              </a:rPr>
              <a:t> het </a:t>
            </a:r>
            <a:r>
              <a:rPr lang="en-US" sz="2200" b="1" dirty="0" err="1">
                <a:solidFill>
                  <a:srgbClr val="0070C0"/>
                </a:solidFill>
              </a:rPr>
              <a:t>beginpunt</a:t>
            </a:r>
            <a:r>
              <a:rPr lang="en-US" sz="2200" b="1" dirty="0">
                <a:solidFill>
                  <a:srgbClr val="0070C0"/>
                </a:solidFill>
              </a:rPr>
              <a:t> van de </a:t>
            </a:r>
            <a:r>
              <a:rPr lang="en-US" sz="2200" b="1" dirty="0" err="1">
                <a:solidFill>
                  <a:srgbClr val="0070C0"/>
                </a:solidFill>
              </a:rPr>
              <a:t>assen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2662734" y="4331439"/>
            <a:ext cx="504056" cy="53541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3" name="stipgrafiek"/>
          <p:cNvSpPr>
            <a:spLocks noChangeAspect="1"/>
          </p:cNvSpPr>
          <p:nvPr/>
        </p:nvSpPr>
        <p:spPr>
          <a:xfrm>
            <a:off x="4640047" y="3269317"/>
            <a:ext cx="88119" cy="9327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TextBox 30"/>
          <p:cNvSpPr txBox="1"/>
          <p:nvPr/>
        </p:nvSpPr>
        <p:spPr>
          <a:xfrm>
            <a:off x="4684106" y="290092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A</a:t>
            </a:r>
            <a:endParaRPr lang="nl-NL" sz="2400" i="1" dirty="0"/>
          </a:p>
        </p:txBody>
      </p:sp>
      <p:sp>
        <p:nvSpPr>
          <p:cNvPr id="32" name="TextBox 31"/>
          <p:cNvSpPr txBox="1"/>
          <p:nvPr/>
        </p:nvSpPr>
        <p:spPr>
          <a:xfrm>
            <a:off x="378768" y="5085184"/>
            <a:ext cx="658693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Vanuit</a:t>
            </a:r>
            <a:r>
              <a:rPr lang="en-US" sz="2200" dirty="0"/>
              <a:t> de </a:t>
            </a:r>
            <a:r>
              <a:rPr lang="en-US" sz="2200" dirty="0" err="1"/>
              <a:t>oorsprong</a:t>
            </a:r>
            <a:r>
              <a:rPr lang="en-US" sz="2200" dirty="0"/>
              <a:t> </a:t>
            </a:r>
            <a:r>
              <a:rPr lang="en-US" sz="2200" dirty="0" err="1"/>
              <a:t>naar</a:t>
            </a:r>
            <a:r>
              <a:rPr lang="en-US" sz="2200" dirty="0"/>
              <a:t> </a:t>
            </a:r>
            <a:r>
              <a:rPr lang="en-US" sz="2200" i="1" dirty="0"/>
              <a:t>A</a:t>
            </a:r>
            <a:r>
              <a:rPr lang="en-US" sz="2200" dirty="0"/>
              <a:t> </a:t>
            </a:r>
            <a:r>
              <a:rPr lang="en-US" sz="2200" dirty="0" err="1"/>
              <a:t>ga</a:t>
            </a:r>
            <a:r>
              <a:rPr lang="en-US" sz="2200" dirty="0"/>
              <a:t> je </a:t>
            </a:r>
            <a:r>
              <a:rPr lang="en-US" sz="2200" dirty="0" err="1"/>
              <a:t>eerst</a:t>
            </a:r>
            <a:r>
              <a:rPr lang="en-US" sz="2200" dirty="0"/>
              <a:t> </a:t>
            </a:r>
            <a:r>
              <a:rPr lang="en-US" sz="2200" dirty="0" err="1"/>
              <a:t>naar</a:t>
            </a:r>
            <a:r>
              <a:rPr lang="en-US" sz="2200" dirty="0"/>
              <a:t> </a:t>
            </a:r>
            <a:r>
              <a:rPr lang="en-US" sz="2200" dirty="0" err="1"/>
              <a:t>rechts</a:t>
            </a:r>
            <a:r>
              <a:rPr lang="en-US" sz="2200" dirty="0"/>
              <a:t>.</a:t>
            </a:r>
            <a:endParaRPr lang="nl-NL" sz="2200" dirty="0"/>
          </a:p>
        </p:txBody>
      </p:sp>
      <p:sp>
        <p:nvSpPr>
          <p:cNvPr id="34" name="N rechts"/>
          <p:cNvSpPr txBox="1"/>
          <p:nvPr/>
        </p:nvSpPr>
        <p:spPr>
          <a:xfrm>
            <a:off x="378768" y="5518393"/>
            <a:ext cx="52742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Hoeveel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stappen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moet</a:t>
            </a:r>
            <a:r>
              <a:rPr lang="en-US" sz="2200" b="1" dirty="0">
                <a:solidFill>
                  <a:srgbClr val="0070C0"/>
                </a:solidFill>
              </a:rPr>
              <a:t> je </a:t>
            </a:r>
            <a:r>
              <a:rPr lang="en-US" sz="2200" b="1" dirty="0" err="1">
                <a:solidFill>
                  <a:srgbClr val="0070C0"/>
                </a:solidFill>
              </a:rPr>
              <a:t>naar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rechts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37" name="Vrije vorm 25"/>
          <p:cNvSpPr/>
          <p:nvPr/>
        </p:nvSpPr>
        <p:spPr>
          <a:xfrm flipV="1">
            <a:off x="3071400" y="4714673"/>
            <a:ext cx="409221" cy="142551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400"/>
          </a:p>
        </p:txBody>
      </p:sp>
      <p:sp>
        <p:nvSpPr>
          <p:cNvPr id="39" name="Vrije vorm 25"/>
          <p:cNvSpPr/>
          <p:nvPr/>
        </p:nvSpPr>
        <p:spPr>
          <a:xfrm flipV="1">
            <a:off x="3658775" y="4714453"/>
            <a:ext cx="409221" cy="142551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400"/>
          </a:p>
        </p:txBody>
      </p:sp>
      <p:sp>
        <p:nvSpPr>
          <p:cNvPr id="41" name="Vrije vorm 25"/>
          <p:cNvSpPr/>
          <p:nvPr/>
        </p:nvSpPr>
        <p:spPr>
          <a:xfrm flipV="1">
            <a:off x="4255694" y="4732504"/>
            <a:ext cx="409221" cy="142551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400"/>
          </a:p>
        </p:txBody>
      </p:sp>
      <p:sp>
        <p:nvSpPr>
          <p:cNvPr id="35" name="Omhoog?"/>
          <p:cNvSpPr txBox="1"/>
          <p:nvPr/>
        </p:nvSpPr>
        <p:spPr>
          <a:xfrm>
            <a:off x="378768" y="5446385"/>
            <a:ext cx="544892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Hoeveel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stappen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moet</a:t>
            </a:r>
            <a:r>
              <a:rPr lang="en-US" sz="2200" b="1" dirty="0">
                <a:solidFill>
                  <a:srgbClr val="0070C0"/>
                </a:solidFill>
              </a:rPr>
              <a:t> je </a:t>
            </a:r>
            <a:r>
              <a:rPr lang="en-US" sz="2200" b="1" dirty="0" err="1">
                <a:solidFill>
                  <a:srgbClr val="0070C0"/>
                </a:solidFill>
              </a:rPr>
              <a:t>dan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omhoog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51" name="Vert boogje"/>
          <p:cNvSpPr/>
          <p:nvPr/>
        </p:nvSpPr>
        <p:spPr>
          <a:xfrm rot="16200000">
            <a:off x="4255693" y="4073029"/>
            <a:ext cx="409221" cy="147487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400"/>
          </a:p>
        </p:txBody>
      </p:sp>
      <p:sp>
        <p:nvSpPr>
          <p:cNvPr id="53" name="Vert boogje"/>
          <p:cNvSpPr/>
          <p:nvPr/>
        </p:nvSpPr>
        <p:spPr>
          <a:xfrm rot="16200000">
            <a:off x="4248073" y="3562489"/>
            <a:ext cx="409221" cy="147487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40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2984848" y="4455964"/>
            <a:ext cx="1684971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V="1">
            <a:off x="4687916" y="3364240"/>
            <a:ext cx="0" cy="109337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09642" y="5783361"/>
            <a:ext cx="38427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Bij</a:t>
            </a:r>
            <a:r>
              <a:rPr lang="en-US" sz="2200" dirty="0"/>
              <a:t> </a:t>
            </a:r>
            <a:r>
              <a:rPr lang="en-US" sz="2200" i="1" dirty="0"/>
              <a:t>A</a:t>
            </a:r>
            <a:r>
              <a:rPr lang="en-US" sz="2200" dirty="0"/>
              <a:t> </a:t>
            </a:r>
            <a:r>
              <a:rPr lang="en-US" sz="2200" dirty="0" err="1"/>
              <a:t>hoort</a:t>
            </a:r>
            <a:r>
              <a:rPr lang="en-US" sz="2200" dirty="0"/>
              <a:t> </a:t>
            </a:r>
            <a:r>
              <a:rPr lang="en-US" sz="2200" dirty="0" err="1"/>
              <a:t>dus</a:t>
            </a:r>
            <a:r>
              <a:rPr lang="en-US" sz="2200" dirty="0"/>
              <a:t> het punt (3, 2)</a:t>
            </a:r>
            <a:endParaRPr lang="nl-NL" sz="2200" dirty="0"/>
          </a:p>
        </p:txBody>
      </p:sp>
      <p:cxnSp>
        <p:nvCxnSpPr>
          <p:cNvPr id="1025" name="Straight Arrow Connector 1024"/>
          <p:cNvCxnSpPr/>
          <p:nvPr/>
        </p:nvCxnSpPr>
        <p:spPr>
          <a:xfrm>
            <a:off x="4211960" y="6024314"/>
            <a:ext cx="671557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7" name="TextBox 1026"/>
          <p:cNvSpPr txBox="1"/>
          <p:nvPr/>
        </p:nvSpPr>
        <p:spPr>
          <a:xfrm>
            <a:off x="4907497" y="5783361"/>
            <a:ext cx="10326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/>
              <a:t>A</a:t>
            </a:r>
            <a:r>
              <a:rPr lang="en-US" sz="2200" dirty="0"/>
              <a:t>(3, 2)</a:t>
            </a:r>
            <a:endParaRPr lang="nl-NL" sz="2200" dirty="0"/>
          </a:p>
        </p:txBody>
      </p:sp>
      <p:grpSp>
        <p:nvGrpSpPr>
          <p:cNvPr id="1036" name="eerste getal"/>
          <p:cNvGrpSpPr/>
          <p:nvPr/>
        </p:nvGrpSpPr>
        <p:grpSpPr>
          <a:xfrm>
            <a:off x="4462857" y="6161319"/>
            <a:ext cx="2398413" cy="639197"/>
            <a:chOff x="4320795" y="6188025"/>
            <a:chExt cx="2398413" cy="639197"/>
          </a:xfrm>
        </p:grpSpPr>
        <p:sp>
          <p:nvSpPr>
            <p:cNvPr id="1028" name="TextBox 1027"/>
            <p:cNvSpPr txBox="1"/>
            <p:nvPr/>
          </p:nvSpPr>
          <p:spPr>
            <a:xfrm>
              <a:off x="4320795" y="6396335"/>
              <a:ext cx="2398413" cy="430887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200" dirty="0" err="1"/>
                <a:t>Eerste</a:t>
              </a:r>
              <a:r>
                <a:rPr lang="en-US" sz="2200" dirty="0"/>
                <a:t> </a:t>
              </a:r>
              <a:r>
                <a:rPr lang="nl-NL" sz="2200" dirty="0"/>
                <a:t>coördinaat</a:t>
              </a:r>
            </a:p>
          </p:txBody>
        </p:sp>
        <p:cxnSp>
          <p:nvCxnSpPr>
            <p:cNvPr id="1030" name="Straight Arrow Connector 1029"/>
            <p:cNvCxnSpPr/>
            <p:nvPr/>
          </p:nvCxnSpPr>
          <p:spPr>
            <a:xfrm flipV="1">
              <a:off x="5234667" y="6188025"/>
              <a:ext cx="1" cy="20831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2" name="Oval 1031"/>
          <p:cNvSpPr/>
          <p:nvPr/>
        </p:nvSpPr>
        <p:spPr>
          <a:xfrm>
            <a:off x="4489771" y="4408012"/>
            <a:ext cx="387574" cy="38301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44" name="tweede getal"/>
          <p:cNvGrpSpPr/>
          <p:nvPr/>
        </p:nvGrpSpPr>
        <p:grpSpPr>
          <a:xfrm>
            <a:off x="4689294" y="6153699"/>
            <a:ext cx="2571986" cy="643043"/>
            <a:chOff x="4320795" y="6184179"/>
            <a:chExt cx="2571986" cy="643043"/>
          </a:xfrm>
        </p:grpSpPr>
        <p:sp>
          <p:nvSpPr>
            <p:cNvPr id="45" name="TextBox 44"/>
            <p:cNvSpPr txBox="1"/>
            <p:nvPr/>
          </p:nvSpPr>
          <p:spPr>
            <a:xfrm>
              <a:off x="4320795" y="6396335"/>
              <a:ext cx="2571986" cy="430887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200" dirty="0" err="1"/>
                <a:t>Tweede</a:t>
              </a:r>
              <a:r>
                <a:rPr lang="en-US" sz="2200" dirty="0"/>
                <a:t> </a:t>
              </a:r>
              <a:r>
                <a:rPr lang="en-US" sz="2200" dirty="0" err="1"/>
                <a:t>coördinaat</a:t>
              </a:r>
              <a:endParaRPr lang="nl-NL" sz="2200" dirty="0"/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V="1">
              <a:off x="5281073" y="6184179"/>
              <a:ext cx="1" cy="20831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Oval 53"/>
          <p:cNvSpPr/>
          <p:nvPr/>
        </p:nvSpPr>
        <p:spPr>
          <a:xfrm>
            <a:off x="2558172" y="3124448"/>
            <a:ext cx="387574" cy="38301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55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56" name="Rectangle 55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7" name="Isosceles Triangle 56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0" name="Oval 59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1" name="Oval 60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62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63" name="Isosceles Triangle 62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64" name="Isosceles Triangle 63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65" name="c Noordhoff"/>
          <p:cNvSpPr txBox="1"/>
          <p:nvPr/>
        </p:nvSpPr>
        <p:spPr>
          <a:xfrm>
            <a:off x="2228035" y="6519743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5724128" y="5517232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3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724128" y="5445224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2</a:t>
            </a:r>
          </a:p>
        </p:txBody>
      </p:sp>
      <p:sp>
        <p:nvSpPr>
          <p:cNvPr id="67" name="TextBox 27"/>
          <p:cNvSpPr txBox="1"/>
          <p:nvPr/>
        </p:nvSpPr>
        <p:spPr>
          <a:xfrm>
            <a:off x="356820" y="828348"/>
            <a:ext cx="73019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Hoe </a:t>
            </a:r>
            <a:r>
              <a:rPr lang="en-US" sz="2200" b="1" dirty="0" err="1">
                <a:solidFill>
                  <a:srgbClr val="0070C0"/>
                </a:solidFill>
              </a:rPr>
              <a:t>bepaal</a:t>
            </a:r>
            <a:r>
              <a:rPr lang="en-US" sz="2200" b="1" dirty="0">
                <a:solidFill>
                  <a:srgbClr val="0070C0"/>
                </a:solidFill>
              </a:rPr>
              <a:t> je op </a:t>
            </a:r>
            <a:r>
              <a:rPr lang="en-US" sz="2200" b="1" dirty="0" err="1">
                <a:solidFill>
                  <a:srgbClr val="0070C0"/>
                </a:solidFill>
              </a:rPr>
              <a:t>een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wereldkaart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plaatsen</a:t>
            </a:r>
            <a:r>
              <a:rPr lang="en-US" sz="2200" b="1" dirty="0">
                <a:solidFill>
                  <a:srgbClr val="0070C0"/>
                </a:solidFill>
              </a:rPr>
              <a:t> op </a:t>
            </a:r>
            <a:r>
              <a:rPr lang="en-US" sz="2200" b="1" dirty="0" err="1">
                <a:solidFill>
                  <a:srgbClr val="0070C0"/>
                </a:solidFill>
              </a:rPr>
              <a:t>aarde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382994" y="827187"/>
            <a:ext cx="750137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De plaatsen op aarde bepaal je met </a:t>
            </a:r>
            <a:r>
              <a:rPr lang="nl-NL" sz="2200" b="1" dirty="0"/>
              <a:t>coördinaten</a:t>
            </a:r>
            <a:r>
              <a:rPr lang="nl-NL" sz="2200" dirty="0"/>
              <a:t>.</a:t>
            </a:r>
          </a:p>
        </p:txBody>
      </p:sp>
      <p:grpSp>
        <p:nvGrpSpPr>
          <p:cNvPr id="76" name="Vertcoordinaat"/>
          <p:cNvGrpSpPr/>
          <p:nvPr/>
        </p:nvGrpSpPr>
        <p:grpSpPr>
          <a:xfrm>
            <a:off x="682234" y="4230613"/>
            <a:ext cx="1801534" cy="430887"/>
            <a:chOff x="3625894" y="5115713"/>
            <a:chExt cx="1801534" cy="430887"/>
          </a:xfrm>
        </p:grpSpPr>
        <p:sp>
          <p:nvSpPr>
            <p:cNvPr id="77" name="TextBox 47"/>
            <p:cNvSpPr txBox="1"/>
            <p:nvPr/>
          </p:nvSpPr>
          <p:spPr>
            <a:xfrm>
              <a:off x="3625894" y="5115713"/>
              <a:ext cx="1425390" cy="43088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nl-NL" sz="2200" dirty="0"/>
                <a:t>Oorspong</a:t>
              </a:r>
            </a:p>
          </p:txBody>
        </p:sp>
        <p:cxnSp>
          <p:nvCxnSpPr>
            <p:cNvPr id="78" name="Straight Arrow Connector 48"/>
            <p:cNvCxnSpPr/>
            <p:nvPr/>
          </p:nvCxnSpPr>
          <p:spPr>
            <a:xfrm>
              <a:off x="4988768" y="5332474"/>
              <a:ext cx="43866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stipgrafiek"/>
          <p:cNvSpPr>
            <a:spLocks noChangeAspect="1"/>
          </p:cNvSpPr>
          <p:nvPr/>
        </p:nvSpPr>
        <p:spPr>
          <a:xfrm>
            <a:off x="4071898" y="4410971"/>
            <a:ext cx="88119" cy="9327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2" name="TextBox 30"/>
          <p:cNvSpPr txBox="1"/>
          <p:nvPr/>
        </p:nvSpPr>
        <p:spPr>
          <a:xfrm>
            <a:off x="3711653" y="404745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C</a:t>
            </a:r>
            <a:endParaRPr lang="nl-NL" sz="2400" i="1" dirty="0"/>
          </a:p>
        </p:txBody>
      </p:sp>
      <p:sp>
        <p:nvSpPr>
          <p:cNvPr id="83" name="stipgrafiek"/>
          <p:cNvSpPr>
            <a:spLocks noChangeAspect="1"/>
          </p:cNvSpPr>
          <p:nvPr/>
        </p:nvSpPr>
        <p:spPr>
          <a:xfrm>
            <a:off x="2953425" y="2708920"/>
            <a:ext cx="88119" cy="9327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4" name="TextBox 30"/>
          <p:cNvSpPr txBox="1"/>
          <p:nvPr/>
        </p:nvSpPr>
        <p:spPr>
          <a:xfrm>
            <a:off x="2997534" y="274867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B</a:t>
            </a:r>
            <a:endParaRPr lang="nl-NL" sz="2400" i="1" dirty="0"/>
          </a:p>
        </p:txBody>
      </p:sp>
      <p:sp>
        <p:nvSpPr>
          <p:cNvPr id="85" name="stipgrafiek"/>
          <p:cNvSpPr>
            <a:spLocks noChangeAspect="1"/>
          </p:cNvSpPr>
          <p:nvPr/>
        </p:nvSpPr>
        <p:spPr>
          <a:xfrm>
            <a:off x="3521287" y="2148005"/>
            <a:ext cx="88119" cy="9327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6" name="TextBox 30"/>
          <p:cNvSpPr txBox="1"/>
          <p:nvPr/>
        </p:nvSpPr>
        <p:spPr>
          <a:xfrm>
            <a:off x="3565592" y="224725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D</a:t>
            </a:r>
            <a:endParaRPr lang="nl-NL" sz="2400" i="1" dirty="0"/>
          </a:p>
        </p:txBody>
      </p:sp>
      <p:sp>
        <p:nvSpPr>
          <p:cNvPr id="87" name="TextBox 30"/>
          <p:cNvSpPr txBox="1"/>
          <p:nvPr/>
        </p:nvSpPr>
        <p:spPr>
          <a:xfrm>
            <a:off x="5441718" y="3426052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E</a:t>
            </a:r>
            <a:endParaRPr lang="nl-NL" sz="2400" i="1" dirty="0"/>
          </a:p>
        </p:txBody>
      </p:sp>
      <p:sp>
        <p:nvSpPr>
          <p:cNvPr id="88" name="stipgrafiek"/>
          <p:cNvSpPr>
            <a:spLocks noChangeAspect="1"/>
          </p:cNvSpPr>
          <p:nvPr/>
        </p:nvSpPr>
        <p:spPr>
          <a:xfrm>
            <a:off x="5783636" y="3841078"/>
            <a:ext cx="88119" cy="9327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Left Brace 8"/>
          <p:cNvSpPr/>
          <p:nvPr/>
        </p:nvSpPr>
        <p:spPr>
          <a:xfrm rot="16200000">
            <a:off x="3698480" y="4107626"/>
            <a:ext cx="288032" cy="1514526"/>
          </a:xfrm>
          <a:prstGeom prst="leftBrace">
            <a:avLst>
              <a:gd name="adj1" fmla="val 81820"/>
              <a:gd name="adj2" fmla="val 50000"/>
            </a:avLst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kstvak 16413"/>
          <p:cNvSpPr txBox="1"/>
          <p:nvPr/>
        </p:nvSpPr>
        <p:spPr>
          <a:xfrm>
            <a:off x="3699437" y="5003884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dirty="0">
                <a:solidFill>
                  <a:srgbClr val="FF0000"/>
                </a:solidFill>
              </a:rPr>
              <a:t>3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80" name="Left Brace 79"/>
          <p:cNvSpPr/>
          <p:nvPr/>
        </p:nvSpPr>
        <p:spPr>
          <a:xfrm>
            <a:off x="4308667" y="3431622"/>
            <a:ext cx="288032" cy="950490"/>
          </a:xfrm>
          <a:prstGeom prst="leftBrace">
            <a:avLst>
              <a:gd name="adj1" fmla="val 131455"/>
              <a:gd name="adj2" fmla="val 50000"/>
            </a:avLst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kstvak 16413"/>
          <p:cNvSpPr txBox="1"/>
          <p:nvPr/>
        </p:nvSpPr>
        <p:spPr>
          <a:xfrm>
            <a:off x="3934003" y="3703050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dirty="0">
                <a:solidFill>
                  <a:srgbClr val="FF0000"/>
                </a:solidFill>
              </a:rPr>
              <a:t>2</a:t>
            </a:r>
            <a:endParaRPr lang="nl-N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18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000"/>
                            </p:stCondLst>
                            <p:childTnLst>
                              <p:par>
                                <p:cTn id="12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000"/>
                            </p:stCondLst>
                            <p:childTnLst>
                              <p:par>
                                <p:cTn id="160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000"/>
                            </p:stCondLst>
                            <p:childTnLst>
                              <p:par>
                                <p:cTn id="1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2000"/>
                            </p:stCondLst>
                            <p:childTnLst>
                              <p:par>
                                <p:cTn id="16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3000"/>
                            </p:stCondLst>
                            <p:childTnLst>
                              <p:par>
                                <p:cTn id="1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3000"/>
                            </p:stCondLst>
                            <p:childTnLst>
                              <p:par>
                                <p:cTn id="17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1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500"/>
                            </p:stCondLst>
                            <p:childTnLst>
                              <p:par>
                                <p:cTn id="21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500"/>
                            </p:stCondLst>
                            <p:childTnLst>
                              <p:par>
                                <p:cTn id="23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00"/>
                            </p:stCondLst>
                            <p:childTnLst>
                              <p:par>
                                <p:cTn id="2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500"/>
                            </p:stCondLst>
                            <p:childTnLst>
                              <p:par>
                                <p:cTn id="2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27" grpId="0"/>
      <p:bldP spid="28" grpId="0"/>
      <p:bldP spid="28" grpId="1"/>
      <p:bldP spid="29" grpId="0" animBg="1"/>
      <p:bldP spid="29" grpId="1" animBg="1"/>
      <p:bldP spid="33" grpId="0" animBg="1"/>
      <p:bldP spid="31" grpId="0"/>
      <p:bldP spid="32" grpId="0"/>
      <p:bldP spid="32" grpId="1"/>
      <p:bldP spid="34" grpId="0"/>
      <p:bldP spid="34" grpId="1"/>
      <p:bldP spid="37" grpId="0" animBg="1"/>
      <p:bldP spid="37" grpId="1" animBg="1"/>
      <p:bldP spid="39" grpId="0" animBg="1"/>
      <p:bldP spid="39" grpId="1" animBg="1"/>
      <p:bldP spid="41" grpId="0" animBg="1"/>
      <p:bldP spid="41" grpId="1" animBg="1"/>
      <p:bldP spid="35" grpId="0"/>
      <p:bldP spid="35" grpId="1"/>
      <p:bldP spid="51" grpId="0" animBg="1"/>
      <p:bldP spid="51" grpId="1" animBg="1"/>
      <p:bldP spid="53" grpId="0" animBg="1"/>
      <p:bldP spid="53" grpId="1" animBg="1"/>
      <p:bldP spid="59" grpId="0"/>
      <p:bldP spid="1027" grpId="0"/>
      <p:bldP spid="1032" grpId="0" animBg="1"/>
      <p:bldP spid="1032" grpId="1" animBg="1"/>
      <p:bldP spid="54" grpId="0" animBg="1"/>
      <p:bldP spid="65" grpId="0"/>
      <p:bldP spid="6" grpId="0"/>
      <p:bldP spid="6" grpId="1"/>
      <p:bldP spid="66" grpId="0"/>
      <p:bldP spid="66" grpId="1"/>
      <p:bldP spid="67" grpId="0"/>
      <p:bldP spid="67" grpId="1"/>
      <p:bldP spid="7" grpId="0"/>
      <p:bldP spid="7" grpId="1"/>
      <p:bldP spid="81" grpId="0" animBg="1"/>
      <p:bldP spid="82" grpId="0"/>
      <p:bldP spid="83" grpId="0" animBg="1"/>
      <p:bldP spid="84" grpId="0"/>
      <p:bldP spid="85" grpId="0" animBg="1"/>
      <p:bldP spid="86" grpId="0"/>
      <p:bldP spid="87" grpId="0"/>
      <p:bldP spid="88" grpId="0" animBg="1"/>
      <p:bldP spid="9" grpId="0" animBg="1"/>
      <p:bldP spid="9" grpId="1" animBg="1"/>
      <p:bldP spid="79" grpId="0"/>
      <p:bldP spid="79" grpId="1"/>
      <p:bldP spid="80" grpId="0" animBg="1"/>
      <p:bldP spid="80" grpId="1" animBg="1"/>
      <p:bldP spid="89" grpId="0"/>
      <p:bldP spid="8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1445" y="2078463"/>
            <a:ext cx="4210875" cy="371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>
                <a:latin typeface="Eurostile"/>
              </a:rPr>
              <a:t>Assenstelsel</a:t>
            </a:r>
            <a:r>
              <a:rPr lang="en-US" sz="3200" b="1" dirty="0">
                <a:latin typeface="Eurostile"/>
              </a:rPr>
              <a:t> en </a:t>
            </a:r>
            <a:r>
              <a:rPr lang="en-US" sz="3200" b="1" dirty="0" err="1">
                <a:latin typeface="Eurostile"/>
              </a:rPr>
              <a:t>coördinaten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275856" y="1866310"/>
            <a:ext cx="12218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verticale</a:t>
            </a:r>
            <a:r>
              <a:rPr lang="en-US" sz="1600" dirty="0"/>
              <a:t> as</a:t>
            </a:r>
            <a:endParaRPr lang="nl-NL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7431824" y="5244074"/>
            <a:ext cx="14606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horizontale</a:t>
            </a:r>
            <a:r>
              <a:rPr lang="en-US" sz="1600" dirty="0"/>
              <a:t> as</a:t>
            </a:r>
            <a:endParaRPr lang="nl-NL" sz="1600" dirty="0"/>
          </a:p>
        </p:txBody>
      </p:sp>
      <p:sp>
        <p:nvSpPr>
          <p:cNvPr id="51" name="Vert boogje"/>
          <p:cNvSpPr/>
          <p:nvPr/>
        </p:nvSpPr>
        <p:spPr>
          <a:xfrm rot="16200000">
            <a:off x="6481837" y="5102700"/>
            <a:ext cx="409221" cy="147487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400"/>
          </a:p>
        </p:txBody>
      </p:sp>
      <p:sp>
        <p:nvSpPr>
          <p:cNvPr id="53" name="Vert boogje"/>
          <p:cNvSpPr/>
          <p:nvPr/>
        </p:nvSpPr>
        <p:spPr>
          <a:xfrm rot="16200000">
            <a:off x="6492587" y="4567979"/>
            <a:ext cx="409221" cy="147487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400"/>
          </a:p>
        </p:txBody>
      </p:sp>
      <p:grpSp>
        <p:nvGrpSpPr>
          <p:cNvPr id="55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56" name="Rectangle 55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7" name="Isosceles Triangle 56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0" name="Oval 59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1" name="Oval 60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62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63" name="Isosceles Triangle 62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64" name="Isosceles Triangle 63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65" name="c Noordhoff"/>
          <p:cNvSpPr txBox="1"/>
          <p:nvPr/>
        </p:nvSpPr>
        <p:spPr>
          <a:xfrm>
            <a:off x="3329946" y="6555762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378768" y="734958"/>
            <a:ext cx="390017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Opgave</a:t>
            </a:r>
            <a:endParaRPr lang="en-US" sz="2200" i="1" dirty="0"/>
          </a:p>
          <a:p>
            <a:r>
              <a:rPr lang="en-US" sz="2200" b="1" dirty="0"/>
              <a:t>a </a:t>
            </a:r>
            <a:r>
              <a:rPr lang="en-US" sz="2200" dirty="0" err="1"/>
              <a:t>Welke</a:t>
            </a:r>
            <a:r>
              <a:rPr lang="en-US" sz="2200" dirty="0"/>
              <a:t> letter </a:t>
            </a:r>
            <a:r>
              <a:rPr lang="en-US" sz="2200" dirty="0" err="1"/>
              <a:t>zie</a:t>
            </a:r>
            <a:r>
              <a:rPr lang="en-US" sz="2200" dirty="0"/>
              <a:t> je </a:t>
            </a:r>
            <a:r>
              <a:rPr lang="en-US" sz="2200" dirty="0" err="1"/>
              <a:t>bij</a:t>
            </a:r>
            <a:r>
              <a:rPr lang="en-US" sz="2200" dirty="0"/>
              <a:t> (6, 5)?</a:t>
            </a:r>
            <a:endParaRPr lang="nl-NL" sz="2200" b="1" i="1" dirty="0"/>
          </a:p>
        </p:txBody>
      </p:sp>
      <p:sp>
        <p:nvSpPr>
          <p:cNvPr id="68" name="Vert boogje"/>
          <p:cNvSpPr/>
          <p:nvPr/>
        </p:nvSpPr>
        <p:spPr>
          <a:xfrm rot="16200000">
            <a:off x="6481143" y="4080866"/>
            <a:ext cx="409221" cy="147487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400"/>
          </a:p>
        </p:txBody>
      </p:sp>
      <p:grpSp>
        <p:nvGrpSpPr>
          <p:cNvPr id="69" name="Group 68"/>
          <p:cNvGrpSpPr/>
          <p:nvPr/>
        </p:nvGrpSpPr>
        <p:grpSpPr>
          <a:xfrm>
            <a:off x="869641" y="5877272"/>
            <a:ext cx="5745022" cy="650011"/>
            <a:chOff x="467544" y="4013448"/>
            <a:chExt cx="8421291" cy="1575792"/>
          </a:xfrm>
        </p:grpSpPr>
        <p:grpSp>
          <p:nvGrpSpPr>
            <p:cNvPr id="70" name="Group 69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72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73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71" name="Straight Connector 70"/>
            <p:cNvCxnSpPr/>
            <p:nvPr/>
          </p:nvCxnSpPr>
          <p:spPr>
            <a:xfrm>
              <a:off x="1403648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Oval 73"/>
          <p:cNvSpPr>
            <a:spLocks noChangeAspect="1"/>
          </p:cNvSpPr>
          <p:nvPr/>
        </p:nvSpPr>
        <p:spPr>
          <a:xfrm>
            <a:off x="1170608" y="6130866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7" name="TextBox 76"/>
          <p:cNvSpPr txBox="1"/>
          <p:nvPr/>
        </p:nvSpPr>
        <p:spPr>
          <a:xfrm>
            <a:off x="1607865" y="5986315"/>
            <a:ext cx="37337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a</a:t>
            </a:r>
            <a:r>
              <a:rPr lang="en-US" sz="2200" dirty="0"/>
              <a:t> In (6, 5) </a:t>
            </a:r>
            <a:r>
              <a:rPr lang="en-US" sz="2200" dirty="0" err="1"/>
              <a:t>vind</a:t>
            </a:r>
            <a:r>
              <a:rPr lang="en-US" sz="2200" dirty="0"/>
              <a:t> je de letter </a:t>
            </a:r>
            <a:r>
              <a:rPr lang="en-US" sz="2200" i="1" dirty="0"/>
              <a:t>P</a:t>
            </a:r>
            <a:r>
              <a:rPr lang="en-US" sz="2200" dirty="0"/>
              <a:t>.</a:t>
            </a:r>
            <a:endParaRPr lang="nl-NL" sz="2200" dirty="0"/>
          </a:p>
        </p:txBody>
      </p:sp>
      <p:sp>
        <p:nvSpPr>
          <p:cNvPr id="43" name="TextBox 5"/>
          <p:cNvSpPr txBox="1"/>
          <p:nvPr/>
        </p:nvSpPr>
        <p:spPr>
          <a:xfrm>
            <a:off x="380397" y="2482628"/>
            <a:ext cx="12097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/>
              <a:t> </a:t>
            </a:r>
            <a:r>
              <a:rPr lang="en-US" sz="2200" i="1" dirty="0" err="1"/>
              <a:t>Aanpak</a:t>
            </a:r>
            <a:endParaRPr lang="en-US" sz="2200" i="1" dirty="0"/>
          </a:p>
        </p:txBody>
      </p:sp>
      <p:sp>
        <p:nvSpPr>
          <p:cNvPr id="44" name="TextBox 5"/>
          <p:cNvSpPr txBox="1"/>
          <p:nvPr/>
        </p:nvSpPr>
        <p:spPr>
          <a:xfrm>
            <a:off x="380397" y="2948752"/>
            <a:ext cx="30267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Begin in de </a:t>
            </a:r>
            <a:r>
              <a:rPr lang="en-US" sz="2200" dirty="0" err="1"/>
              <a:t>oorsprong</a:t>
            </a:r>
            <a:r>
              <a:rPr lang="en-US" sz="2200" dirty="0"/>
              <a:t>.</a:t>
            </a:r>
          </a:p>
        </p:txBody>
      </p:sp>
      <p:sp>
        <p:nvSpPr>
          <p:cNvPr id="45" name="TextBox 5"/>
          <p:cNvSpPr txBox="1"/>
          <p:nvPr/>
        </p:nvSpPr>
        <p:spPr>
          <a:xfrm>
            <a:off x="395536" y="3379639"/>
            <a:ext cx="236795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Ga 6 </a:t>
            </a:r>
            <a:r>
              <a:rPr lang="en-US" sz="2200" dirty="0" err="1"/>
              <a:t>naar</a:t>
            </a:r>
            <a:r>
              <a:rPr lang="en-US" sz="2200" dirty="0"/>
              <a:t> </a:t>
            </a:r>
            <a:r>
              <a:rPr lang="en-US" sz="2200" dirty="0" err="1"/>
              <a:t>rechts</a:t>
            </a:r>
            <a:r>
              <a:rPr lang="en-US" sz="2200" dirty="0"/>
              <a:t> </a:t>
            </a:r>
            <a:br>
              <a:rPr lang="en-US" sz="2200" dirty="0"/>
            </a:br>
            <a:r>
              <a:rPr lang="en-US" sz="2200" dirty="0"/>
              <a:t>en 5 </a:t>
            </a:r>
            <a:r>
              <a:rPr lang="en-US" sz="2200" dirty="0" err="1"/>
              <a:t>omhoog</a:t>
            </a:r>
            <a:r>
              <a:rPr lang="en-US" sz="2200" dirty="0"/>
              <a:t>.</a:t>
            </a:r>
          </a:p>
        </p:txBody>
      </p:sp>
      <p:sp>
        <p:nvSpPr>
          <p:cNvPr id="46" name="Vrije vorm 25"/>
          <p:cNvSpPr/>
          <p:nvPr/>
        </p:nvSpPr>
        <p:spPr>
          <a:xfrm flipV="1">
            <a:off x="3768811" y="5484072"/>
            <a:ext cx="409221" cy="142551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400"/>
          </a:p>
        </p:txBody>
      </p:sp>
      <p:sp>
        <p:nvSpPr>
          <p:cNvPr id="48" name="Vrije vorm 25"/>
          <p:cNvSpPr/>
          <p:nvPr/>
        </p:nvSpPr>
        <p:spPr>
          <a:xfrm flipV="1">
            <a:off x="4284807" y="5494049"/>
            <a:ext cx="409221" cy="142551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400"/>
          </a:p>
        </p:txBody>
      </p:sp>
      <p:sp>
        <p:nvSpPr>
          <p:cNvPr id="54" name="Vrije vorm 25"/>
          <p:cNvSpPr/>
          <p:nvPr/>
        </p:nvSpPr>
        <p:spPr>
          <a:xfrm flipV="1">
            <a:off x="4803549" y="5522297"/>
            <a:ext cx="409221" cy="142551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400"/>
          </a:p>
        </p:txBody>
      </p:sp>
      <p:sp>
        <p:nvSpPr>
          <p:cNvPr id="75" name="Vrije vorm 25"/>
          <p:cNvSpPr/>
          <p:nvPr/>
        </p:nvSpPr>
        <p:spPr>
          <a:xfrm flipV="1">
            <a:off x="5325733" y="5511104"/>
            <a:ext cx="409221" cy="142551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400"/>
          </a:p>
        </p:txBody>
      </p:sp>
      <p:sp>
        <p:nvSpPr>
          <p:cNvPr id="78" name="Vrije vorm 25"/>
          <p:cNvSpPr/>
          <p:nvPr/>
        </p:nvSpPr>
        <p:spPr>
          <a:xfrm flipV="1">
            <a:off x="5832816" y="5521287"/>
            <a:ext cx="409221" cy="142551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400"/>
          </a:p>
        </p:txBody>
      </p:sp>
      <p:sp>
        <p:nvSpPr>
          <p:cNvPr id="82" name="Vrije vorm 25"/>
          <p:cNvSpPr/>
          <p:nvPr/>
        </p:nvSpPr>
        <p:spPr>
          <a:xfrm flipV="1">
            <a:off x="6361720" y="5525092"/>
            <a:ext cx="409221" cy="142551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400"/>
          </a:p>
        </p:txBody>
      </p:sp>
      <p:grpSp>
        <p:nvGrpSpPr>
          <p:cNvPr id="84" name="Animatie icoon"/>
          <p:cNvGrpSpPr>
            <a:grpSpLocks noChangeAspect="1"/>
          </p:cNvGrpSpPr>
          <p:nvPr/>
        </p:nvGrpSpPr>
        <p:grpSpPr>
          <a:xfrm>
            <a:off x="8577784" y="6343550"/>
            <a:ext cx="440378" cy="360000"/>
            <a:chOff x="5076056" y="174576"/>
            <a:chExt cx="3276364" cy="2678360"/>
          </a:xfrm>
        </p:grpSpPr>
        <p:sp>
          <p:nvSpPr>
            <p:cNvPr id="85" name="Rectangle 55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6" name="Isosceles Triangle 56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7" name="Oval 59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8" name="Oval 60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89" name="Vert boogje"/>
          <p:cNvSpPr/>
          <p:nvPr/>
        </p:nvSpPr>
        <p:spPr>
          <a:xfrm rot="16200000">
            <a:off x="6446733" y="3551765"/>
            <a:ext cx="409221" cy="147487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400"/>
          </a:p>
        </p:txBody>
      </p:sp>
      <p:sp>
        <p:nvSpPr>
          <p:cNvPr id="90" name="Vert boogje"/>
          <p:cNvSpPr/>
          <p:nvPr/>
        </p:nvSpPr>
        <p:spPr>
          <a:xfrm rot="16200000">
            <a:off x="6446733" y="3044382"/>
            <a:ext cx="409221" cy="147487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400"/>
          </a:p>
        </p:txBody>
      </p:sp>
      <p:sp>
        <p:nvSpPr>
          <p:cNvPr id="58" name="Left Brace 57"/>
          <p:cNvSpPr/>
          <p:nvPr/>
        </p:nvSpPr>
        <p:spPr>
          <a:xfrm rot="16200000">
            <a:off x="5116950" y="4269135"/>
            <a:ext cx="288032" cy="2928241"/>
          </a:xfrm>
          <a:prstGeom prst="leftBrace">
            <a:avLst>
              <a:gd name="adj1" fmla="val 81820"/>
              <a:gd name="adj2" fmla="val 50000"/>
            </a:avLst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kstvak 16413"/>
          <p:cNvSpPr txBox="1"/>
          <p:nvPr/>
        </p:nvSpPr>
        <p:spPr>
          <a:xfrm>
            <a:off x="5148064" y="5867980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dirty="0">
                <a:solidFill>
                  <a:srgbClr val="FF0000"/>
                </a:solidFill>
              </a:rPr>
              <a:t>6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79" name="Left Brace 78"/>
          <p:cNvSpPr/>
          <p:nvPr/>
        </p:nvSpPr>
        <p:spPr>
          <a:xfrm>
            <a:off x="6453554" y="2906663"/>
            <a:ext cx="288032" cy="2467540"/>
          </a:xfrm>
          <a:prstGeom prst="leftBrace">
            <a:avLst>
              <a:gd name="adj1" fmla="val 81820"/>
              <a:gd name="adj2" fmla="val 50000"/>
            </a:avLst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kstvak 16413"/>
          <p:cNvSpPr txBox="1"/>
          <p:nvPr/>
        </p:nvSpPr>
        <p:spPr>
          <a:xfrm>
            <a:off x="6050839" y="3936894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dirty="0">
                <a:solidFill>
                  <a:srgbClr val="FF0000"/>
                </a:solidFill>
              </a:rPr>
              <a:t>5</a:t>
            </a:r>
            <a:endParaRPr lang="nl-N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308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500"/>
                            </p:stCondLst>
                            <p:childTnLst>
                              <p:par>
                                <p:cTn id="5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5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500"/>
                            </p:stCondLst>
                            <p:childTnLst>
                              <p:par>
                                <p:cTn id="6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000"/>
                            </p:stCondLst>
                            <p:childTnLst>
                              <p:par>
                                <p:cTn id="9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000"/>
                            </p:stCondLst>
                            <p:childTnLst>
                              <p:par>
                                <p:cTn id="10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000"/>
                            </p:stCondLst>
                            <p:childTnLst>
                              <p:par>
                                <p:cTn id="10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1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" fill="hold">
                      <p:stCondLst>
                        <p:cond delay="0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51" grpId="0" animBg="1"/>
      <p:bldP spid="51" grpId="1" animBg="1"/>
      <p:bldP spid="53" grpId="0" animBg="1"/>
      <p:bldP spid="53" grpId="1" animBg="1"/>
      <p:bldP spid="65" grpId="0"/>
      <p:bldP spid="68" grpId="0" animBg="1"/>
      <p:bldP spid="68" grpId="1" animBg="1"/>
      <p:bldP spid="74" grpId="0" animBg="1"/>
      <p:bldP spid="77" grpId="0"/>
      <p:bldP spid="43" grpId="0"/>
      <p:bldP spid="44" grpId="0"/>
      <p:bldP spid="45" grpId="0"/>
      <p:bldP spid="46" grpId="0" animBg="1"/>
      <p:bldP spid="46" grpId="1" animBg="1"/>
      <p:bldP spid="48" grpId="0" animBg="1"/>
      <p:bldP spid="48" grpId="1" animBg="1"/>
      <p:bldP spid="54" grpId="0" animBg="1"/>
      <p:bldP spid="54" grpId="1" animBg="1"/>
      <p:bldP spid="75" grpId="0" animBg="1"/>
      <p:bldP spid="75" grpId="1" animBg="1"/>
      <p:bldP spid="78" grpId="0" animBg="1"/>
      <p:bldP spid="78" grpId="1" animBg="1"/>
      <p:bldP spid="82" grpId="0" animBg="1"/>
      <p:bldP spid="82" grpId="1" animBg="1"/>
      <p:bldP spid="89" grpId="0" animBg="1"/>
      <p:bldP spid="89" grpId="1" animBg="1"/>
      <p:bldP spid="90" grpId="0" animBg="1"/>
      <p:bldP spid="90" grpId="1" animBg="1"/>
      <p:bldP spid="58" grpId="0" animBg="1"/>
      <p:bldP spid="58" grpId="1" animBg="1"/>
      <p:bldP spid="66" grpId="0"/>
      <p:bldP spid="66" grpId="1"/>
      <p:bldP spid="79" grpId="0" animBg="1"/>
      <p:bldP spid="79" grpId="1" animBg="1"/>
      <p:bldP spid="80" grpId="0"/>
      <p:bldP spid="8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1445" y="2078463"/>
            <a:ext cx="4210875" cy="371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>
                <a:latin typeface="Eurostile"/>
              </a:rPr>
              <a:t>Assenstelsel</a:t>
            </a:r>
            <a:r>
              <a:rPr lang="en-US" sz="3200" b="1" dirty="0">
                <a:latin typeface="Eurostile"/>
              </a:rPr>
              <a:t> en </a:t>
            </a:r>
            <a:r>
              <a:rPr lang="en-US" sz="3200" b="1" dirty="0" err="1">
                <a:latin typeface="Eurostile"/>
              </a:rPr>
              <a:t>coördinaten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275856" y="1866310"/>
            <a:ext cx="12218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verticale</a:t>
            </a:r>
            <a:r>
              <a:rPr lang="en-US" sz="1600" dirty="0"/>
              <a:t> as</a:t>
            </a:r>
            <a:endParaRPr lang="nl-NL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7431824" y="5244074"/>
            <a:ext cx="14606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horizontale</a:t>
            </a:r>
            <a:r>
              <a:rPr lang="en-US" sz="1600" dirty="0"/>
              <a:t> as</a:t>
            </a:r>
            <a:endParaRPr lang="nl-NL" sz="1600" dirty="0"/>
          </a:p>
        </p:txBody>
      </p:sp>
      <p:sp>
        <p:nvSpPr>
          <p:cNvPr id="65" name="c Noordhoff"/>
          <p:cNvSpPr txBox="1"/>
          <p:nvPr/>
        </p:nvSpPr>
        <p:spPr>
          <a:xfrm>
            <a:off x="3635896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69" name="Group 68"/>
          <p:cNvGrpSpPr/>
          <p:nvPr/>
        </p:nvGrpSpPr>
        <p:grpSpPr>
          <a:xfrm>
            <a:off x="869641" y="5877272"/>
            <a:ext cx="5745022" cy="650011"/>
            <a:chOff x="467544" y="4013448"/>
            <a:chExt cx="8421291" cy="1575792"/>
          </a:xfrm>
        </p:grpSpPr>
        <p:grpSp>
          <p:nvGrpSpPr>
            <p:cNvPr id="70" name="Group 69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72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73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71" name="Straight Connector 70"/>
            <p:cNvCxnSpPr/>
            <p:nvPr/>
          </p:nvCxnSpPr>
          <p:spPr>
            <a:xfrm>
              <a:off x="1403648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Oval 73"/>
          <p:cNvSpPr>
            <a:spLocks noChangeAspect="1"/>
          </p:cNvSpPr>
          <p:nvPr/>
        </p:nvSpPr>
        <p:spPr>
          <a:xfrm>
            <a:off x="1170608" y="6130866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7" name="TextBox 76"/>
          <p:cNvSpPr txBox="1"/>
          <p:nvPr/>
        </p:nvSpPr>
        <p:spPr>
          <a:xfrm>
            <a:off x="1607865" y="5986315"/>
            <a:ext cx="13789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b </a:t>
            </a:r>
            <a:r>
              <a:rPr lang="en-US" sz="2200" i="1" dirty="0"/>
              <a:t>C</a:t>
            </a:r>
            <a:r>
              <a:rPr lang="en-US" sz="2200" dirty="0"/>
              <a:t>(2, 0).</a:t>
            </a:r>
            <a:endParaRPr lang="nl-NL" sz="2200" dirty="0"/>
          </a:p>
        </p:txBody>
      </p:sp>
      <p:sp>
        <p:nvSpPr>
          <p:cNvPr id="43" name="TextBox 5"/>
          <p:cNvSpPr txBox="1"/>
          <p:nvPr/>
        </p:nvSpPr>
        <p:spPr>
          <a:xfrm>
            <a:off x="380397" y="2482628"/>
            <a:ext cx="12097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/>
              <a:t> </a:t>
            </a:r>
            <a:r>
              <a:rPr lang="en-US" sz="2200" i="1" dirty="0" err="1"/>
              <a:t>Aanpak</a:t>
            </a:r>
            <a:endParaRPr lang="en-US" sz="2200" i="1" dirty="0"/>
          </a:p>
        </p:txBody>
      </p:sp>
      <p:sp>
        <p:nvSpPr>
          <p:cNvPr id="44" name="TextBox 5"/>
          <p:cNvSpPr txBox="1"/>
          <p:nvPr/>
        </p:nvSpPr>
        <p:spPr>
          <a:xfrm>
            <a:off x="380397" y="2948752"/>
            <a:ext cx="25250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Vanuit </a:t>
            </a:r>
            <a:r>
              <a:rPr lang="nl-NL" sz="2200" i="1" dirty="0"/>
              <a:t>O</a:t>
            </a:r>
            <a:r>
              <a:rPr lang="nl-NL" sz="2200" dirty="0"/>
              <a:t> naar </a:t>
            </a:r>
            <a:r>
              <a:rPr lang="nl-NL" sz="2200" i="1" dirty="0"/>
              <a:t>C</a:t>
            </a:r>
            <a:r>
              <a:rPr lang="nl-NL" sz="2200" dirty="0"/>
              <a:t> </a:t>
            </a:r>
            <a:br>
              <a:rPr lang="nl-NL" sz="2200" dirty="0"/>
            </a:br>
            <a:r>
              <a:rPr lang="nl-NL" sz="2200" dirty="0"/>
              <a:t>ga je 2 naar rechts</a:t>
            </a:r>
            <a:br>
              <a:rPr lang="nl-NL" sz="2200" dirty="0"/>
            </a:br>
            <a:r>
              <a:rPr lang="nl-NL" sz="2200" dirty="0"/>
              <a:t>en 0 omhoog.</a:t>
            </a:r>
            <a:endParaRPr lang="en-US" sz="2200" dirty="0"/>
          </a:p>
        </p:txBody>
      </p:sp>
      <p:sp>
        <p:nvSpPr>
          <p:cNvPr id="46" name="Vrije vorm 25"/>
          <p:cNvSpPr/>
          <p:nvPr/>
        </p:nvSpPr>
        <p:spPr>
          <a:xfrm flipV="1">
            <a:off x="3768811" y="5484072"/>
            <a:ext cx="409221" cy="142551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400"/>
          </a:p>
        </p:txBody>
      </p:sp>
      <p:sp>
        <p:nvSpPr>
          <p:cNvPr id="48" name="Vrije vorm 25"/>
          <p:cNvSpPr/>
          <p:nvPr/>
        </p:nvSpPr>
        <p:spPr>
          <a:xfrm flipV="1">
            <a:off x="4284807" y="5494049"/>
            <a:ext cx="409221" cy="142551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400"/>
          </a:p>
        </p:txBody>
      </p:sp>
      <p:grpSp>
        <p:nvGrpSpPr>
          <p:cNvPr id="84" name="Animatie icoon"/>
          <p:cNvGrpSpPr>
            <a:grpSpLocks noChangeAspect="1"/>
          </p:cNvGrpSpPr>
          <p:nvPr/>
        </p:nvGrpSpPr>
        <p:grpSpPr>
          <a:xfrm>
            <a:off x="8620759" y="6381368"/>
            <a:ext cx="440378" cy="360000"/>
            <a:chOff x="5076056" y="174576"/>
            <a:chExt cx="3276364" cy="2678360"/>
          </a:xfrm>
        </p:grpSpPr>
        <p:sp>
          <p:nvSpPr>
            <p:cNvPr id="85" name="Rectangle 55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6" name="Isosceles Triangle 56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7" name="Oval 59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8" name="Oval 60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8" name="TextBox 5"/>
          <p:cNvSpPr txBox="1"/>
          <p:nvPr/>
        </p:nvSpPr>
        <p:spPr>
          <a:xfrm>
            <a:off x="378768" y="734958"/>
            <a:ext cx="43714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Opgave</a:t>
            </a:r>
            <a:endParaRPr lang="en-US" sz="2200" i="1" dirty="0"/>
          </a:p>
          <a:p>
            <a:r>
              <a:rPr lang="en-US" sz="2200" b="1" dirty="0"/>
              <a:t>b </a:t>
            </a:r>
            <a:r>
              <a:rPr lang="en-US" sz="2200" dirty="0" err="1"/>
              <a:t>Welke</a:t>
            </a:r>
            <a:r>
              <a:rPr lang="en-US" sz="2200" dirty="0"/>
              <a:t> </a:t>
            </a:r>
            <a:r>
              <a:rPr lang="en-US" sz="2200" dirty="0" err="1"/>
              <a:t>coördinaten</a:t>
            </a:r>
            <a:r>
              <a:rPr lang="en-US" sz="2200" dirty="0"/>
              <a:t> </a:t>
            </a:r>
            <a:r>
              <a:rPr lang="en-US" sz="2200" dirty="0" err="1"/>
              <a:t>horen</a:t>
            </a:r>
            <a:r>
              <a:rPr lang="en-US" sz="2200" dirty="0"/>
              <a:t> </a:t>
            </a:r>
            <a:r>
              <a:rPr lang="en-US" sz="2200" dirty="0" err="1"/>
              <a:t>bij</a:t>
            </a:r>
            <a:r>
              <a:rPr lang="en-US" sz="2200" dirty="0"/>
              <a:t> </a:t>
            </a:r>
            <a:r>
              <a:rPr lang="en-US" sz="2200" i="1" dirty="0"/>
              <a:t>C</a:t>
            </a:r>
            <a:r>
              <a:rPr lang="en-US" sz="2200" dirty="0"/>
              <a:t>?</a:t>
            </a:r>
            <a:endParaRPr lang="nl-NL" sz="2200" b="1" i="1" dirty="0"/>
          </a:p>
        </p:txBody>
      </p:sp>
      <p:sp>
        <p:nvSpPr>
          <p:cNvPr id="66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" name="Left Brace 29"/>
          <p:cNvSpPr/>
          <p:nvPr/>
        </p:nvSpPr>
        <p:spPr>
          <a:xfrm rot="16200000">
            <a:off x="4096975" y="5370119"/>
            <a:ext cx="288032" cy="944360"/>
          </a:xfrm>
          <a:prstGeom prst="leftBrace">
            <a:avLst>
              <a:gd name="adj1" fmla="val 81820"/>
              <a:gd name="adj2" fmla="val 50000"/>
            </a:avLst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kstvak 16413"/>
          <p:cNvSpPr txBox="1"/>
          <p:nvPr/>
        </p:nvSpPr>
        <p:spPr>
          <a:xfrm>
            <a:off x="4160868" y="6002968"/>
            <a:ext cx="195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dirty="0">
                <a:solidFill>
                  <a:srgbClr val="FF0000"/>
                </a:solidFill>
              </a:rPr>
              <a:t>2</a:t>
            </a:r>
            <a:endParaRPr lang="nl-N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692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65" grpId="0"/>
      <p:bldP spid="74" grpId="0" animBg="1"/>
      <p:bldP spid="77" grpId="0"/>
      <p:bldP spid="43" grpId="0"/>
      <p:bldP spid="44" grpId="0"/>
      <p:bldP spid="46" grpId="0" animBg="1"/>
      <p:bldP spid="46" grpId="1" animBg="1"/>
      <p:bldP spid="48" grpId="0" animBg="1"/>
      <p:bldP spid="48" grpId="1" animBg="1"/>
      <p:bldP spid="66" grpId="0" animBg="1"/>
      <p:bldP spid="30" grpId="0" animBg="1"/>
      <p:bldP spid="30" grpId="1" animBg="1"/>
      <p:bldP spid="31" grpId="0"/>
      <p:bldP spid="31" grpId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41</TotalTime>
  <Words>201</Words>
  <Application>Microsoft Office PowerPoint</Application>
  <PresentationFormat>Diavoorstelling (4:3)</PresentationFormat>
  <Paragraphs>60</Paragraphs>
  <Slides>4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36</cp:revision>
  <dcterms:created xsi:type="dcterms:W3CDTF">2014-05-16T12:59:19Z</dcterms:created>
  <dcterms:modified xsi:type="dcterms:W3CDTF">2018-09-17T11:55:03Z</dcterms:modified>
</cp:coreProperties>
</file>