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322" r:id="rId2"/>
    <p:sldId id="331" r:id="rId3"/>
    <p:sldId id="333" r:id="rId4"/>
    <p:sldId id="332" r:id="rId5"/>
    <p:sldId id="334" r:id="rId6"/>
  </p:sldIdLst>
  <p:sldSz cx="9144000" cy="6858000" type="screen4x3"/>
  <p:notesSz cx="6858000" cy="9144000"/>
  <p:defaultTextStyle>
    <a:defPPr>
      <a:defRPr lang="nl-NL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432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Tom" initials="T" lastIdx="1" clrIdx="0"/>
  <p:cmAuthor id="1" name="T.H. Nijbroek" initials="N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D347"/>
    <a:srgbClr val="FF9999"/>
    <a:srgbClr val="FFDDDD"/>
    <a:srgbClr val="FFCCCC"/>
    <a:srgbClr val="FDC3BF"/>
    <a:srgbClr val="FFF8E1"/>
    <a:srgbClr val="FA837A"/>
    <a:srgbClr val="FCA8A2"/>
    <a:srgbClr val="FDBEB9"/>
    <a:srgbClr val="FCB7B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2C1E047-36C1-4926-B898-C064656C44EA}" v="22" dt="2018-09-18T06:11:40.68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Geen stijl, gee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170" autoAdjust="0"/>
    <p:restoredTop sz="86286" autoAdjust="0"/>
  </p:normalViewPr>
  <p:slideViewPr>
    <p:cSldViewPr snapToObjects="1">
      <p:cViewPr varScale="1">
        <p:scale>
          <a:sx n="63" d="100"/>
          <a:sy n="63" d="100"/>
        </p:scale>
        <p:origin x="1572" y="60"/>
      </p:cViewPr>
      <p:guideLst>
        <p:guide orient="horz" pos="2432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ommentAuthors" Target="commentAuthors.xml"/><Relationship Id="rId13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Relationship Id="rId14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uuk Mennen" userId="e8da6a4e-8fc9-4e27-9348-3a94ae635dab" providerId="ADAL" clId="{A2C1E047-36C1-4926-B898-C064656C44EA}"/>
    <pc:docChg chg="modSld">
      <pc:chgData name="Luuk Mennen" userId="e8da6a4e-8fc9-4e27-9348-3a94ae635dab" providerId="ADAL" clId="{A2C1E047-36C1-4926-B898-C064656C44EA}" dt="2018-09-18T06:11:40.680" v="21" actId="20577"/>
      <pc:docMkLst>
        <pc:docMk/>
      </pc:docMkLst>
      <pc:sldChg chg="modSp">
        <pc:chgData name="Luuk Mennen" userId="e8da6a4e-8fc9-4e27-9348-3a94ae635dab" providerId="ADAL" clId="{A2C1E047-36C1-4926-B898-C064656C44EA}" dt="2018-09-18T06:11:40.680" v="21" actId="20577"/>
        <pc:sldMkLst>
          <pc:docMk/>
          <pc:sldMk cId="0" sldId="322"/>
        </pc:sldMkLst>
        <pc:spChg chg="mod">
          <ac:chgData name="Luuk Mennen" userId="e8da6a4e-8fc9-4e27-9348-3a94ae635dab" providerId="ADAL" clId="{A2C1E047-36C1-4926-B898-C064656C44EA}" dt="2018-09-18T06:11:40.680" v="21" actId="20577"/>
          <ac:spMkLst>
            <pc:docMk/>
            <pc:sldMk cId="0" sldId="322"/>
            <ac:spMk id="2050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1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noProof="0"/>
              <a:t>Klik om de opmaakprofielen van de modeltekst te bewerken</a:t>
            </a:r>
          </a:p>
          <a:p>
            <a:pPr lvl="1"/>
            <a:r>
              <a:rPr lang="nl-NL" noProof="0"/>
              <a:t>Tweede niveau</a:t>
            </a:r>
          </a:p>
          <a:p>
            <a:pPr lvl="2"/>
            <a:r>
              <a:rPr lang="nl-NL" noProof="0"/>
              <a:t>Derde niveau</a:t>
            </a:r>
          </a:p>
          <a:p>
            <a:pPr lvl="3"/>
            <a:r>
              <a:rPr lang="nl-NL" noProof="0"/>
              <a:t>Vierde niveau</a:t>
            </a:r>
          </a:p>
          <a:p>
            <a:pPr lvl="4"/>
            <a:r>
              <a:rPr lang="nl-NL" noProof="0"/>
              <a:t>Vijfde niveau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67595DC7-3F28-4B14-A17E-4C9311BF1596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9700037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710566C7-8CDC-47FA-BE1E-65423A37F256}" type="slidenum">
              <a:rPr lang="nl-NL" smtClean="0"/>
              <a:pPr eaLnBrk="1" hangingPunct="1"/>
              <a:t>1</a:t>
            </a:fld>
            <a:endParaRPr lang="nl-NL"/>
          </a:p>
        </p:txBody>
      </p:sp>
      <p:sp>
        <p:nvSpPr>
          <p:cNvPr id="5123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8B01C9BF-7A4D-4F29-A0EA-5BF064311FBC}" type="slidenum">
              <a:rPr lang="nl-NL" sz="1200">
                <a:ea typeface="MS PGothic" pitchFamily="34" charset="-128"/>
              </a:rPr>
              <a:pPr algn="r" eaLnBrk="1" hangingPunct="1"/>
              <a:t>1</a:t>
            </a:fld>
            <a:endParaRPr lang="nl-NL" sz="1200">
              <a:ea typeface="MS PGothic" pitchFamily="34" charset="-128"/>
            </a:endParaRPr>
          </a:p>
        </p:txBody>
      </p:sp>
      <p:sp>
        <p:nvSpPr>
          <p:cNvPr id="5124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125" name="Tijdelijke aanduiding voor notiti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dirty="0">
              <a:latin typeface="Arial" pitchFamily="34" charset="0"/>
            </a:endParaRPr>
          </a:p>
        </p:txBody>
      </p:sp>
      <p:sp>
        <p:nvSpPr>
          <p:cNvPr id="5126" name="Tijdelijke aanduiding voor dianummer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2738ADDE-9C6C-4A0D-A84C-DB912C0EEC06}" type="slidenum">
              <a:rPr lang="nl-NL" sz="1200" b="1">
                <a:ea typeface="MS PGothic" pitchFamily="34" charset="-128"/>
              </a:rPr>
              <a:pPr algn="r" eaLnBrk="1" hangingPunct="1"/>
              <a:t>1</a:t>
            </a:fld>
            <a:endParaRPr lang="nl-NL" sz="1200" b="1">
              <a:ea typeface="MS PGothic" pitchFamily="34" charset="-128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147" name="Tijdelijke aanduiding voor notiti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nl-NL" dirty="0">
              <a:latin typeface="Arial" pitchFamily="34" charset="0"/>
            </a:endParaRPr>
          </a:p>
        </p:txBody>
      </p:sp>
      <p:sp>
        <p:nvSpPr>
          <p:cNvPr id="6148" name="Tijdelijke aanduiding voor dianumm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D011CACC-8ECB-475C-93FD-47445FD30D35}" type="slidenum">
              <a:rPr lang="nl-NL" smtClean="0"/>
              <a:pPr eaLnBrk="1" hangingPunct="1"/>
              <a:t>2</a:t>
            </a:fld>
            <a:endParaRPr lang="nl-NL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147" name="Tijdelijke aanduiding voor notiti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nl-NL" dirty="0">
              <a:latin typeface="Arial" pitchFamily="34" charset="0"/>
            </a:endParaRPr>
          </a:p>
        </p:txBody>
      </p:sp>
      <p:sp>
        <p:nvSpPr>
          <p:cNvPr id="6148" name="Tijdelijke aanduiding voor dianumm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D011CACC-8ECB-475C-93FD-47445FD30D35}" type="slidenum">
              <a:rPr lang="nl-NL" smtClean="0"/>
              <a:pPr eaLnBrk="1" hangingPunct="1"/>
              <a:t>3</a:t>
            </a:fld>
            <a:endParaRPr lang="nl-NL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147" name="Tijdelijke aanduiding voor notiti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nl-NL" dirty="0">
              <a:latin typeface="Arial" pitchFamily="34" charset="0"/>
            </a:endParaRPr>
          </a:p>
        </p:txBody>
      </p:sp>
      <p:sp>
        <p:nvSpPr>
          <p:cNvPr id="6148" name="Tijdelijke aanduiding voor dianumm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D011CACC-8ECB-475C-93FD-47445FD30D35}" type="slidenum">
              <a:rPr lang="nl-NL" smtClean="0"/>
              <a:pPr eaLnBrk="1" hangingPunct="1"/>
              <a:t>4</a:t>
            </a:fld>
            <a:endParaRPr lang="nl-NL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147" name="Tijdelijke aanduiding voor notiti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nl-NL" dirty="0">
              <a:latin typeface="Arial" pitchFamily="34" charset="0"/>
            </a:endParaRPr>
          </a:p>
        </p:txBody>
      </p:sp>
      <p:sp>
        <p:nvSpPr>
          <p:cNvPr id="6148" name="Tijdelijke aanduiding voor dianumm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D011CACC-8ECB-475C-93FD-47445FD30D35}" type="slidenum">
              <a:rPr lang="nl-NL" smtClean="0"/>
              <a:pPr eaLnBrk="1" hangingPunct="1"/>
              <a:t>5</a:t>
            </a:fld>
            <a:endParaRPr lang="nl-NL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nl-N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912C65-7722-4A8C-A5CC-10F4CEEC6D2B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23880122"/>
      </p:ext>
    </p:extLst>
  </p:cSld>
  <p:clrMapOvr>
    <a:masterClrMapping/>
  </p:clrMapOvr>
  <p:transition spd="slow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nl-NL" noProof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090102-B343-4C86-A674-05614566CC5D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82874875"/>
      </p:ext>
    </p:extLst>
  </p:cSld>
  <p:clrMapOvr>
    <a:masterClrMapping/>
  </p:clrMapOvr>
  <p:transition spd="slow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22ADC7-7322-4D80-81BA-11C5CC3B95AC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46112139"/>
      </p:ext>
    </p:extLst>
  </p:cSld>
  <p:clrMapOvr>
    <a:masterClrMapping/>
  </p:clrMapOvr>
  <p:transition spd="slow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E36EF7-BA07-4578-B274-6555CCD735DE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50877314"/>
      </p:ext>
    </p:extLst>
  </p:cSld>
  <p:clrMapOvr>
    <a:masterClrMapping/>
  </p:clrMapOvr>
  <p:transition spd="slow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80BA6D8-ACC9-4ACD-8091-14EFCD67E68D}" type="slidenum">
              <a:rPr lang="nl-NL" smtClean="0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82895099"/>
      </p:ext>
    </p:extLst>
  </p:cSld>
  <p:clrMapOvr>
    <a:masterClrMapping/>
  </p:clrMapOvr>
  <p:transition spd="slow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0E4955-A0C5-4819-AE89-1A54D0038146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96098484"/>
      </p:ext>
    </p:extLst>
  </p:cSld>
  <p:clrMapOvr>
    <a:masterClrMapping/>
  </p:clrMapOvr>
  <p:transition spd="slow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69A805-A37B-43FE-AC1E-1EE90B4F70B0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35072980"/>
      </p:ext>
    </p:extLst>
  </p:cSld>
  <p:clrMapOvr>
    <a:masterClrMapping/>
  </p:clrMapOvr>
  <p:transition spd="slow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CAC07B-20F8-4AE5-B1FF-AD7A1E0601AD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57689599"/>
      </p:ext>
    </p:extLst>
  </p:cSld>
  <p:clrMapOvr>
    <a:masterClrMapping/>
  </p:clrMapOvr>
  <p:transition spd="slow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A42694-5EEE-4602-9D8B-5CC57A7B5860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785750"/>
      </p:ext>
    </p:extLst>
  </p:cSld>
  <p:clrMapOvr>
    <a:masterClrMapping/>
  </p:clrMapOvr>
  <p:transition spd="slow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01A75D-B980-4646-A087-8E0A5ACA2954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70021988"/>
      </p:ext>
    </p:extLst>
  </p:cSld>
  <p:clrMapOvr>
    <a:masterClrMapping/>
  </p:clrMapOvr>
  <p:transition spd="slow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8D6954-F7EF-407E-B5F9-1403C34F9010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07550215"/>
      </p:ext>
    </p:extLst>
  </p:cSld>
  <p:clrMapOvr>
    <a:masterClrMapping/>
  </p:clrMapOvr>
  <p:transition spd="slow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B413D2-F27A-445D-BB24-94F15CF31AD7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85998861"/>
      </p:ext>
    </p:extLst>
  </p:cSld>
  <p:clrMapOvr>
    <a:masterClrMapping/>
  </p:clrMapOvr>
  <p:transition spd="slow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l-NL"/>
              <a:t>Klik om het opmaakprofiel te bewerken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/>
              <a:t>Klik om de opmaakprofielen van de modeltekst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980BA6D8-ACC9-4ACD-8091-14EFCD67E68D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ransition spd="slow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3"/>
          <p:cNvSpPr>
            <a:spLocks noChangeArrowheads="1"/>
          </p:cNvSpPr>
          <p:nvPr/>
        </p:nvSpPr>
        <p:spPr bwMode="auto">
          <a:xfrm>
            <a:off x="4067944" y="3959207"/>
            <a:ext cx="4968552" cy="13467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/>
          <a:p>
            <a:pPr defTabSz="906463" eaLnBrk="0" hangingPunct="0">
              <a:lnSpc>
                <a:spcPct val="110000"/>
              </a:lnSpc>
            </a:pPr>
            <a:r>
              <a:rPr lang="nl-NL" sz="2400">
                <a:latin typeface="+mn-lt"/>
              </a:rPr>
              <a:t>Cilinder </a:t>
            </a:r>
            <a:r>
              <a:rPr lang="nl-NL" sz="2400" dirty="0">
                <a:latin typeface="+mn-lt"/>
              </a:rPr>
              <a:t>en cirkel</a:t>
            </a:r>
            <a:br>
              <a:rPr lang="nl-NL" sz="2400" dirty="0">
                <a:latin typeface="+mn-lt"/>
              </a:rPr>
            </a:br>
            <a:r>
              <a:rPr lang="en-US" sz="2400" b="1" dirty="0" err="1">
                <a:solidFill>
                  <a:srgbClr val="D60093"/>
                </a:solidFill>
                <a:latin typeface="+mn-lt"/>
              </a:rPr>
              <a:t>Cilinder</a:t>
            </a:r>
            <a:r>
              <a:rPr lang="en-US" sz="2400" b="1" dirty="0">
                <a:solidFill>
                  <a:srgbClr val="D60093"/>
                </a:solidFill>
                <a:latin typeface="+mn-lt"/>
              </a:rPr>
              <a:t> en </a:t>
            </a:r>
            <a:r>
              <a:rPr lang="en-US" sz="2400" b="1" dirty="0" err="1">
                <a:solidFill>
                  <a:srgbClr val="D60093"/>
                </a:solidFill>
                <a:latin typeface="+mn-lt"/>
              </a:rPr>
              <a:t>cirkel</a:t>
            </a:r>
            <a:endParaRPr lang="nl-NL" sz="2400" b="1" dirty="0">
              <a:solidFill>
                <a:srgbClr val="D60093"/>
              </a:solidFill>
              <a:latin typeface="Arial Black" pitchFamily="34" charset="0"/>
            </a:endParaRPr>
          </a:p>
          <a:p>
            <a:pPr defTabSz="906463" eaLnBrk="0" hangingPunct="0">
              <a:lnSpc>
                <a:spcPct val="110000"/>
              </a:lnSpc>
            </a:pPr>
            <a:endParaRPr lang="nl-NL" sz="2400" dirty="0"/>
          </a:p>
        </p:txBody>
      </p:sp>
    </p:spTree>
  </p:cSld>
  <p:clrMapOvr>
    <a:masterClrMapping/>
  </p:clrMapOvr>
  <p:transition spd="slow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oordhoff"/>
          <p:cNvSpPr txBox="1"/>
          <p:nvPr/>
        </p:nvSpPr>
        <p:spPr>
          <a:xfrm>
            <a:off x="7047887" y="692696"/>
            <a:ext cx="1951625" cy="276999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200" dirty="0"/>
              <a:t>© </a:t>
            </a:r>
            <a:r>
              <a:rPr lang="en-US" sz="1200" dirty="0" err="1"/>
              <a:t>Noordhoff</a:t>
            </a:r>
            <a:r>
              <a:rPr lang="en-US" sz="1200" dirty="0"/>
              <a:t> </a:t>
            </a:r>
            <a:r>
              <a:rPr lang="en-US" sz="1200" dirty="0" err="1"/>
              <a:t>Uitgevers</a:t>
            </a:r>
            <a:r>
              <a:rPr lang="en-US" sz="1200" dirty="0"/>
              <a:t> </a:t>
            </a:r>
            <a:r>
              <a:rPr lang="en-US" sz="1200" dirty="0" err="1"/>
              <a:t>bv</a:t>
            </a:r>
            <a:endParaRPr lang="nl-NL" sz="1200" dirty="0"/>
          </a:p>
        </p:txBody>
      </p:sp>
      <p:sp>
        <p:nvSpPr>
          <p:cNvPr id="2" name="Bedek: Noordhoff"/>
          <p:cNvSpPr/>
          <p:nvPr/>
        </p:nvSpPr>
        <p:spPr>
          <a:xfrm>
            <a:off x="7087596" y="764704"/>
            <a:ext cx="1800200" cy="2023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075" name="Tekstvak 739"/>
          <p:cNvSpPr txBox="1">
            <a:spLocks noChangeArrowheads="1"/>
          </p:cNvSpPr>
          <p:nvPr/>
        </p:nvSpPr>
        <p:spPr bwMode="auto">
          <a:xfrm>
            <a:off x="378768" y="107921"/>
            <a:ext cx="757378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nl-NL" sz="3200" b="1" dirty="0">
                <a:latin typeface="Eurostile"/>
              </a:rPr>
              <a:t>Cilinder en cirkel</a:t>
            </a:r>
          </a:p>
        </p:txBody>
      </p:sp>
      <p:sp>
        <p:nvSpPr>
          <p:cNvPr id="5" name="Rectangle 4"/>
          <p:cNvSpPr/>
          <p:nvPr/>
        </p:nvSpPr>
        <p:spPr>
          <a:xfrm>
            <a:off x="7449642" y="156804"/>
            <a:ext cx="1295547" cy="461665"/>
          </a:xfrm>
          <a:prstGeom prst="rect">
            <a:avLst/>
          </a:prstGeom>
          <a:ln>
            <a:solidFill>
              <a:srgbClr val="D60093"/>
            </a:solidFill>
          </a:ln>
        </p:spPr>
        <p:txBody>
          <a:bodyPr wrap="none">
            <a:spAutoFit/>
          </a:bodyPr>
          <a:lstStyle/>
          <a:p>
            <a:r>
              <a:rPr lang="nl-NL" sz="2400" b="1" dirty="0">
                <a:solidFill>
                  <a:srgbClr val="D60093"/>
                </a:solidFill>
                <a:latin typeface="Eurostile"/>
              </a:rPr>
              <a:t>Theorie</a:t>
            </a:r>
            <a:endParaRPr lang="nl-NL" sz="2400" dirty="0"/>
          </a:p>
        </p:txBody>
      </p:sp>
      <p:sp>
        <p:nvSpPr>
          <p:cNvPr id="30" name="c Noordhoff"/>
          <p:cNvSpPr txBox="1"/>
          <p:nvPr/>
        </p:nvSpPr>
        <p:spPr>
          <a:xfrm>
            <a:off x="3596187" y="6517925"/>
            <a:ext cx="19516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© </a:t>
            </a:r>
            <a:r>
              <a:rPr lang="en-US" sz="1200" dirty="0" err="1"/>
              <a:t>Noordhoff</a:t>
            </a:r>
            <a:r>
              <a:rPr lang="en-US" sz="1200" dirty="0"/>
              <a:t> </a:t>
            </a:r>
            <a:r>
              <a:rPr lang="en-US" sz="1200" dirty="0" err="1"/>
              <a:t>Uitgevers</a:t>
            </a:r>
            <a:r>
              <a:rPr lang="en-US" sz="1200" dirty="0"/>
              <a:t> </a:t>
            </a:r>
            <a:r>
              <a:rPr lang="en-US" sz="1200" dirty="0" err="1"/>
              <a:t>bv</a:t>
            </a:r>
            <a:endParaRPr lang="nl-NL" sz="1200" dirty="0"/>
          </a:p>
        </p:txBody>
      </p:sp>
      <p:sp>
        <p:nvSpPr>
          <p:cNvPr id="31" name="TextBox 12"/>
          <p:cNvSpPr txBox="1"/>
          <p:nvPr/>
        </p:nvSpPr>
        <p:spPr>
          <a:xfrm>
            <a:off x="378767" y="1671191"/>
            <a:ext cx="579517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200" b="1" dirty="0">
                <a:solidFill>
                  <a:srgbClr val="0070C0"/>
                </a:solidFill>
              </a:rPr>
              <a:t>Hoeveel platte vlakken heeft een cilinder?</a:t>
            </a:r>
          </a:p>
        </p:txBody>
      </p:sp>
      <p:grpSp>
        <p:nvGrpSpPr>
          <p:cNvPr id="19" name="Animatie icoon"/>
          <p:cNvGrpSpPr>
            <a:grpSpLocks noChangeAspect="1"/>
          </p:cNvGrpSpPr>
          <p:nvPr/>
        </p:nvGrpSpPr>
        <p:grpSpPr>
          <a:xfrm>
            <a:off x="8573010" y="6405382"/>
            <a:ext cx="440378" cy="360000"/>
            <a:chOff x="5076056" y="174576"/>
            <a:chExt cx="3276364" cy="2678360"/>
          </a:xfrm>
        </p:grpSpPr>
        <p:sp>
          <p:nvSpPr>
            <p:cNvPr id="20" name="Rectangle 19"/>
            <p:cNvSpPr/>
            <p:nvPr/>
          </p:nvSpPr>
          <p:spPr>
            <a:xfrm>
              <a:off x="5076056" y="1340768"/>
              <a:ext cx="2736304" cy="1512168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1" name="Isosceles Triangle 20"/>
            <p:cNvSpPr/>
            <p:nvPr/>
          </p:nvSpPr>
          <p:spPr>
            <a:xfrm rot="16200000">
              <a:off x="7308304" y="1646802"/>
              <a:ext cx="1188132" cy="90010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2" name="Oval 21"/>
            <p:cNvSpPr/>
            <p:nvPr/>
          </p:nvSpPr>
          <p:spPr>
            <a:xfrm>
              <a:off x="5292208" y="174576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3" name="Oval 22"/>
            <p:cNvSpPr/>
            <p:nvPr/>
          </p:nvSpPr>
          <p:spPr>
            <a:xfrm>
              <a:off x="6444208" y="196353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grpSp>
        <p:nvGrpSpPr>
          <p:cNvPr id="70" name="Animatie icoon"/>
          <p:cNvGrpSpPr>
            <a:grpSpLocks noChangeAspect="1"/>
          </p:cNvGrpSpPr>
          <p:nvPr/>
        </p:nvGrpSpPr>
        <p:grpSpPr>
          <a:xfrm>
            <a:off x="8596118" y="6381368"/>
            <a:ext cx="440378" cy="360000"/>
            <a:chOff x="5076056" y="174576"/>
            <a:chExt cx="3276364" cy="2678360"/>
          </a:xfrm>
        </p:grpSpPr>
        <p:sp>
          <p:nvSpPr>
            <p:cNvPr id="71" name="Rectangle 19"/>
            <p:cNvSpPr/>
            <p:nvPr/>
          </p:nvSpPr>
          <p:spPr>
            <a:xfrm>
              <a:off x="5076056" y="1340768"/>
              <a:ext cx="2736304" cy="1512168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2" name="Isosceles Triangle 20"/>
            <p:cNvSpPr/>
            <p:nvPr/>
          </p:nvSpPr>
          <p:spPr>
            <a:xfrm rot="16200000">
              <a:off x="7308304" y="1646802"/>
              <a:ext cx="1188132" cy="90010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3" name="Oval 21"/>
            <p:cNvSpPr/>
            <p:nvPr/>
          </p:nvSpPr>
          <p:spPr>
            <a:xfrm>
              <a:off x="5292208" y="174576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4" name="Oval 22"/>
            <p:cNvSpPr/>
            <p:nvPr/>
          </p:nvSpPr>
          <p:spPr>
            <a:xfrm>
              <a:off x="6444208" y="196353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grpSp>
        <p:nvGrpSpPr>
          <p:cNvPr id="97" name="Volgende slide icoon"/>
          <p:cNvGrpSpPr/>
          <p:nvPr/>
        </p:nvGrpSpPr>
        <p:grpSpPr>
          <a:xfrm>
            <a:off x="8676456" y="6561348"/>
            <a:ext cx="395064" cy="180020"/>
            <a:chOff x="2610762" y="4509120"/>
            <a:chExt cx="395064" cy="180020"/>
          </a:xfrm>
        </p:grpSpPr>
        <p:sp>
          <p:nvSpPr>
            <p:cNvPr id="98" name="Isosceles Triangle 66"/>
            <p:cNvSpPr/>
            <p:nvPr/>
          </p:nvSpPr>
          <p:spPr>
            <a:xfrm rot="5400000">
              <a:off x="2610762" y="4509120"/>
              <a:ext cx="180020" cy="18002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>
                <a:solidFill>
                  <a:srgbClr val="00B050"/>
                </a:solidFill>
              </a:endParaRPr>
            </a:p>
          </p:txBody>
        </p:sp>
        <p:sp>
          <p:nvSpPr>
            <p:cNvPr id="99" name="Isosceles Triangle 67"/>
            <p:cNvSpPr/>
            <p:nvPr/>
          </p:nvSpPr>
          <p:spPr>
            <a:xfrm rot="5400000">
              <a:off x="2825806" y="4509120"/>
              <a:ext cx="180020" cy="18002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>
                <a:solidFill>
                  <a:srgbClr val="00B050"/>
                </a:solidFill>
              </a:endParaRPr>
            </a:p>
          </p:txBody>
        </p:sp>
      </p:grpSp>
      <p:sp>
        <p:nvSpPr>
          <p:cNvPr id="102" name="TextBox 101"/>
          <p:cNvSpPr txBox="1"/>
          <p:nvPr/>
        </p:nvSpPr>
        <p:spPr>
          <a:xfrm>
            <a:off x="6084168" y="1671191"/>
            <a:ext cx="43204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/>
              <a:t>2</a:t>
            </a:r>
          </a:p>
        </p:txBody>
      </p:sp>
      <p:sp>
        <p:nvSpPr>
          <p:cNvPr id="126" name="TextBox 12"/>
          <p:cNvSpPr txBox="1"/>
          <p:nvPr/>
        </p:nvSpPr>
        <p:spPr>
          <a:xfrm>
            <a:off x="378768" y="621849"/>
            <a:ext cx="6518131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200" b="1" dirty="0">
                <a:solidFill>
                  <a:srgbClr val="0070C0"/>
                </a:solidFill>
              </a:rPr>
              <a:t>Hoeveel gebogen zijvlakken heeft een cilinder?</a:t>
            </a:r>
          </a:p>
        </p:txBody>
      </p:sp>
      <p:sp>
        <p:nvSpPr>
          <p:cNvPr id="143" name="TextBox 142"/>
          <p:cNvSpPr txBox="1"/>
          <p:nvPr/>
        </p:nvSpPr>
        <p:spPr>
          <a:xfrm>
            <a:off x="6807952" y="617955"/>
            <a:ext cx="64436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/>
              <a:t>1</a:t>
            </a:r>
          </a:p>
        </p:txBody>
      </p:sp>
      <p:sp>
        <p:nvSpPr>
          <p:cNvPr id="11" name="Boog 10"/>
          <p:cNvSpPr/>
          <p:nvPr/>
        </p:nvSpPr>
        <p:spPr>
          <a:xfrm>
            <a:off x="3531912" y="3495722"/>
            <a:ext cx="1798017" cy="432048"/>
          </a:xfrm>
          <a:prstGeom prst="arc">
            <a:avLst>
              <a:gd name="adj1" fmla="val 10785569"/>
              <a:gd name="adj2" fmla="val 0"/>
            </a:avLst>
          </a:prstGeom>
          <a:ln w="25400">
            <a:solidFill>
              <a:schemeClr val="tx1"/>
            </a:solidFill>
            <a:prstDash val="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57" name="Boog 156"/>
          <p:cNvSpPr/>
          <p:nvPr/>
        </p:nvSpPr>
        <p:spPr>
          <a:xfrm>
            <a:off x="3545018" y="4819378"/>
            <a:ext cx="1805841" cy="409822"/>
          </a:xfrm>
          <a:prstGeom prst="arc">
            <a:avLst>
              <a:gd name="adj1" fmla="val 10750217"/>
              <a:gd name="adj2" fmla="val 10746960"/>
            </a:avLst>
          </a:prstGeom>
          <a:solidFill>
            <a:srgbClr val="FFD347"/>
          </a:solidFill>
          <a:ln w="25400">
            <a:solidFill>
              <a:schemeClr val="tx1"/>
            </a:solidFill>
            <a:prstDash val="soli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56" name="Cilinder 155"/>
          <p:cNvSpPr/>
          <p:nvPr/>
        </p:nvSpPr>
        <p:spPr>
          <a:xfrm>
            <a:off x="3532141" y="2326207"/>
            <a:ext cx="1817664" cy="1584176"/>
          </a:xfrm>
          <a:prstGeom prst="can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58" name="TextBox 12"/>
          <p:cNvSpPr txBox="1"/>
          <p:nvPr/>
        </p:nvSpPr>
        <p:spPr>
          <a:xfrm>
            <a:off x="377998" y="1673394"/>
            <a:ext cx="537974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200" b="1" dirty="0">
                <a:solidFill>
                  <a:srgbClr val="0070C0"/>
                </a:solidFill>
              </a:rPr>
              <a:t>Welke vorm hebben de platte vlakken?</a:t>
            </a:r>
          </a:p>
        </p:txBody>
      </p:sp>
      <p:sp>
        <p:nvSpPr>
          <p:cNvPr id="17" name="Tekstvak 16"/>
          <p:cNvSpPr txBox="1"/>
          <p:nvPr/>
        </p:nvSpPr>
        <p:spPr>
          <a:xfrm>
            <a:off x="5724128" y="4826455"/>
            <a:ext cx="252028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cirkelvormig</a:t>
            </a:r>
          </a:p>
        </p:txBody>
      </p:sp>
      <p:sp>
        <p:nvSpPr>
          <p:cNvPr id="160" name="TextBox 3075"/>
          <p:cNvSpPr txBox="1"/>
          <p:nvPr/>
        </p:nvSpPr>
        <p:spPr>
          <a:xfrm>
            <a:off x="539552" y="5943717"/>
            <a:ext cx="7736413" cy="430887"/>
          </a:xfrm>
          <a:prstGeom prst="rect">
            <a:avLst/>
          </a:prstGeom>
          <a:noFill/>
          <a:ln w="28575">
            <a:noFill/>
          </a:ln>
        </p:spPr>
        <p:txBody>
          <a:bodyPr wrap="none" rtlCol="0">
            <a:spAutoFit/>
          </a:bodyPr>
          <a:lstStyle/>
          <a:p>
            <a:r>
              <a:rPr lang="en-US" sz="2200" dirty="0" err="1"/>
              <a:t>Een</a:t>
            </a:r>
            <a:r>
              <a:rPr lang="en-US" sz="2200" dirty="0"/>
              <a:t> van de </a:t>
            </a:r>
            <a:r>
              <a:rPr lang="en-US" sz="2200" dirty="0" err="1"/>
              <a:t>platte</a:t>
            </a:r>
            <a:r>
              <a:rPr lang="en-US" sz="2200" dirty="0"/>
              <a:t> </a:t>
            </a:r>
            <a:r>
              <a:rPr lang="en-US" sz="2200" dirty="0" err="1"/>
              <a:t>vlakken</a:t>
            </a:r>
            <a:r>
              <a:rPr lang="en-US" sz="2200" dirty="0"/>
              <a:t> van </a:t>
            </a:r>
            <a:r>
              <a:rPr lang="en-US" sz="2200" dirty="0" err="1"/>
              <a:t>een</a:t>
            </a:r>
            <a:r>
              <a:rPr lang="en-US" sz="2200" dirty="0"/>
              <a:t> </a:t>
            </a:r>
            <a:r>
              <a:rPr lang="en-US" sz="2200" dirty="0" err="1"/>
              <a:t>cilinder</a:t>
            </a:r>
            <a:r>
              <a:rPr lang="en-US" sz="2200" dirty="0"/>
              <a:t> is het </a:t>
            </a:r>
            <a:r>
              <a:rPr lang="en-US" sz="2200" b="1" dirty="0" err="1"/>
              <a:t>grondvlak</a:t>
            </a:r>
            <a:r>
              <a:rPr lang="en-US" sz="2200" dirty="0"/>
              <a:t>.</a:t>
            </a:r>
            <a:endParaRPr lang="nl-NL" sz="2200" dirty="0"/>
          </a:p>
        </p:txBody>
      </p:sp>
      <p:grpSp>
        <p:nvGrpSpPr>
          <p:cNvPr id="161" name="Animatie icoon"/>
          <p:cNvGrpSpPr>
            <a:grpSpLocks noChangeAspect="1"/>
          </p:cNvGrpSpPr>
          <p:nvPr/>
        </p:nvGrpSpPr>
        <p:grpSpPr>
          <a:xfrm>
            <a:off x="8596118" y="6381328"/>
            <a:ext cx="440378" cy="360000"/>
            <a:chOff x="5076056" y="174576"/>
            <a:chExt cx="3276364" cy="2678360"/>
          </a:xfrm>
        </p:grpSpPr>
        <p:sp>
          <p:nvSpPr>
            <p:cNvPr id="162" name="Rectangle 19"/>
            <p:cNvSpPr/>
            <p:nvPr/>
          </p:nvSpPr>
          <p:spPr>
            <a:xfrm>
              <a:off x="5076056" y="1340768"/>
              <a:ext cx="2736304" cy="1512168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3" name="Isosceles Triangle 20"/>
            <p:cNvSpPr/>
            <p:nvPr/>
          </p:nvSpPr>
          <p:spPr>
            <a:xfrm rot="16200000">
              <a:off x="7308304" y="1646802"/>
              <a:ext cx="1188132" cy="90010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4" name="Oval 21"/>
            <p:cNvSpPr/>
            <p:nvPr/>
          </p:nvSpPr>
          <p:spPr>
            <a:xfrm>
              <a:off x="5292208" y="174576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5" name="Oval 22"/>
            <p:cNvSpPr/>
            <p:nvPr/>
          </p:nvSpPr>
          <p:spPr>
            <a:xfrm>
              <a:off x="6444208" y="196353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sp>
        <p:nvSpPr>
          <p:cNvPr id="6" name="Ovaal 5"/>
          <p:cNvSpPr/>
          <p:nvPr/>
        </p:nvSpPr>
        <p:spPr>
          <a:xfrm>
            <a:off x="3659083" y="4262267"/>
            <a:ext cx="1587233" cy="1524043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4" name="Boog 43"/>
          <p:cNvSpPr/>
          <p:nvPr/>
        </p:nvSpPr>
        <p:spPr>
          <a:xfrm>
            <a:off x="3526626" y="3500089"/>
            <a:ext cx="1817664" cy="432048"/>
          </a:xfrm>
          <a:prstGeom prst="arc">
            <a:avLst>
              <a:gd name="adj1" fmla="val 10785569"/>
              <a:gd name="adj2" fmla="val 0"/>
            </a:avLst>
          </a:prstGeom>
          <a:ln w="25400">
            <a:solidFill>
              <a:schemeClr val="tx1"/>
            </a:solidFill>
            <a:prstDash val="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9" name="Vrije vorm 8"/>
          <p:cNvSpPr/>
          <p:nvPr/>
        </p:nvSpPr>
        <p:spPr>
          <a:xfrm>
            <a:off x="3548030" y="2545805"/>
            <a:ext cx="1789380" cy="1189248"/>
          </a:xfrm>
          <a:custGeom>
            <a:avLst/>
            <a:gdLst>
              <a:gd name="connsiteX0" fmla="*/ 0 w 1823514"/>
              <a:gd name="connsiteY0" fmla="*/ 1162820 h 1189248"/>
              <a:gd name="connsiteX1" fmla="*/ 0 w 1823514"/>
              <a:gd name="connsiteY1" fmla="*/ 0 h 1189248"/>
              <a:gd name="connsiteX2" fmla="*/ 1807658 w 1823514"/>
              <a:gd name="connsiteY2" fmla="*/ 0 h 1189248"/>
              <a:gd name="connsiteX3" fmla="*/ 1823514 w 1823514"/>
              <a:gd name="connsiteY3" fmla="*/ 0 h 1189248"/>
              <a:gd name="connsiteX4" fmla="*/ 1818229 w 1823514"/>
              <a:gd name="connsiteY4" fmla="*/ 1189248 h 1189248"/>
              <a:gd name="connsiteX5" fmla="*/ 0 w 1823514"/>
              <a:gd name="connsiteY5" fmla="*/ 1162820 h 11892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823514" h="1189248">
                <a:moveTo>
                  <a:pt x="0" y="1162820"/>
                </a:moveTo>
                <a:lnTo>
                  <a:pt x="0" y="0"/>
                </a:lnTo>
                <a:lnTo>
                  <a:pt x="1807658" y="0"/>
                </a:lnTo>
                <a:lnTo>
                  <a:pt x="1823514" y="0"/>
                </a:lnTo>
                <a:cubicBezTo>
                  <a:pt x="1821752" y="396416"/>
                  <a:pt x="1819991" y="792832"/>
                  <a:pt x="1818229" y="1189248"/>
                </a:cubicBezTo>
                <a:lnTo>
                  <a:pt x="0" y="1162820"/>
                </a:lnTo>
                <a:close/>
              </a:path>
            </a:pathLst>
          </a:custGeom>
          <a:solidFill>
            <a:srgbClr val="FFDD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9" name="Vrije vorm 48"/>
          <p:cNvSpPr/>
          <p:nvPr/>
        </p:nvSpPr>
        <p:spPr>
          <a:xfrm>
            <a:off x="3546281" y="2553749"/>
            <a:ext cx="1789493" cy="1189248"/>
          </a:xfrm>
          <a:custGeom>
            <a:avLst/>
            <a:gdLst>
              <a:gd name="connsiteX0" fmla="*/ 0 w 1823514"/>
              <a:gd name="connsiteY0" fmla="*/ 1162820 h 1189248"/>
              <a:gd name="connsiteX1" fmla="*/ 0 w 1823514"/>
              <a:gd name="connsiteY1" fmla="*/ 0 h 1189248"/>
              <a:gd name="connsiteX2" fmla="*/ 1807658 w 1823514"/>
              <a:gd name="connsiteY2" fmla="*/ 0 h 1189248"/>
              <a:gd name="connsiteX3" fmla="*/ 1823514 w 1823514"/>
              <a:gd name="connsiteY3" fmla="*/ 0 h 1189248"/>
              <a:gd name="connsiteX4" fmla="*/ 1818229 w 1823514"/>
              <a:gd name="connsiteY4" fmla="*/ 1189248 h 1189248"/>
              <a:gd name="connsiteX5" fmla="*/ 0 w 1823514"/>
              <a:gd name="connsiteY5" fmla="*/ 1162820 h 11892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823514" h="1189248">
                <a:moveTo>
                  <a:pt x="0" y="1162820"/>
                </a:moveTo>
                <a:lnTo>
                  <a:pt x="0" y="0"/>
                </a:lnTo>
                <a:lnTo>
                  <a:pt x="1807658" y="0"/>
                </a:lnTo>
                <a:lnTo>
                  <a:pt x="1823514" y="0"/>
                </a:lnTo>
                <a:cubicBezTo>
                  <a:pt x="1821752" y="396416"/>
                  <a:pt x="1819991" y="792832"/>
                  <a:pt x="1818229" y="1189248"/>
                </a:cubicBezTo>
                <a:lnTo>
                  <a:pt x="0" y="1162820"/>
                </a:lnTo>
                <a:close/>
              </a:path>
            </a:pathLst>
          </a:custGeom>
          <a:solidFill>
            <a:srgbClr val="FF99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Boog 9"/>
          <p:cNvSpPr/>
          <p:nvPr/>
        </p:nvSpPr>
        <p:spPr>
          <a:xfrm rot="10800000">
            <a:off x="3541964" y="2330646"/>
            <a:ext cx="1798017" cy="399880"/>
          </a:xfrm>
          <a:prstGeom prst="arc">
            <a:avLst>
              <a:gd name="adj1" fmla="val 10791496"/>
              <a:gd name="adj2" fmla="val 31973"/>
            </a:avLst>
          </a:prstGeom>
          <a:ln w="254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0" name="Boog 49"/>
          <p:cNvSpPr/>
          <p:nvPr/>
        </p:nvSpPr>
        <p:spPr>
          <a:xfrm rot="10800000">
            <a:off x="3535313" y="2335932"/>
            <a:ext cx="1798017" cy="399880"/>
          </a:xfrm>
          <a:prstGeom prst="arc">
            <a:avLst>
              <a:gd name="adj1" fmla="val 10791496"/>
              <a:gd name="adj2" fmla="val 31973"/>
            </a:avLst>
          </a:prstGeom>
          <a:ln w="254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2" name="Ovaal 11"/>
          <p:cNvSpPr/>
          <p:nvPr/>
        </p:nvSpPr>
        <p:spPr>
          <a:xfrm>
            <a:off x="3563087" y="2340273"/>
            <a:ext cx="1765273" cy="369132"/>
          </a:xfrm>
          <a:prstGeom prst="ellipse">
            <a:avLst/>
          </a:prstGeom>
          <a:solidFill>
            <a:srgbClr val="FDC3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3" name="Ovaal 52"/>
          <p:cNvSpPr/>
          <p:nvPr/>
        </p:nvSpPr>
        <p:spPr>
          <a:xfrm>
            <a:off x="3549781" y="2341262"/>
            <a:ext cx="1778580" cy="369132"/>
          </a:xfrm>
          <a:prstGeom prst="ellipse">
            <a:avLst/>
          </a:prstGeom>
          <a:solidFill>
            <a:srgbClr val="FFDD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1" name="Boog 50"/>
          <p:cNvSpPr/>
          <p:nvPr/>
        </p:nvSpPr>
        <p:spPr>
          <a:xfrm>
            <a:off x="3550910" y="3501862"/>
            <a:ext cx="1782851" cy="400246"/>
          </a:xfrm>
          <a:prstGeom prst="arc">
            <a:avLst>
              <a:gd name="adj1" fmla="val 10750217"/>
              <a:gd name="adj2" fmla="val 10739430"/>
            </a:avLst>
          </a:prstGeom>
          <a:noFill/>
          <a:ln w="25400">
            <a:noFill/>
            <a:prstDash val="soli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6" name="Ovaal 55"/>
          <p:cNvSpPr/>
          <p:nvPr/>
        </p:nvSpPr>
        <p:spPr>
          <a:xfrm>
            <a:off x="3565062" y="3515795"/>
            <a:ext cx="1765273" cy="35454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4" name="Ovaal 53"/>
          <p:cNvSpPr/>
          <p:nvPr/>
        </p:nvSpPr>
        <p:spPr>
          <a:xfrm>
            <a:off x="3549781" y="3509805"/>
            <a:ext cx="1785993" cy="392303"/>
          </a:xfrm>
          <a:prstGeom prst="ellipse">
            <a:avLst/>
          </a:prstGeom>
          <a:solidFill>
            <a:srgbClr val="FF99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8" name="Boog 57"/>
          <p:cNvSpPr/>
          <p:nvPr/>
        </p:nvSpPr>
        <p:spPr>
          <a:xfrm>
            <a:off x="3526626" y="3500089"/>
            <a:ext cx="1817664" cy="432048"/>
          </a:xfrm>
          <a:prstGeom prst="arc">
            <a:avLst>
              <a:gd name="adj1" fmla="val 10785569"/>
              <a:gd name="adj2" fmla="val 0"/>
            </a:avLst>
          </a:prstGeom>
          <a:ln w="25400">
            <a:solidFill>
              <a:schemeClr val="tx1"/>
            </a:solidFill>
            <a:prstDash val="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" name="Tekstvak 2"/>
          <p:cNvSpPr txBox="1"/>
          <p:nvPr/>
        </p:nvSpPr>
        <p:spPr>
          <a:xfrm>
            <a:off x="3614259" y="2843644"/>
            <a:ext cx="16620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cilindermantel</a:t>
            </a:r>
          </a:p>
        </p:txBody>
      </p:sp>
      <p:sp>
        <p:nvSpPr>
          <p:cNvPr id="52" name="TextBox 3075"/>
          <p:cNvSpPr txBox="1"/>
          <p:nvPr/>
        </p:nvSpPr>
        <p:spPr>
          <a:xfrm>
            <a:off x="386011" y="1003375"/>
            <a:ext cx="5993949" cy="769441"/>
          </a:xfrm>
          <a:prstGeom prst="rect">
            <a:avLst/>
          </a:prstGeom>
          <a:noFill/>
          <a:ln w="28575">
            <a:noFill/>
          </a:ln>
        </p:spPr>
        <p:txBody>
          <a:bodyPr wrap="none" rtlCol="0">
            <a:spAutoFit/>
          </a:bodyPr>
          <a:lstStyle/>
          <a:p>
            <a:r>
              <a:rPr lang="en-US" sz="2200" dirty="0" err="1"/>
              <a:t>Omdat</a:t>
            </a:r>
            <a:r>
              <a:rPr lang="en-US" sz="2200" dirty="0"/>
              <a:t> </a:t>
            </a:r>
            <a:r>
              <a:rPr lang="en-US" sz="2200" dirty="0" err="1"/>
              <a:t>een</a:t>
            </a:r>
            <a:r>
              <a:rPr lang="en-US" sz="2200" dirty="0"/>
              <a:t> </a:t>
            </a:r>
            <a:r>
              <a:rPr lang="en-US" sz="2200" dirty="0" err="1"/>
              <a:t>cilinder</a:t>
            </a:r>
            <a:r>
              <a:rPr lang="en-US" sz="2200" dirty="0"/>
              <a:t> </a:t>
            </a:r>
            <a:r>
              <a:rPr lang="en-US" sz="2200" dirty="0" err="1"/>
              <a:t>een</a:t>
            </a:r>
            <a:r>
              <a:rPr lang="en-US" sz="2200" dirty="0"/>
              <a:t> </a:t>
            </a:r>
            <a:r>
              <a:rPr lang="en-US" sz="2200" dirty="0" err="1"/>
              <a:t>gebogen</a:t>
            </a:r>
            <a:r>
              <a:rPr lang="en-US" sz="2200" dirty="0"/>
              <a:t> </a:t>
            </a:r>
            <a:r>
              <a:rPr lang="en-US" sz="2200" dirty="0" err="1"/>
              <a:t>zijvlak</a:t>
            </a:r>
            <a:r>
              <a:rPr lang="en-US" sz="2200" dirty="0"/>
              <a:t> </a:t>
            </a:r>
            <a:r>
              <a:rPr lang="en-US" sz="2200" dirty="0" err="1"/>
              <a:t>heeft</a:t>
            </a:r>
            <a:r>
              <a:rPr lang="en-US" sz="2200" dirty="0"/>
              <a:t>, </a:t>
            </a:r>
            <a:br>
              <a:rPr lang="en-US" sz="2200" dirty="0"/>
            </a:br>
            <a:r>
              <a:rPr lang="en-US" sz="2200" dirty="0"/>
              <a:t>kun je de </a:t>
            </a:r>
            <a:r>
              <a:rPr lang="en-US" sz="2200" dirty="0" err="1"/>
              <a:t>cilinder</a:t>
            </a:r>
            <a:r>
              <a:rPr lang="en-US" sz="2200" dirty="0"/>
              <a:t> </a:t>
            </a:r>
            <a:r>
              <a:rPr lang="en-US" sz="2200" dirty="0" err="1"/>
              <a:t>rollen</a:t>
            </a:r>
            <a:r>
              <a:rPr lang="en-US" sz="2200" dirty="0"/>
              <a:t>.</a:t>
            </a:r>
            <a:endParaRPr lang="nl-NL" sz="2200" dirty="0"/>
          </a:p>
        </p:txBody>
      </p:sp>
      <p:sp>
        <p:nvSpPr>
          <p:cNvPr id="112" name="Boog 111"/>
          <p:cNvSpPr/>
          <p:nvPr/>
        </p:nvSpPr>
        <p:spPr>
          <a:xfrm>
            <a:off x="3530965" y="3492058"/>
            <a:ext cx="1806712" cy="430426"/>
          </a:xfrm>
          <a:prstGeom prst="arc">
            <a:avLst>
              <a:gd name="adj1" fmla="val 10750217"/>
              <a:gd name="adj2" fmla="val 10750152"/>
            </a:avLst>
          </a:prstGeom>
          <a:solidFill>
            <a:srgbClr val="FFD347"/>
          </a:solidFill>
          <a:ln w="25400">
            <a:solidFill>
              <a:schemeClr val="tx1"/>
            </a:solidFill>
            <a:prstDash val="soli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1" name="Boog 110"/>
          <p:cNvSpPr/>
          <p:nvPr/>
        </p:nvSpPr>
        <p:spPr>
          <a:xfrm>
            <a:off x="3542389" y="2325360"/>
            <a:ext cx="1805841" cy="387533"/>
          </a:xfrm>
          <a:prstGeom prst="arc">
            <a:avLst>
              <a:gd name="adj1" fmla="val 10750217"/>
              <a:gd name="adj2" fmla="val 10749891"/>
            </a:avLst>
          </a:prstGeom>
          <a:solidFill>
            <a:srgbClr val="FFD347"/>
          </a:solidFill>
          <a:ln w="25400">
            <a:solidFill>
              <a:schemeClr val="tx1"/>
            </a:solidFill>
            <a:prstDash val="soli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5" name="Tekstvak 54"/>
          <p:cNvSpPr txBox="1"/>
          <p:nvPr/>
        </p:nvSpPr>
        <p:spPr>
          <a:xfrm>
            <a:off x="3851921" y="3501008"/>
            <a:ext cx="12241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grondvlak</a:t>
            </a:r>
          </a:p>
        </p:txBody>
      </p:sp>
    </p:spTree>
    <p:extLst>
      <p:ext uri="{BB962C8B-B14F-4D97-AF65-F5344CB8AC3E}">
        <p14:creationId xmlns:p14="http://schemas.microsoft.com/office/powerpoint/2010/main" val="35335679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4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8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1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"/>
                            </p:stCondLst>
                            <p:childTnLst>
                              <p:par>
                                <p:cTn id="66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000"/>
                            </p:stCondLst>
                            <p:childTnLst>
                              <p:par>
                                <p:cTn id="69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1500"/>
                            </p:stCondLst>
                            <p:childTnLst>
                              <p:par>
                                <p:cTn id="72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22 -1.11522E-6 L -0.00174 0.17238 " pathEditMode="relative" rAng="0" ptsTypes="AA">
                                      <p:cBhvr>
                                        <p:cTn id="91" dur="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" y="860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500"/>
                            </p:stCondLst>
                            <p:childTnLst>
                              <p:par>
                                <p:cTn id="93" presetID="1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500"/>
                            </p:stCondLst>
                            <p:childTnLst>
                              <p:par>
                                <p:cTn id="96" presetID="42" presetClass="path" presetSubtype="0" accel="50000" decel="50000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5.55556E-7 -1.11111E-6 L 0.00069 0.19028 " pathEditMode="relative" rAng="0" ptsTypes="AA">
                                      <p:cBhvr>
                                        <p:cTn id="97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" y="951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1500"/>
                            </p:stCondLst>
                            <p:childTnLst>
                              <p:par>
                                <p:cTn id="9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1500"/>
                            </p:stCondLst>
                            <p:childTnLst>
                              <p:par>
                                <p:cTn id="104" presetID="6" presetClass="emph" presetSubtype="0" fill="hold" grpId="2" nodeType="after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105" dur="500" fill="hold"/>
                                        <p:tgtEl>
                                          <p:spTgt spid="157"/>
                                        </p:tgtEl>
                                      </p:cBhvr>
                                      <p:by x="100000" y="3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2500"/>
                            </p:stCondLst>
                            <p:childTnLst>
                              <p:par>
                                <p:cTn id="10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2500"/>
                            </p:stCondLst>
                            <p:childTnLst>
                              <p:par>
                                <p:cTn id="110" presetID="1" presetClass="exit" presetSubtype="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13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3000"/>
                            </p:stCondLst>
                            <p:childTnLst>
                              <p:par>
                                <p:cTn id="116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1" presetClass="exit" presetSubtype="0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500"/>
                            </p:stCondLst>
                            <p:childTnLst>
                              <p:par>
                                <p:cTn id="126" presetID="1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8" presetID="1" presetClass="exit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0" presetID="1" presetClass="exit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46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7" fill="hold">
                      <p:stCondLst>
                        <p:cond delay="0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2" grpId="0" animBg="1"/>
      <p:bldP spid="30" grpId="0"/>
      <p:bldP spid="31" grpId="0" build="allAtOnce"/>
      <p:bldP spid="102" grpId="0"/>
      <p:bldP spid="102" grpId="1"/>
      <p:bldP spid="143" grpId="0"/>
      <p:bldP spid="157" grpId="0" animBg="1"/>
      <p:bldP spid="157" grpId="1" animBg="1"/>
      <p:bldP spid="157" grpId="2" animBg="1" autoUpdateAnimBg="0"/>
      <p:bldP spid="157" grpId="3" animBg="1"/>
      <p:bldP spid="158" grpId="0" build="allAtOnce"/>
      <p:bldP spid="17" grpId="0"/>
      <p:bldP spid="17" grpId="1"/>
      <p:bldP spid="160" grpId="0"/>
      <p:bldP spid="6" grpId="0" animBg="1"/>
      <p:bldP spid="6" grpId="1" animBg="1"/>
      <p:bldP spid="44" grpId="0" animBg="1"/>
      <p:bldP spid="9" grpId="0" animBg="1"/>
      <p:bldP spid="49" grpId="0" animBg="1"/>
      <p:bldP spid="10" grpId="0" animBg="1"/>
      <p:bldP spid="50" grpId="0" animBg="1"/>
      <p:bldP spid="12" grpId="0" animBg="1"/>
      <p:bldP spid="53" grpId="0" animBg="1"/>
      <p:bldP spid="51" grpId="0"/>
      <p:bldP spid="56" grpId="0" animBg="1"/>
      <p:bldP spid="54" grpId="0" animBg="1"/>
      <p:bldP spid="58" grpId="0" animBg="1"/>
      <p:bldP spid="3" grpId="0"/>
      <p:bldP spid="52" grpId="0"/>
      <p:bldP spid="112" grpId="0" animBg="1"/>
      <p:bldP spid="112" grpId="1" animBg="1"/>
      <p:bldP spid="112" grpId="2" animBg="1"/>
      <p:bldP spid="112" grpId="3" animBg="1"/>
      <p:bldP spid="111" grpId="0" animBg="1"/>
      <p:bldP spid="111" grpId="1" animBg="1"/>
      <p:bldP spid="111" grpId="2" animBg="1"/>
      <p:bldP spid="5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oordhoff"/>
          <p:cNvSpPr txBox="1"/>
          <p:nvPr/>
        </p:nvSpPr>
        <p:spPr>
          <a:xfrm>
            <a:off x="7047887" y="692696"/>
            <a:ext cx="1951625" cy="276999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200" dirty="0"/>
              <a:t>© </a:t>
            </a:r>
            <a:r>
              <a:rPr lang="en-US" sz="1200" dirty="0" err="1"/>
              <a:t>Noordhoff</a:t>
            </a:r>
            <a:r>
              <a:rPr lang="en-US" sz="1200" dirty="0"/>
              <a:t> </a:t>
            </a:r>
            <a:r>
              <a:rPr lang="en-US" sz="1200" dirty="0" err="1"/>
              <a:t>Uitgevers</a:t>
            </a:r>
            <a:r>
              <a:rPr lang="en-US" sz="1200" dirty="0"/>
              <a:t> </a:t>
            </a:r>
            <a:r>
              <a:rPr lang="en-US" sz="1200" dirty="0" err="1"/>
              <a:t>bv</a:t>
            </a:r>
            <a:endParaRPr lang="nl-NL" sz="1200" dirty="0"/>
          </a:p>
        </p:txBody>
      </p:sp>
      <p:sp>
        <p:nvSpPr>
          <p:cNvPr id="2" name="Bedek: Noordhoff"/>
          <p:cNvSpPr/>
          <p:nvPr/>
        </p:nvSpPr>
        <p:spPr>
          <a:xfrm>
            <a:off x="7087596" y="764704"/>
            <a:ext cx="1800200" cy="2023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075" name="Tekstvak 739"/>
          <p:cNvSpPr txBox="1">
            <a:spLocks noChangeArrowheads="1"/>
          </p:cNvSpPr>
          <p:nvPr/>
        </p:nvSpPr>
        <p:spPr bwMode="auto">
          <a:xfrm>
            <a:off x="378768" y="107921"/>
            <a:ext cx="757378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nl-NL" sz="3200" b="1" dirty="0">
                <a:latin typeface="Eurostile"/>
              </a:rPr>
              <a:t>Cilinder en cirkel</a:t>
            </a:r>
          </a:p>
        </p:txBody>
      </p:sp>
      <p:sp>
        <p:nvSpPr>
          <p:cNvPr id="5" name="Rectangle 4"/>
          <p:cNvSpPr/>
          <p:nvPr/>
        </p:nvSpPr>
        <p:spPr>
          <a:xfrm>
            <a:off x="7449642" y="156804"/>
            <a:ext cx="1295547" cy="461665"/>
          </a:xfrm>
          <a:prstGeom prst="rect">
            <a:avLst/>
          </a:prstGeom>
          <a:ln>
            <a:solidFill>
              <a:srgbClr val="D60093"/>
            </a:solidFill>
          </a:ln>
        </p:spPr>
        <p:txBody>
          <a:bodyPr wrap="none">
            <a:spAutoFit/>
          </a:bodyPr>
          <a:lstStyle/>
          <a:p>
            <a:r>
              <a:rPr lang="nl-NL" sz="2400" b="1" dirty="0">
                <a:solidFill>
                  <a:srgbClr val="D60093"/>
                </a:solidFill>
                <a:latin typeface="Eurostile"/>
              </a:rPr>
              <a:t>Theorie</a:t>
            </a:r>
            <a:endParaRPr lang="nl-NL" sz="2400" dirty="0"/>
          </a:p>
        </p:txBody>
      </p:sp>
      <p:sp>
        <p:nvSpPr>
          <p:cNvPr id="30" name="c Noordhoff"/>
          <p:cNvSpPr txBox="1"/>
          <p:nvPr/>
        </p:nvSpPr>
        <p:spPr>
          <a:xfrm>
            <a:off x="3596187" y="6517925"/>
            <a:ext cx="19516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© </a:t>
            </a:r>
            <a:r>
              <a:rPr lang="en-US" sz="1200" dirty="0" err="1"/>
              <a:t>Noordhoff</a:t>
            </a:r>
            <a:r>
              <a:rPr lang="en-US" sz="1200" dirty="0"/>
              <a:t> </a:t>
            </a:r>
            <a:r>
              <a:rPr lang="en-US" sz="1200" dirty="0" err="1"/>
              <a:t>Uitgevers</a:t>
            </a:r>
            <a:r>
              <a:rPr lang="en-US" sz="1200" dirty="0"/>
              <a:t> </a:t>
            </a:r>
            <a:r>
              <a:rPr lang="en-US" sz="1200" dirty="0" err="1"/>
              <a:t>bv</a:t>
            </a:r>
            <a:endParaRPr lang="nl-NL" sz="1200" dirty="0"/>
          </a:p>
        </p:txBody>
      </p:sp>
      <p:grpSp>
        <p:nvGrpSpPr>
          <p:cNvPr id="19" name="Animatie icoon"/>
          <p:cNvGrpSpPr>
            <a:grpSpLocks noChangeAspect="1"/>
          </p:cNvGrpSpPr>
          <p:nvPr/>
        </p:nvGrpSpPr>
        <p:grpSpPr>
          <a:xfrm>
            <a:off x="8599303" y="6381368"/>
            <a:ext cx="440378" cy="360000"/>
            <a:chOff x="5076056" y="174576"/>
            <a:chExt cx="3276364" cy="2678360"/>
          </a:xfrm>
        </p:grpSpPr>
        <p:sp>
          <p:nvSpPr>
            <p:cNvPr id="20" name="Rectangle 19"/>
            <p:cNvSpPr/>
            <p:nvPr/>
          </p:nvSpPr>
          <p:spPr>
            <a:xfrm>
              <a:off x="5076056" y="1340768"/>
              <a:ext cx="2736304" cy="1512168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1" name="Isosceles Triangle 20"/>
            <p:cNvSpPr/>
            <p:nvPr/>
          </p:nvSpPr>
          <p:spPr>
            <a:xfrm rot="16200000">
              <a:off x="7308304" y="1646802"/>
              <a:ext cx="1188132" cy="90010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2" name="Oval 21"/>
            <p:cNvSpPr/>
            <p:nvPr/>
          </p:nvSpPr>
          <p:spPr>
            <a:xfrm>
              <a:off x="5292208" y="174576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3" name="Oval 22"/>
            <p:cNvSpPr/>
            <p:nvPr/>
          </p:nvSpPr>
          <p:spPr>
            <a:xfrm>
              <a:off x="6444208" y="196353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sp>
        <p:nvSpPr>
          <p:cNvPr id="3" name="Ovaal 2"/>
          <p:cNvSpPr/>
          <p:nvPr/>
        </p:nvSpPr>
        <p:spPr>
          <a:xfrm>
            <a:off x="2843808" y="836712"/>
            <a:ext cx="3600400" cy="36004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cxnSp>
        <p:nvCxnSpPr>
          <p:cNvPr id="7" name="Rechte verbindingslijn 6"/>
          <p:cNvCxnSpPr>
            <a:stCxn id="3" idx="2"/>
            <a:endCxn id="3" idx="6"/>
          </p:cNvCxnSpPr>
          <p:nvPr/>
        </p:nvCxnSpPr>
        <p:spPr>
          <a:xfrm>
            <a:off x="2843808" y="2636912"/>
            <a:ext cx="3600400" cy="0"/>
          </a:xfrm>
          <a:prstGeom prst="line">
            <a:avLst/>
          </a:prstGeom>
          <a:ln w="25400">
            <a:solidFill>
              <a:srgbClr val="92D05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Rechte verbindingslijn 8"/>
          <p:cNvCxnSpPr/>
          <p:nvPr/>
        </p:nvCxnSpPr>
        <p:spPr>
          <a:xfrm>
            <a:off x="4644008" y="2636912"/>
            <a:ext cx="720080" cy="1656184"/>
          </a:xfrm>
          <a:prstGeom prst="line">
            <a:avLst/>
          </a:prstGeom>
          <a:ln w="25400">
            <a:solidFill>
              <a:srgbClr val="FF0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kstvak 11"/>
          <p:cNvSpPr txBox="1"/>
          <p:nvPr/>
        </p:nvSpPr>
        <p:spPr>
          <a:xfrm rot="3970064">
            <a:off x="4355976" y="3639854"/>
            <a:ext cx="20162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000" dirty="0"/>
              <a:t>straal</a:t>
            </a:r>
          </a:p>
        </p:txBody>
      </p:sp>
      <p:sp>
        <p:nvSpPr>
          <p:cNvPr id="54" name="TextBox 3075"/>
          <p:cNvSpPr txBox="1"/>
          <p:nvPr/>
        </p:nvSpPr>
        <p:spPr>
          <a:xfrm>
            <a:off x="438912" y="4653136"/>
            <a:ext cx="5981125" cy="769441"/>
          </a:xfrm>
          <a:prstGeom prst="rect">
            <a:avLst/>
          </a:prstGeom>
          <a:noFill/>
          <a:ln w="28575">
            <a:noFill/>
          </a:ln>
        </p:spPr>
        <p:txBody>
          <a:bodyPr wrap="none" rtlCol="0">
            <a:spAutoFit/>
          </a:bodyPr>
          <a:lstStyle/>
          <a:p>
            <a:r>
              <a:rPr lang="nl-NL" sz="2200" dirty="0"/>
              <a:t>De </a:t>
            </a:r>
            <a:r>
              <a:rPr lang="nl-NL" sz="2200" b="1" dirty="0"/>
              <a:t>middellijn</a:t>
            </a:r>
            <a:r>
              <a:rPr lang="nl-NL" sz="2200" dirty="0"/>
              <a:t> of </a:t>
            </a:r>
            <a:r>
              <a:rPr lang="nl-NL" sz="2200" b="1" dirty="0"/>
              <a:t>diameter</a:t>
            </a:r>
            <a:r>
              <a:rPr lang="nl-NL" sz="2200" dirty="0"/>
              <a:t> loopt van de ene </a:t>
            </a:r>
          </a:p>
          <a:p>
            <a:r>
              <a:rPr lang="nl-NL" sz="2200" dirty="0"/>
              <a:t>kant door het middelpunt naar de andere kant.</a:t>
            </a:r>
          </a:p>
        </p:txBody>
      </p:sp>
      <p:cxnSp>
        <p:nvCxnSpPr>
          <p:cNvPr id="55" name="Rechte verbindingslijn 54"/>
          <p:cNvCxnSpPr>
            <a:endCxn id="3" idx="6"/>
          </p:cNvCxnSpPr>
          <p:nvPr/>
        </p:nvCxnSpPr>
        <p:spPr>
          <a:xfrm>
            <a:off x="4644008" y="2636912"/>
            <a:ext cx="1800200" cy="0"/>
          </a:xfrm>
          <a:prstGeom prst="line">
            <a:avLst/>
          </a:prstGeom>
          <a:ln w="25400">
            <a:solidFill>
              <a:srgbClr val="FF0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Rechte verbindingslijn 55"/>
          <p:cNvCxnSpPr/>
          <p:nvPr/>
        </p:nvCxnSpPr>
        <p:spPr>
          <a:xfrm>
            <a:off x="2843808" y="2636912"/>
            <a:ext cx="1800200" cy="0"/>
          </a:xfrm>
          <a:prstGeom prst="line">
            <a:avLst/>
          </a:prstGeom>
          <a:ln w="25400">
            <a:solidFill>
              <a:srgbClr val="FF0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4" name="Volgende slide icoon"/>
          <p:cNvGrpSpPr/>
          <p:nvPr/>
        </p:nvGrpSpPr>
        <p:grpSpPr>
          <a:xfrm>
            <a:off x="8641432" y="6561348"/>
            <a:ext cx="395064" cy="180020"/>
            <a:chOff x="2610762" y="4509120"/>
            <a:chExt cx="395064" cy="180020"/>
          </a:xfrm>
        </p:grpSpPr>
        <p:sp>
          <p:nvSpPr>
            <p:cNvPr id="25" name="Isosceles Triangle 66"/>
            <p:cNvSpPr/>
            <p:nvPr/>
          </p:nvSpPr>
          <p:spPr>
            <a:xfrm rot="5400000">
              <a:off x="2610762" y="4509120"/>
              <a:ext cx="180020" cy="18002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>
                <a:solidFill>
                  <a:srgbClr val="00B050"/>
                </a:solidFill>
              </a:endParaRPr>
            </a:p>
          </p:txBody>
        </p:sp>
        <p:sp>
          <p:nvSpPr>
            <p:cNvPr id="26" name="Isosceles Triangle 67"/>
            <p:cNvSpPr/>
            <p:nvPr/>
          </p:nvSpPr>
          <p:spPr>
            <a:xfrm rot="5400000">
              <a:off x="2825806" y="4509120"/>
              <a:ext cx="180020" cy="18002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>
                <a:solidFill>
                  <a:srgbClr val="00B050"/>
                </a:solidFill>
              </a:endParaRPr>
            </a:p>
          </p:txBody>
        </p:sp>
      </p:grp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46888" y="-5383"/>
            <a:ext cx="647700" cy="6953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kstvak 5"/>
          <p:cNvSpPr txBox="1"/>
          <p:nvPr/>
        </p:nvSpPr>
        <p:spPr>
          <a:xfrm>
            <a:off x="4139952" y="2167413"/>
            <a:ext cx="50405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i="1" dirty="0"/>
              <a:t>M</a:t>
            </a:r>
          </a:p>
        </p:txBody>
      </p:sp>
      <p:grpSp>
        <p:nvGrpSpPr>
          <p:cNvPr id="14" name="Groep 13"/>
          <p:cNvGrpSpPr/>
          <p:nvPr/>
        </p:nvGrpSpPr>
        <p:grpSpPr>
          <a:xfrm>
            <a:off x="3247520" y="2708920"/>
            <a:ext cx="1454432" cy="758552"/>
            <a:chOff x="2671456" y="3284984"/>
            <a:chExt cx="1454432" cy="758552"/>
          </a:xfrm>
        </p:grpSpPr>
        <p:sp>
          <p:nvSpPr>
            <p:cNvPr id="13" name="Tekstvak 12"/>
            <p:cNvSpPr txBox="1"/>
            <p:nvPr/>
          </p:nvSpPr>
          <p:spPr>
            <a:xfrm>
              <a:off x="2671456" y="3643426"/>
              <a:ext cx="1454432" cy="400110"/>
            </a:xfrm>
            <a:prstGeom prst="rect">
              <a:avLst/>
            </a:prstGeom>
            <a:noFill/>
            <a:ln w="22225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nl-NL" sz="2000" dirty="0"/>
                <a:t>middelpunt</a:t>
              </a:r>
            </a:p>
          </p:txBody>
        </p:sp>
        <p:cxnSp>
          <p:nvCxnSpPr>
            <p:cNvPr id="10" name="Rechte verbindingslijn met pijl 9"/>
            <p:cNvCxnSpPr/>
            <p:nvPr/>
          </p:nvCxnSpPr>
          <p:spPr>
            <a:xfrm flipV="1">
              <a:off x="3815916" y="3284984"/>
              <a:ext cx="218432" cy="358443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1" name="Tekstvak 30"/>
          <p:cNvSpPr txBox="1"/>
          <p:nvPr/>
        </p:nvSpPr>
        <p:spPr>
          <a:xfrm>
            <a:off x="4499992" y="2195628"/>
            <a:ext cx="126852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000" dirty="0"/>
              <a:t>middellijn</a:t>
            </a:r>
          </a:p>
        </p:txBody>
      </p:sp>
      <p:grpSp>
        <p:nvGrpSpPr>
          <p:cNvPr id="32" name="Animatie icoon"/>
          <p:cNvGrpSpPr>
            <a:grpSpLocks noChangeAspect="1"/>
          </p:cNvGrpSpPr>
          <p:nvPr/>
        </p:nvGrpSpPr>
        <p:grpSpPr>
          <a:xfrm>
            <a:off x="8599303" y="6381368"/>
            <a:ext cx="440378" cy="360000"/>
            <a:chOff x="5076056" y="174576"/>
            <a:chExt cx="3276364" cy="2678360"/>
          </a:xfrm>
        </p:grpSpPr>
        <p:sp>
          <p:nvSpPr>
            <p:cNvPr id="33" name="Rectangle 19"/>
            <p:cNvSpPr/>
            <p:nvPr/>
          </p:nvSpPr>
          <p:spPr>
            <a:xfrm>
              <a:off x="5076056" y="1340768"/>
              <a:ext cx="2736304" cy="1512168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4" name="Isosceles Triangle 20"/>
            <p:cNvSpPr/>
            <p:nvPr/>
          </p:nvSpPr>
          <p:spPr>
            <a:xfrm rot="16200000">
              <a:off x="7308304" y="1646802"/>
              <a:ext cx="1188132" cy="90010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5" name="Oval 21"/>
            <p:cNvSpPr/>
            <p:nvPr/>
          </p:nvSpPr>
          <p:spPr>
            <a:xfrm>
              <a:off x="5292208" y="174576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6" name="Oval 22"/>
            <p:cNvSpPr/>
            <p:nvPr/>
          </p:nvSpPr>
          <p:spPr>
            <a:xfrm>
              <a:off x="6444208" y="196353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grpSp>
        <p:nvGrpSpPr>
          <p:cNvPr id="37" name="Animatie icoon"/>
          <p:cNvGrpSpPr>
            <a:grpSpLocks noChangeAspect="1"/>
          </p:cNvGrpSpPr>
          <p:nvPr/>
        </p:nvGrpSpPr>
        <p:grpSpPr>
          <a:xfrm>
            <a:off x="8595563" y="6381368"/>
            <a:ext cx="440378" cy="360000"/>
            <a:chOff x="5076056" y="174576"/>
            <a:chExt cx="3276364" cy="2678360"/>
          </a:xfrm>
        </p:grpSpPr>
        <p:sp>
          <p:nvSpPr>
            <p:cNvPr id="38" name="Rectangle 19"/>
            <p:cNvSpPr/>
            <p:nvPr/>
          </p:nvSpPr>
          <p:spPr>
            <a:xfrm>
              <a:off x="5076056" y="1340768"/>
              <a:ext cx="2736304" cy="1512168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9" name="Isosceles Triangle 20"/>
            <p:cNvSpPr/>
            <p:nvPr/>
          </p:nvSpPr>
          <p:spPr>
            <a:xfrm rot="16200000">
              <a:off x="7308304" y="1646802"/>
              <a:ext cx="1188132" cy="90010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0" name="Oval 21"/>
            <p:cNvSpPr/>
            <p:nvPr/>
          </p:nvSpPr>
          <p:spPr>
            <a:xfrm>
              <a:off x="5292208" y="174576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2" name="Oval 22"/>
            <p:cNvSpPr/>
            <p:nvPr/>
          </p:nvSpPr>
          <p:spPr>
            <a:xfrm>
              <a:off x="6444208" y="196353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sp>
        <p:nvSpPr>
          <p:cNvPr id="15" name="Rechthoek 14"/>
          <p:cNvSpPr/>
          <p:nvPr/>
        </p:nvSpPr>
        <p:spPr>
          <a:xfrm>
            <a:off x="438912" y="5373216"/>
            <a:ext cx="5254965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sz="2200" dirty="0"/>
              <a:t>De straal past twee keer in de middellijn.</a:t>
            </a:r>
          </a:p>
        </p:txBody>
      </p:sp>
      <p:sp>
        <p:nvSpPr>
          <p:cNvPr id="41" name="Stroomdiagram: Verbindingslijn 86"/>
          <p:cNvSpPr/>
          <p:nvPr/>
        </p:nvSpPr>
        <p:spPr>
          <a:xfrm flipV="1">
            <a:off x="4610412" y="2598300"/>
            <a:ext cx="67192" cy="77219"/>
          </a:xfrm>
          <a:prstGeom prst="flowChartConnector">
            <a:avLst/>
          </a:prstGeom>
          <a:solidFill>
            <a:srgbClr val="FFEEB9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415629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path" presetSubtype="0" accel="50000" decel="5000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1.38889E-6 -3.7037E-7 L 0.05903 -0.1206 " pathEditMode="relative" rAng="0" ptsTypes="AA">
                                      <p:cBhvr>
                                        <p:cTn id="5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51" y="-604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000"/>
                            </p:stCondLst>
                            <p:childTnLst>
                              <p:par>
                                <p:cTn id="54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-3960000">
                                      <p:cBhvr>
                                        <p:cTn id="5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500"/>
                            </p:stCondLst>
                            <p:childTnLst>
                              <p:par>
                                <p:cTn id="57" presetID="2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2500"/>
                            </p:stCondLst>
                            <p:childTnLst>
                              <p:par>
                                <p:cTn id="61" presetID="42" presetClass="path" presetSubtype="0" accel="50000" decel="5000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8.33333E-7 1.48148E-6 L -0.19688 1.48148E-6 " pathEditMode="relative" rAng="0" ptsTypes="AA">
                                      <p:cBhvr>
                                        <p:cTn id="62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844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3500"/>
                            </p:stCondLst>
                            <p:childTnLst>
                              <p:par>
                                <p:cTn id="64" presetID="2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4500"/>
                            </p:stCondLst>
                            <p:childTnLst>
                              <p:par>
                                <p:cTn id="6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0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" fill="hold">
                      <p:stCondLst>
                        <p:cond delay="0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2" grpId="0" animBg="1"/>
      <p:bldP spid="30" grpId="0"/>
      <p:bldP spid="12" grpId="0"/>
      <p:bldP spid="54" grpId="0"/>
      <p:bldP spid="6" grpId="0"/>
      <p:bldP spid="31" grpId="0"/>
      <p:bldP spid="15" grpId="0"/>
      <p:bldP spid="4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Afbeelding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9048" y="1628800"/>
            <a:ext cx="3168352" cy="3608872"/>
          </a:xfrm>
          <a:prstGeom prst="rect">
            <a:avLst/>
          </a:prstGeom>
        </p:spPr>
      </p:pic>
      <p:sp>
        <p:nvSpPr>
          <p:cNvPr id="4" name="Noordhoff"/>
          <p:cNvSpPr txBox="1"/>
          <p:nvPr/>
        </p:nvSpPr>
        <p:spPr>
          <a:xfrm>
            <a:off x="7047887" y="692696"/>
            <a:ext cx="1951625" cy="276999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200" dirty="0"/>
              <a:t>© </a:t>
            </a:r>
            <a:r>
              <a:rPr lang="en-US" sz="1200" dirty="0" err="1"/>
              <a:t>Noordhoff</a:t>
            </a:r>
            <a:r>
              <a:rPr lang="en-US" sz="1200" dirty="0"/>
              <a:t> </a:t>
            </a:r>
            <a:r>
              <a:rPr lang="en-US" sz="1200" dirty="0" err="1"/>
              <a:t>Uitgevers</a:t>
            </a:r>
            <a:r>
              <a:rPr lang="en-US" sz="1200" dirty="0"/>
              <a:t> </a:t>
            </a:r>
            <a:r>
              <a:rPr lang="en-US" sz="1200" dirty="0" err="1"/>
              <a:t>bv</a:t>
            </a:r>
            <a:endParaRPr lang="nl-NL" sz="1200" dirty="0"/>
          </a:p>
        </p:txBody>
      </p:sp>
      <p:sp>
        <p:nvSpPr>
          <p:cNvPr id="2" name="Bedek: Noordhoff"/>
          <p:cNvSpPr/>
          <p:nvPr/>
        </p:nvSpPr>
        <p:spPr>
          <a:xfrm>
            <a:off x="7087596" y="764704"/>
            <a:ext cx="1800200" cy="2023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075" name="Tekstvak 739"/>
          <p:cNvSpPr txBox="1">
            <a:spLocks noChangeArrowheads="1"/>
          </p:cNvSpPr>
          <p:nvPr/>
        </p:nvSpPr>
        <p:spPr bwMode="auto">
          <a:xfrm>
            <a:off x="378768" y="107921"/>
            <a:ext cx="757378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nl-NL" sz="3200" b="1" dirty="0">
                <a:latin typeface="Eurostile"/>
              </a:rPr>
              <a:t>Cilinder en cirkel</a:t>
            </a:r>
          </a:p>
        </p:txBody>
      </p:sp>
      <p:sp>
        <p:nvSpPr>
          <p:cNvPr id="5" name="Rectangle 4"/>
          <p:cNvSpPr/>
          <p:nvPr/>
        </p:nvSpPr>
        <p:spPr>
          <a:xfrm>
            <a:off x="7449642" y="156804"/>
            <a:ext cx="1295547" cy="461665"/>
          </a:xfrm>
          <a:prstGeom prst="rect">
            <a:avLst/>
          </a:prstGeom>
          <a:ln>
            <a:solidFill>
              <a:srgbClr val="D60093"/>
            </a:solidFill>
          </a:ln>
        </p:spPr>
        <p:txBody>
          <a:bodyPr wrap="none">
            <a:spAutoFit/>
          </a:bodyPr>
          <a:lstStyle/>
          <a:p>
            <a:r>
              <a:rPr lang="nl-NL" sz="2400" b="1" dirty="0">
                <a:solidFill>
                  <a:srgbClr val="D60093"/>
                </a:solidFill>
                <a:latin typeface="Eurostile"/>
              </a:rPr>
              <a:t>Theorie</a:t>
            </a:r>
            <a:endParaRPr lang="nl-NL" sz="2400" dirty="0"/>
          </a:p>
        </p:txBody>
      </p:sp>
      <p:sp>
        <p:nvSpPr>
          <p:cNvPr id="30" name="c Noordhoff"/>
          <p:cNvSpPr txBox="1"/>
          <p:nvPr/>
        </p:nvSpPr>
        <p:spPr>
          <a:xfrm>
            <a:off x="3596187" y="6517925"/>
            <a:ext cx="19516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© </a:t>
            </a:r>
            <a:r>
              <a:rPr lang="en-US" sz="1200" dirty="0" err="1"/>
              <a:t>Noordhoff</a:t>
            </a:r>
            <a:r>
              <a:rPr lang="en-US" sz="1200" dirty="0"/>
              <a:t> </a:t>
            </a:r>
            <a:r>
              <a:rPr lang="en-US" sz="1200" dirty="0" err="1"/>
              <a:t>Uitgevers</a:t>
            </a:r>
            <a:r>
              <a:rPr lang="en-US" sz="1200" dirty="0"/>
              <a:t> </a:t>
            </a:r>
            <a:r>
              <a:rPr lang="en-US" sz="1200" dirty="0" err="1"/>
              <a:t>bv</a:t>
            </a:r>
            <a:endParaRPr lang="nl-NL" sz="1200" dirty="0"/>
          </a:p>
        </p:txBody>
      </p:sp>
      <p:grpSp>
        <p:nvGrpSpPr>
          <p:cNvPr id="19" name="Animatie icoon"/>
          <p:cNvGrpSpPr>
            <a:grpSpLocks noChangeAspect="1"/>
          </p:cNvGrpSpPr>
          <p:nvPr/>
        </p:nvGrpSpPr>
        <p:grpSpPr>
          <a:xfrm>
            <a:off x="8599303" y="6381368"/>
            <a:ext cx="440378" cy="360000"/>
            <a:chOff x="5076056" y="174576"/>
            <a:chExt cx="3276364" cy="2678360"/>
          </a:xfrm>
        </p:grpSpPr>
        <p:sp>
          <p:nvSpPr>
            <p:cNvPr id="20" name="Rectangle 19"/>
            <p:cNvSpPr/>
            <p:nvPr/>
          </p:nvSpPr>
          <p:spPr>
            <a:xfrm>
              <a:off x="5076056" y="1340768"/>
              <a:ext cx="2736304" cy="1512168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1" name="Isosceles Triangle 20"/>
            <p:cNvSpPr/>
            <p:nvPr/>
          </p:nvSpPr>
          <p:spPr>
            <a:xfrm rot="16200000">
              <a:off x="7308304" y="1646802"/>
              <a:ext cx="1188132" cy="90010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2" name="Oval 21"/>
            <p:cNvSpPr/>
            <p:nvPr/>
          </p:nvSpPr>
          <p:spPr>
            <a:xfrm>
              <a:off x="5292208" y="174576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3" name="Oval 22"/>
            <p:cNvSpPr/>
            <p:nvPr/>
          </p:nvSpPr>
          <p:spPr>
            <a:xfrm>
              <a:off x="6444208" y="196353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sp>
        <p:nvSpPr>
          <p:cNvPr id="14" name="Boog 13"/>
          <p:cNvSpPr/>
          <p:nvPr/>
        </p:nvSpPr>
        <p:spPr>
          <a:xfrm rot="5906047">
            <a:off x="3735286" y="3227239"/>
            <a:ext cx="1362985" cy="1422054"/>
          </a:xfrm>
          <a:prstGeom prst="arc">
            <a:avLst/>
          </a:prstGeom>
          <a:ln w="25400">
            <a:solidFill>
              <a:schemeClr val="bg1">
                <a:lumMod val="65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6" name="Stroomdiagram: Verbindingslijn 86"/>
          <p:cNvSpPr/>
          <p:nvPr/>
        </p:nvSpPr>
        <p:spPr>
          <a:xfrm flipV="1">
            <a:off x="4345294" y="4071861"/>
            <a:ext cx="67192" cy="45720"/>
          </a:xfrm>
          <a:prstGeom prst="flowChartConnector">
            <a:avLst/>
          </a:prstGeom>
          <a:solidFill>
            <a:srgbClr val="FFEEB9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5" name="Tekstvak 14"/>
          <p:cNvSpPr txBox="1"/>
          <p:nvPr/>
        </p:nvSpPr>
        <p:spPr>
          <a:xfrm>
            <a:off x="2339752" y="3876301"/>
            <a:ext cx="196801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000" dirty="0"/>
              <a:t>het middelpunt</a:t>
            </a:r>
          </a:p>
        </p:txBody>
      </p:sp>
      <p:cxnSp>
        <p:nvCxnSpPr>
          <p:cNvPr id="17" name="Rechte verbindingslijn met pijl 16"/>
          <p:cNvCxnSpPr/>
          <p:nvPr/>
        </p:nvCxnSpPr>
        <p:spPr>
          <a:xfrm>
            <a:off x="4355976" y="4076356"/>
            <a:ext cx="479668" cy="394668"/>
          </a:xfrm>
          <a:prstGeom prst="straightConnector1">
            <a:avLst/>
          </a:prstGeom>
          <a:ln w="25400"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kstvak 30"/>
          <p:cNvSpPr txBox="1"/>
          <p:nvPr/>
        </p:nvSpPr>
        <p:spPr>
          <a:xfrm>
            <a:off x="4067944" y="4701281"/>
            <a:ext cx="129614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000" dirty="0"/>
              <a:t>de straal</a:t>
            </a:r>
          </a:p>
        </p:txBody>
      </p:sp>
      <p:cxnSp>
        <p:nvCxnSpPr>
          <p:cNvPr id="35" name="Rechte verbindingslijn met pijl 34"/>
          <p:cNvCxnSpPr/>
          <p:nvPr/>
        </p:nvCxnSpPr>
        <p:spPr>
          <a:xfrm flipV="1">
            <a:off x="4562473" y="4308349"/>
            <a:ext cx="0" cy="488803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9" name="Volgende slide icoon"/>
          <p:cNvGrpSpPr/>
          <p:nvPr/>
        </p:nvGrpSpPr>
        <p:grpSpPr>
          <a:xfrm>
            <a:off x="8676456" y="6561348"/>
            <a:ext cx="395064" cy="180020"/>
            <a:chOff x="2610762" y="4509120"/>
            <a:chExt cx="395064" cy="180020"/>
          </a:xfrm>
        </p:grpSpPr>
        <p:sp>
          <p:nvSpPr>
            <p:cNvPr id="32" name="Isosceles Triangle 66"/>
            <p:cNvSpPr/>
            <p:nvPr/>
          </p:nvSpPr>
          <p:spPr>
            <a:xfrm rot="5400000">
              <a:off x="2610762" y="4509120"/>
              <a:ext cx="180020" cy="18002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>
                <a:solidFill>
                  <a:srgbClr val="00B050"/>
                </a:solidFill>
              </a:endParaRPr>
            </a:p>
          </p:txBody>
        </p:sp>
        <p:sp>
          <p:nvSpPr>
            <p:cNvPr id="33" name="Isosceles Triangle 67"/>
            <p:cNvSpPr/>
            <p:nvPr/>
          </p:nvSpPr>
          <p:spPr>
            <a:xfrm rot="5400000">
              <a:off x="2825806" y="4509120"/>
              <a:ext cx="180020" cy="18002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>
                <a:solidFill>
                  <a:srgbClr val="00B050"/>
                </a:solidFill>
              </a:endParaRPr>
            </a:p>
          </p:txBody>
        </p:sp>
      </p:grp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528" y="-5383"/>
            <a:ext cx="647700" cy="6953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kstvak 2"/>
          <p:cNvSpPr txBox="1"/>
          <p:nvPr/>
        </p:nvSpPr>
        <p:spPr>
          <a:xfrm>
            <a:off x="438912" y="5589240"/>
            <a:ext cx="538383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Een cirkel teken je met je passer.</a:t>
            </a:r>
          </a:p>
        </p:txBody>
      </p:sp>
    </p:spTree>
    <p:extLst>
      <p:ext uri="{BB962C8B-B14F-4D97-AF65-F5344CB8AC3E}">
        <p14:creationId xmlns:p14="http://schemas.microsoft.com/office/powerpoint/2010/main" val="2553233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2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500"/>
                            </p:stCondLst>
                            <p:childTnLst>
                              <p:par>
                                <p:cTn id="3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500"/>
                            </p:stCondLst>
                            <p:childTnLst>
                              <p:par>
                                <p:cTn id="3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2" grpId="0" animBg="1"/>
      <p:bldP spid="30" grpId="0"/>
      <p:bldP spid="14" grpId="0" animBg="1"/>
      <p:bldP spid="76" grpId="0" animBg="1"/>
      <p:bldP spid="15" grpId="0"/>
      <p:bldP spid="31" grpId="0"/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" name="Group 53"/>
          <p:cNvGrpSpPr/>
          <p:nvPr/>
        </p:nvGrpSpPr>
        <p:grpSpPr>
          <a:xfrm>
            <a:off x="3923929" y="2338541"/>
            <a:ext cx="4680519" cy="3995203"/>
            <a:chOff x="337988" y="4013448"/>
            <a:chExt cx="8421291" cy="1575792"/>
          </a:xfrm>
        </p:grpSpPr>
        <p:grpSp>
          <p:nvGrpSpPr>
            <p:cNvPr id="55" name="Group 54"/>
            <p:cNvGrpSpPr/>
            <p:nvPr/>
          </p:nvGrpSpPr>
          <p:grpSpPr>
            <a:xfrm>
              <a:off x="337988" y="4013448"/>
              <a:ext cx="8421291" cy="1575792"/>
              <a:chOff x="337988" y="4013448"/>
              <a:chExt cx="8421291" cy="1575792"/>
            </a:xfrm>
          </p:grpSpPr>
          <p:sp>
            <p:nvSpPr>
              <p:cNvPr id="57" name="Grijze achtergrond"/>
              <p:cNvSpPr/>
              <p:nvPr/>
            </p:nvSpPr>
            <p:spPr>
              <a:xfrm>
                <a:off x="337988" y="4013448"/>
                <a:ext cx="8421291" cy="1575792"/>
              </a:xfrm>
              <a:prstGeom prst="rect">
                <a:avLst/>
              </a:prstGeom>
              <a:gradFill flip="none" rotWithShape="1">
                <a:gsLst>
                  <a:gs pos="86000">
                    <a:srgbClr val="808080"/>
                  </a:gs>
                  <a:gs pos="13000">
                    <a:srgbClr val="808080"/>
                  </a:gs>
                  <a:gs pos="98333">
                    <a:srgbClr val="FFFFFF"/>
                  </a:gs>
                  <a:gs pos="0">
                    <a:srgbClr val="FFFFFF"/>
                  </a:gs>
                </a:gsLst>
                <a:path path="rect">
                  <a:fillToRect l="50000" t="50000" r="50000" b="50000"/>
                </a:path>
                <a:tileRect/>
              </a:gradFill>
              <a:ln w="127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nl-NL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</a:endParaRPr>
              </a:p>
            </p:txBody>
          </p:sp>
          <p:sp>
            <p:nvSpPr>
              <p:cNvPr id="58" name="Wit vierkant"/>
              <p:cNvSpPr/>
              <p:nvPr/>
            </p:nvSpPr>
            <p:spPr>
              <a:xfrm>
                <a:off x="646658" y="4095428"/>
                <a:ext cx="7834964" cy="1411832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2">
                    <a:lumMod val="75000"/>
                  </a:schemeClr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 dirty="0"/>
              </a:p>
            </p:txBody>
          </p:sp>
        </p:grpSp>
        <p:cxnSp>
          <p:nvCxnSpPr>
            <p:cNvPr id="56" name="Straight Connector 55"/>
            <p:cNvCxnSpPr/>
            <p:nvPr/>
          </p:nvCxnSpPr>
          <p:spPr>
            <a:xfrm>
              <a:off x="1424008" y="4095428"/>
              <a:ext cx="0" cy="1411832"/>
            </a:xfrm>
            <a:prstGeom prst="line">
              <a:avLst/>
            </a:prstGeom>
            <a:ln w="19050">
              <a:solidFill>
                <a:srgbClr val="0070C0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75" name="Tekstvak 739"/>
          <p:cNvSpPr txBox="1">
            <a:spLocks noChangeArrowheads="1"/>
          </p:cNvSpPr>
          <p:nvPr/>
        </p:nvSpPr>
        <p:spPr bwMode="auto">
          <a:xfrm>
            <a:off x="378768" y="95250"/>
            <a:ext cx="757378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nl-NL" sz="3200" b="1" dirty="0">
                <a:latin typeface="Eurostile"/>
              </a:rPr>
              <a:t>Cilinder en cirkel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78768" y="692696"/>
            <a:ext cx="154125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err="1">
                <a:solidFill>
                  <a:srgbClr val="D60093"/>
                </a:solidFill>
              </a:rPr>
              <a:t>Voorbeeld</a:t>
            </a:r>
            <a:r>
              <a:rPr lang="en-US" sz="2400" dirty="0">
                <a:solidFill>
                  <a:srgbClr val="D60093"/>
                </a:solidFill>
              </a:rPr>
              <a:t> </a:t>
            </a:r>
            <a:endParaRPr lang="nl-NL" sz="2400" dirty="0">
              <a:solidFill>
                <a:srgbClr val="D60093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78768" y="1196752"/>
            <a:ext cx="5807167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i="1" dirty="0" err="1"/>
              <a:t>Opgave</a:t>
            </a:r>
            <a:endParaRPr lang="en-US" sz="2200" i="1" dirty="0"/>
          </a:p>
          <a:p>
            <a:r>
              <a:rPr lang="en-US" sz="2200" dirty="0" err="1"/>
              <a:t>Teken</a:t>
            </a:r>
            <a:r>
              <a:rPr lang="en-US" sz="2200" dirty="0"/>
              <a:t> </a:t>
            </a:r>
            <a:r>
              <a:rPr lang="en-US" sz="2200" dirty="0" err="1"/>
              <a:t>een</a:t>
            </a:r>
            <a:r>
              <a:rPr lang="en-US" sz="2200" dirty="0"/>
              <a:t> </a:t>
            </a:r>
            <a:r>
              <a:rPr lang="en-US" sz="2200" dirty="0" err="1"/>
              <a:t>cirkel</a:t>
            </a:r>
            <a:r>
              <a:rPr lang="en-US" sz="2200" dirty="0"/>
              <a:t> met </a:t>
            </a:r>
            <a:r>
              <a:rPr lang="en-US" sz="2200" dirty="0" err="1"/>
              <a:t>een</a:t>
            </a:r>
            <a:r>
              <a:rPr lang="en-US" sz="2200" dirty="0"/>
              <a:t> diameter van 6 cm.</a:t>
            </a:r>
          </a:p>
        </p:txBody>
      </p:sp>
      <p:sp>
        <p:nvSpPr>
          <p:cNvPr id="65" name="Word_26-8"/>
          <p:cNvSpPr txBox="1"/>
          <p:nvPr/>
        </p:nvSpPr>
        <p:spPr>
          <a:xfrm>
            <a:off x="8627656" y="4947194"/>
            <a:ext cx="84960" cy="461665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400"/>
            </a:lvl1pPr>
          </a:lstStyle>
          <a:p>
            <a:r>
              <a:rPr lang="nl-NL" dirty="0"/>
              <a:t> 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005770" y="2060848"/>
            <a:ext cx="150233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i="1" dirty="0" err="1"/>
              <a:t>Uitwerking</a:t>
            </a:r>
            <a:endParaRPr lang="nl-NL" sz="2200" dirty="0"/>
          </a:p>
        </p:txBody>
      </p:sp>
      <p:sp>
        <p:nvSpPr>
          <p:cNvPr id="41" name="Rectangle 40"/>
          <p:cNvSpPr/>
          <p:nvPr/>
        </p:nvSpPr>
        <p:spPr>
          <a:xfrm>
            <a:off x="7449642" y="156804"/>
            <a:ext cx="1295547" cy="461665"/>
          </a:xfrm>
          <a:prstGeom prst="rect">
            <a:avLst/>
          </a:prstGeom>
          <a:ln>
            <a:solidFill>
              <a:srgbClr val="D60093"/>
            </a:solidFill>
          </a:ln>
        </p:spPr>
        <p:txBody>
          <a:bodyPr wrap="none">
            <a:spAutoFit/>
          </a:bodyPr>
          <a:lstStyle/>
          <a:p>
            <a:r>
              <a:rPr lang="nl-NL" sz="2400" b="1" dirty="0">
                <a:solidFill>
                  <a:srgbClr val="D60093"/>
                </a:solidFill>
                <a:latin typeface="Eurostile"/>
              </a:rPr>
              <a:t>Theorie</a:t>
            </a:r>
            <a:endParaRPr lang="nl-NL" sz="2400" dirty="0"/>
          </a:p>
        </p:txBody>
      </p:sp>
      <p:sp>
        <p:nvSpPr>
          <p:cNvPr id="42" name="Noordhoff"/>
          <p:cNvSpPr txBox="1"/>
          <p:nvPr/>
        </p:nvSpPr>
        <p:spPr>
          <a:xfrm>
            <a:off x="7140995" y="642359"/>
            <a:ext cx="1951625" cy="276999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200" dirty="0"/>
              <a:t>© </a:t>
            </a:r>
            <a:r>
              <a:rPr lang="en-US" sz="1200" dirty="0" err="1"/>
              <a:t>Noordhoff</a:t>
            </a:r>
            <a:r>
              <a:rPr lang="en-US" sz="1200" dirty="0"/>
              <a:t> </a:t>
            </a:r>
            <a:r>
              <a:rPr lang="en-US" sz="1200" dirty="0" err="1"/>
              <a:t>Uitgevers</a:t>
            </a:r>
            <a:r>
              <a:rPr lang="en-US" sz="1200" dirty="0"/>
              <a:t> </a:t>
            </a:r>
            <a:r>
              <a:rPr lang="en-US" sz="1200" dirty="0" err="1"/>
              <a:t>bv</a:t>
            </a:r>
            <a:endParaRPr lang="nl-NL" sz="1200" dirty="0"/>
          </a:p>
        </p:txBody>
      </p:sp>
      <p:sp>
        <p:nvSpPr>
          <p:cNvPr id="43" name="Bedek: Noordhoff"/>
          <p:cNvSpPr/>
          <p:nvPr/>
        </p:nvSpPr>
        <p:spPr>
          <a:xfrm>
            <a:off x="7180704" y="717027"/>
            <a:ext cx="1800200" cy="2023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4" name="c Noordhoff"/>
          <p:cNvSpPr txBox="1"/>
          <p:nvPr/>
        </p:nvSpPr>
        <p:spPr>
          <a:xfrm>
            <a:off x="3572784" y="6517168"/>
            <a:ext cx="19516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© </a:t>
            </a:r>
            <a:r>
              <a:rPr lang="en-US" sz="1200" dirty="0" err="1"/>
              <a:t>Noordhoff</a:t>
            </a:r>
            <a:r>
              <a:rPr lang="en-US" sz="1200" dirty="0"/>
              <a:t> </a:t>
            </a:r>
            <a:r>
              <a:rPr lang="en-US" sz="1200" dirty="0" err="1"/>
              <a:t>Uitgevers</a:t>
            </a:r>
            <a:r>
              <a:rPr lang="en-US" sz="1200" dirty="0"/>
              <a:t> </a:t>
            </a:r>
            <a:r>
              <a:rPr lang="en-US" sz="1200" dirty="0" err="1"/>
              <a:t>bv</a:t>
            </a:r>
            <a:endParaRPr lang="nl-NL" sz="1200" dirty="0"/>
          </a:p>
        </p:txBody>
      </p:sp>
      <p:sp>
        <p:nvSpPr>
          <p:cNvPr id="2" name="Tekstvak 1"/>
          <p:cNvSpPr txBox="1"/>
          <p:nvPr/>
        </p:nvSpPr>
        <p:spPr>
          <a:xfrm>
            <a:off x="378768" y="1917993"/>
            <a:ext cx="475251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 err="1"/>
              <a:t>Noem</a:t>
            </a:r>
            <a:r>
              <a:rPr lang="en-US" sz="2200" dirty="0"/>
              <a:t> het </a:t>
            </a:r>
            <a:r>
              <a:rPr lang="en-US" sz="2200" dirty="0" err="1"/>
              <a:t>middelpunt</a:t>
            </a:r>
            <a:r>
              <a:rPr lang="en-US" sz="2200" dirty="0"/>
              <a:t> </a:t>
            </a:r>
            <a:r>
              <a:rPr lang="en-US" sz="2200" i="1" dirty="0"/>
              <a:t>M</a:t>
            </a:r>
            <a:r>
              <a:rPr lang="en-US" sz="2200" dirty="0"/>
              <a:t>.</a:t>
            </a:r>
            <a:endParaRPr lang="nl-NL" sz="2400" dirty="0"/>
          </a:p>
        </p:txBody>
      </p:sp>
      <p:cxnSp>
        <p:nvCxnSpPr>
          <p:cNvPr id="45" name="Rechte verbindingslijn 1836"/>
          <p:cNvCxnSpPr/>
          <p:nvPr/>
        </p:nvCxnSpPr>
        <p:spPr>
          <a:xfrm>
            <a:off x="5354103" y="2676512"/>
            <a:ext cx="0" cy="3396483"/>
          </a:xfrm>
          <a:prstGeom prst="line">
            <a:avLst/>
          </a:prstGeom>
          <a:ln w="127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Rechte verbindingslijn 1837"/>
          <p:cNvCxnSpPr/>
          <p:nvPr/>
        </p:nvCxnSpPr>
        <p:spPr>
          <a:xfrm>
            <a:off x="5918571" y="2676512"/>
            <a:ext cx="1613" cy="3396483"/>
          </a:xfrm>
          <a:prstGeom prst="line">
            <a:avLst/>
          </a:prstGeom>
          <a:ln w="127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Rechte verbindingslijn 1838"/>
          <p:cNvCxnSpPr/>
          <p:nvPr/>
        </p:nvCxnSpPr>
        <p:spPr>
          <a:xfrm>
            <a:off x="6486265" y="2676512"/>
            <a:ext cx="0" cy="3396483"/>
          </a:xfrm>
          <a:prstGeom prst="line">
            <a:avLst/>
          </a:prstGeom>
          <a:ln w="127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Rechte verbindingslijn 1839"/>
          <p:cNvCxnSpPr/>
          <p:nvPr/>
        </p:nvCxnSpPr>
        <p:spPr>
          <a:xfrm>
            <a:off x="7052345" y="2676512"/>
            <a:ext cx="0" cy="3396483"/>
          </a:xfrm>
          <a:prstGeom prst="line">
            <a:avLst/>
          </a:prstGeom>
          <a:ln w="127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Rechte verbindingslijn 1817"/>
          <p:cNvCxnSpPr/>
          <p:nvPr/>
        </p:nvCxnSpPr>
        <p:spPr>
          <a:xfrm>
            <a:off x="4788024" y="2676512"/>
            <a:ext cx="0" cy="3396483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Rechte verbindingslijn 1850"/>
          <p:cNvCxnSpPr/>
          <p:nvPr/>
        </p:nvCxnSpPr>
        <p:spPr>
          <a:xfrm flipH="1">
            <a:off x="4788024" y="5506914"/>
            <a:ext cx="3396482" cy="0"/>
          </a:xfrm>
          <a:prstGeom prst="line">
            <a:avLst/>
          </a:prstGeom>
          <a:ln w="127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Rechte verbindingslijn 1851"/>
          <p:cNvCxnSpPr/>
          <p:nvPr/>
        </p:nvCxnSpPr>
        <p:spPr>
          <a:xfrm flipH="1">
            <a:off x="4788024" y="4940834"/>
            <a:ext cx="3396482" cy="0"/>
          </a:xfrm>
          <a:prstGeom prst="line">
            <a:avLst/>
          </a:prstGeom>
          <a:ln w="127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Rechte verbindingslijn 1852"/>
          <p:cNvCxnSpPr/>
          <p:nvPr/>
        </p:nvCxnSpPr>
        <p:spPr>
          <a:xfrm flipH="1">
            <a:off x="4788025" y="4374753"/>
            <a:ext cx="3394868" cy="0"/>
          </a:xfrm>
          <a:prstGeom prst="line">
            <a:avLst/>
          </a:prstGeom>
          <a:ln w="127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Rechte verbindingslijn 1853"/>
          <p:cNvCxnSpPr/>
          <p:nvPr/>
        </p:nvCxnSpPr>
        <p:spPr>
          <a:xfrm flipH="1">
            <a:off x="4788024" y="3808673"/>
            <a:ext cx="3396482" cy="0"/>
          </a:xfrm>
          <a:prstGeom prst="line">
            <a:avLst/>
          </a:prstGeom>
          <a:ln w="127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Rechte verbindingslijn 1854"/>
          <p:cNvCxnSpPr/>
          <p:nvPr/>
        </p:nvCxnSpPr>
        <p:spPr>
          <a:xfrm flipH="1">
            <a:off x="4788024" y="3242593"/>
            <a:ext cx="3396482" cy="0"/>
          </a:xfrm>
          <a:prstGeom prst="line">
            <a:avLst/>
          </a:prstGeom>
          <a:ln w="127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Rechte verbindingslijn 1855"/>
          <p:cNvCxnSpPr/>
          <p:nvPr/>
        </p:nvCxnSpPr>
        <p:spPr>
          <a:xfrm flipH="1">
            <a:off x="4788024" y="2676512"/>
            <a:ext cx="3396482" cy="0"/>
          </a:xfrm>
          <a:prstGeom prst="line">
            <a:avLst/>
          </a:prstGeom>
          <a:ln w="127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Rechte verbindingslijn 1840"/>
          <p:cNvCxnSpPr/>
          <p:nvPr/>
        </p:nvCxnSpPr>
        <p:spPr>
          <a:xfrm>
            <a:off x="7618425" y="2676512"/>
            <a:ext cx="0" cy="3396483"/>
          </a:xfrm>
          <a:prstGeom prst="line">
            <a:avLst/>
          </a:prstGeom>
          <a:ln w="127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Rechte verbindingslijn 1841"/>
          <p:cNvCxnSpPr/>
          <p:nvPr/>
        </p:nvCxnSpPr>
        <p:spPr>
          <a:xfrm>
            <a:off x="8184506" y="2676512"/>
            <a:ext cx="0" cy="3396483"/>
          </a:xfrm>
          <a:prstGeom prst="line">
            <a:avLst/>
          </a:prstGeom>
          <a:ln w="127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Rechte verbindingslijn 1820"/>
          <p:cNvCxnSpPr/>
          <p:nvPr/>
        </p:nvCxnSpPr>
        <p:spPr>
          <a:xfrm flipH="1">
            <a:off x="4788024" y="6072995"/>
            <a:ext cx="3396482" cy="0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7" name="Stroomdiagram: Verbindingslijn 86"/>
          <p:cNvSpPr/>
          <p:nvPr/>
        </p:nvSpPr>
        <p:spPr>
          <a:xfrm flipV="1">
            <a:off x="6452669" y="4336143"/>
            <a:ext cx="67192" cy="77219"/>
          </a:xfrm>
          <a:prstGeom prst="flowChartConnector">
            <a:avLst/>
          </a:prstGeom>
          <a:solidFill>
            <a:srgbClr val="FFEEB9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6" name="Tekstvak 85"/>
          <p:cNvSpPr txBox="1"/>
          <p:nvPr/>
        </p:nvSpPr>
        <p:spPr>
          <a:xfrm>
            <a:off x="6020627" y="4335487"/>
            <a:ext cx="50405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i="1" dirty="0"/>
              <a:t>M</a:t>
            </a:r>
          </a:p>
        </p:txBody>
      </p:sp>
      <p:cxnSp>
        <p:nvCxnSpPr>
          <p:cNvPr id="89" name="Rechte verbindingslijn met pijl 88"/>
          <p:cNvCxnSpPr/>
          <p:nvPr/>
        </p:nvCxnSpPr>
        <p:spPr>
          <a:xfrm>
            <a:off x="6485458" y="2676514"/>
            <a:ext cx="1" cy="1697434"/>
          </a:xfrm>
          <a:prstGeom prst="straightConnector1">
            <a:avLst/>
          </a:prstGeom>
          <a:ln w="25400"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1" name="Einde presentatie icoon"/>
          <p:cNvSpPr/>
          <p:nvPr/>
        </p:nvSpPr>
        <p:spPr>
          <a:xfrm>
            <a:off x="8675956" y="6451043"/>
            <a:ext cx="288000" cy="288032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2536" y="-9525"/>
            <a:ext cx="647700" cy="69573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9" name="Oval 58"/>
          <p:cNvSpPr>
            <a:spLocks noChangeAspect="1"/>
          </p:cNvSpPr>
          <p:nvPr/>
        </p:nvSpPr>
        <p:spPr>
          <a:xfrm>
            <a:off x="4211984" y="3357016"/>
            <a:ext cx="216000" cy="216000"/>
          </a:xfrm>
          <a:prstGeom prst="ellipse">
            <a:avLst/>
          </a:prstGeom>
          <a:gradFill flip="none" rotWithShape="1">
            <a:gsLst>
              <a:gs pos="95000">
                <a:schemeClr val="bg2">
                  <a:lumMod val="90000"/>
                </a:schemeClr>
              </a:gs>
              <a:gs pos="8000">
                <a:schemeClr val="bg2">
                  <a:lumMod val="36000"/>
                </a:schemeClr>
              </a:gs>
              <a:gs pos="0">
                <a:schemeClr val="bg1"/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0" name="Oval 59"/>
          <p:cNvSpPr>
            <a:spLocks noChangeAspect="1"/>
          </p:cNvSpPr>
          <p:nvPr/>
        </p:nvSpPr>
        <p:spPr>
          <a:xfrm>
            <a:off x="4211960" y="4005088"/>
            <a:ext cx="216000" cy="216000"/>
          </a:xfrm>
          <a:prstGeom prst="ellipse">
            <a:avLst/>
          </a:prstGeom>
          <a:gradFill flip="none" rotWithShape="1">
            <a:gsLst>
              <a:gs pos="95000">
                <a:schemeClr val="bg2">
                  <a:lumMod val="90000"/>
                </a:schemeClr>
              </a:gs>
              <a:gs pos="8000">
                <a:schemeClr val="bg2">
                  <a:lumMod val="36000"/>
                </a:schemeClr>
              </a:gs>
              <a:gs pos="0">
                <a:schemeClr val="bg1"/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1" name="Oval 60"/>
          <p:cNvSpPr>
            <a:spLocks noChangeAspect="1"/>
          </p:cNvSpPr>
          <p:nvPr/>
        </p:nvSpPr>
        <p:spPr>
          <a:xfrm>
            <a:off x="4221651" y="4725168"/>
            <a:ext cx="216000" cy="216000"/>
          </a:xfrm>
          <a:prstGeom prst="ellipse">
            <a:avLst/>
          </a:prstGeom>
          <a:gradFill flip="none" rotWithShape="1">
            <a:gsLst>
              <a:gs pos="95000">
                <a:schemeClr val="bg2">
                  <a:lumMod val="90000"/>
                </a:schemeClr>
              </a:gs>
              <a:gs pos="8000">
                <a:schemeClr val="bg2">
                  <a:lumMod val="36000"/>
                </a:schemeClr>
              </a:gs>
              <a:gs pos="0">
                <a:schemeClr val="bg1"/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2" name="Oval 61"/>
          <p:cNvSpPr>
            <a:spLocks noChangeAspect="1"/>
          </p:cNvSpPr>
          <p:nvPr/>
        </p:nvSpPr>
        <p:spPr>
          <a:xfrm>
            <a:off x="4211960" y="5445248"/>
            <a:ext cx="216000" cy="216000"/>
          </a:xfrm>
          <a:prstGeom prst="ellipse">
            <a:avLst/>
          </a:prstGeom>
          <a:gradFill flip="none" rotWithShape="1">
            <a:gsLst>
              <a:gs pos="95000">
                <a:schemeClr val="bg2">
                  <a:lumMod val="90000"/>
                </a:schemeClr>
              </a:gs>
              <a:gs pos="8000">
                <a:schemeClr val="bg2">
                  <a:lumMod val="36000"/>
                </a:schemeClr>
              </a:gs>
              <a:gs pos="0">
                <a:schemeClr val="bg1"/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3" name="Oval 62"/>
          <p:cNvSpPr>
            <a:spLocks noChangeAspect="1"/>
          </p:cNvSpPr>
          <p:nvPr/>
        </p:nvSpPr>
        <p:spPr>
          <a:xfrm>
            <a:off x="4205103" y="2780952"/>
            <a:ext cx="216000" cy="216000"/>
          </a:xfrm>
          <a:prstGeom prst="ellipse">
            <a:avLst/>
          </a:prstGeom>
          <a:gradFill flip="none" rotWithShape="1">
            <a:gsLst>
              <a:gs pos="95000">
                <a:schemeClr val="bg2">
                  <a:lumMod val="90000"/>
                </a:schemeClr>
              </a:gs>
              <a:gs pos="8000">
                <a:schemeClr val="bg2">
                  <a:lumMod val="36000"/>
                </a:schemeClr>
              </a:gs>
              <a:gs pos="0">
                <a:schemeClr val="bg1"/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" name="Ovaal 3"/>
          <p:cNvSpPr/>
          <p:nvPr/>
        </p:nvSpPr>
        <p:spPr>
          <a:xfrm>
            <a:off x="4788026" y="2676512"/>
            <a:ext cx="3394868" cy="3396483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4" name="TextBox 20"/>
          <p:cNvSpPr txBox="1"/>
          <p:nvPr/>
        </p:nvSpPr>
        <p:spPr>
          <a:xfrm>
            <a:off x="370135" y="2638073"/>
            <a:ext cx="114165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i="1" dirty="0" err="1"/>
              <a:t>Aanpak</a:t>
            </a:r>
            <a:endParaRPr lang="nl-NL" sz="2200" dirty="0"/>
          </a:p>
        </p:txBody>
      </p:sp>
      <p:sp>
        <p:nvSpPr>
          <p:cNvPr id="3" name="Rechthoek 2"/>
          <p:cNvSpPr/>
          <p:nvPr/>
        </p:nvSpPr>
        <p:spPr>
          <a:xfrm>
            <a:off x="348929" y="3019599"/>
            <a:ext cx="345675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2200" dirty="0"/>
              <a:t>De straal van de cirkel is </a:t>
            </a:r>
          </a:p>
          <a:p>
            <a:r>
              <a:rPr lang="nl-NL" sz="2200" dirty="0"/>
              <a:t>6 : 2 = 3 cm.</a:t>
            </a:r>
          </a:p>
        </p:txBody>
      </p:sp>
      <p:sp>
        <p:nvSpPr>
          <p:cNvPr id="5" name="Rechthoek 4"/>
          <p:cNvSpPr/>
          <p:nvPr/>
        </p:nvSpPr>
        <p:spPr>
          <a:xfrm>
            <a:off x="348929" y="3717032"/>
            <a:ext cx="3770371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2200" dirty="0"/>
              <a:t>Maak de afstand tussen de </a:t>
            </a:r>
          </a:p>
          <a:p>
            <a:r>
              <a:rPr lang="nl-NL" sz="2200" dirty="0"/>
              <a:t>passerpunten 3 cm </a:t>
            </a:r>
          </a:p>
          <a:p>
            <a:r>
              <a:rPr lang="nl-NL" sz="2200" dirty="0"/>
              <a:t>en teken de cirkel. </a:t>
            </a:r>
          </a:p>
        </p:txBody>
      </p:sp>
      <p:sp>
        <p:nvSpPr>
          <p:cNvPr id="11" name="Rechthoek 10"/>
          <p:cNvSpPr/>
          <p:nvPr/>
        </p:nvSpPr>
        <p:spPr>
          <a:xfrm>
            <a:off x="348929" y="4747791"/>
            <a:ext cx="4572000" cy="76944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nl-NL" sz="2200" dirty="0"/>
              <a:t>Zet een </a:t>
            </a:r>
            <a:r>
              <a:rPr lang="nl-NL" sz="2200" i="1" dirty="0"/>
              <a:t>M</a:t>
            </a:r>
            <a:r>
              <a:rPr lang="nl-NL" sz="2200" dirty="0"/>
              <a:t> bij het </a:t>
            </a:r>
          </a:p>
          <a:p>
            <a:r>
              <a:rPr lang="nl-NL" sz="2200" dirty="0"/>
              <a:t>middelpunt.</a:t>
            </a:r>
          </a:p>
        </p:txBody>
      </p:sp>
      <p:grpSp>
        <p:nvGrpSpPr>
          <p:cNvPr id="71" name="Animatie icoon"/>
          <p:cNvGrpSpPr>
            <a:grpSpLocks noChangeAspect="1"/>
          </p:cNvGrpSpPr>
          <p:nvPr/>
        </p:nvGrpSpPr>
        <p:grpSpPr>
          <a:xfrm>
            <a:off x="8599303" y="6381368"/>
            <a:ext cx="440378" cy="360000"/>
            <a:chOff x="5076056" y="174576"/>
            <a:chExt cx="3276364" cy="2678360"/>
          </a:xfrm>
        </p:grpSpPr>
        <p:sp>
          <p:nvSpPr>
            <p:cNvPr id="72" name="Rectangle 19"/>
            <p:cNvSpPr/>
            <p:nvPr/>
          </p:nvSpPr>
          <p:spPr>
            <a:xfrm>
              <a:off x="5076056" y="1340768"/>
              <a:ext cx="2736304" cy="1512168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3" name="Isosceles Triangle 20"/>
            <p:cNvSpPr/>
            <p:nvPr/>
          </p:nvSpPr>
          <p:spPr>
            <a:xfrm rot="16200000">
              <a:off x="7308304" y="1646802"/>
              <a:ext cx="1188132" cy="90010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4" name="Oval 21"/>
            <p:cNvSpPr/>
            <p:nvPr/>
          </p:nvSpPr>
          <p:spPr>
            <a:xfrm>
              <a:off x="5292208" y="174576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5" name="Oval 22"/>
            <p:cNvSpPr/>
            <p:nvPr/>
          </p:nvSpPr>
          <p:spPr>
            <a:xfrm>
              <a:off x="6444208" y="196353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grpSp>
        <p:nvGrpSpPr>
          <p:cNvPr id="77" name="Animatie icoon"/>
          <p:cNvGrpSpPr>
            <a:grpSpLocks noChangeAspect="1"/>
          </p:cNvGrpSpPr>
          <p:nvPr/>
        </p:nvGrpSpPr>
        <p:grpSpPr>
          <a:xfrm>
            <a:off x="8604448" y="6415059"/>
            <a:ext cx="440378" cy="360000"/>
            <a:chOff x="5076056" y="174576"/>
            <a:chExt cx="3276364" cy="2678360"/>
          </a:xfrm>
        </p:grpSpPr>
        <p:sp>
          <p:nvSpPr>
            <p:cNvPr id="78" name="Rectangle 19"/>
            <p:cNvSpPr/>
            <p:nvPr/>
          </p:nvSpPr>
          <p:spPr>
            <a:xfrm>
              <a:off x="5076056" y="1340768"/>
              <a:ext cx="2736304" cy="1512168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9" name="Isosceles Triangle 20"/>
            <p:cNvSpPr/>
            <p:nvPr/>
          </p:nvSpPr>
          <p:spPr>
            <a:xfrm rot="16200000">
              <a:off x="7308304" y="1646802"/>
              <a:ext cx="1188132" cy="90010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4" name="Oval 21"/>
            <p:cNvSpPr/>
            <p:nvPr/>
          </p:nvSpPr>
          <p:spPr>
            <a:xfrm>
              <a:off x="5292208" y="174576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8" name="Oval 22"/>
            <p:cNvSpPr/>
            <p:nvPr/>
          </p:nvSpPr>
          <p:spPr>
            <a:xfrm>
              <a:off x="6444208" y="196353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</p:spTree>
    <p:extLst>
      <p:ext uri="{BB962C8B-B14F-4D97-AF65-F5344CB8AC3E}">
        <p14:creationId xmlns:p14="http://schemas.microsoft.com/office/powerpoint/2010/main" val="33443233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500"/>
                            </p:stCondLst>
                            <p:childTnLst>
                              <p:par>
                                <p:cTn id="7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8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500"/>
                            </p:stCondLst>
                            <p:childTnLst>
                              <p:par>
                                <p:cTn id="8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4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5" fill="hold">
                      <p:stCondLst>
                        <p:cond delay="0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</p:childTnLst>
        </p:cTn>
      </p:par>
    </p:tnLst>
    <p:bldLst>
      <p:bldP spid="21" grpId="0"/>
      <p:bldP spid="43" grpId="0" animBg="1"/>
      <p:bldP spid="44" grpId="0"/>
      <p:bldP spid="2" grpId="0"/>
      <p:bldP spid="87" grpId="0" animBg="1"/>
      <p:bldP spid="86" grpId="0"/>
      <p:bldP spid="101" grpId="0" animBg="1"/>
      <p:bldP spid="59" grpId="0" animBg="1"/>
      <p:bldP spid="60" grpId="0" animBg="1"/>
      <p:bldP spid="61" grpId="0" animBg="1"/>
      <p:bldP spid="62" grpId="0" animBg="1"/>
      <p:bldP spid="63" grpId="0" animBg="1"/>
      <p:bldP spid="4" grpId="0" animBg="1"/>
      <p:bldP spid="64" grpId="0"/>
      <p:bldP spid="3" grpId="0"/>
      <p:bldP spid="5" grpId="0"/>
      <p:bldP spid="11" grpId="0"/>
    </p:bldLst>
  </p:timing>
</p:sld>
</file>

<file path=ppt/theme/theme1.xml><?xml version="1.0" encoding="utf-8"?>
<a:theme xmlns:a="http://schemas.openxmlformats.org/drawingml/2006/main" name="TheorieTemplateMacroWatermark">
  <a:themeElements>
    <a:clrScheme name="Standaardontwerp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andaardontwerp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>
          <a:solidFill>
            <a:srgbClr val="FF0000"/>
          </a:solidFill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5400">
          <a:solidFill>
            <a:schemeClr val="tx1"/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defRPr sz="2400" dirty="0"/>
        </a:defPPr>
      </a:lstStyle>
    </a:txDef>
  </a:objectDefaults>
  <a:extraClrSchemeLst>
    <a:extraClrScheme>
      <a:clrScheme name="Standaardontwerp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-th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TheorieTemplateMacroWatermark</Template>
  <TotalTime>3</TotalTime>
  <Words>200</Words>
  <Application>Microsoft Office PowerPoint</Application>
  <PresentationFormat>Diavoorstelling (4:3)</PresentationFormat>
  <Paragraphs>59</Paragraphs>
  <Slides>5</Slides>
  <Notes>5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5</vt:i4>
      </vt:variant>
    </vt:vector>
  </HeadingPairs>
  <TitlesOfParts>
    <vt:vector size="10" baseType="lpstr">
      <vt:lpstr>MS PGothic</vt:lpstr>
      <vt:lpstr>Arial</vt:lpstr>
      <vt:lpstr>Arial Black</vt:lpstr>
      <vt:lpstr>Eurostile</vt:lpstr>
      <vt:lpstr>TheorieTemplateMacroWatermark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Noordhoff</dc:creator>
  <cp:lastModifiedBy>Luuk Mennen</cp:lastModifiedBy>
  <cp:revision>140</cp:revision>
  <dcterms:created xsi:type="dcterms:W3CDTF">2014-05-01T11:44:04Z</dcterms:created>
  <dcterms:modified xsi:type="dcterms:W3CDTF">2018-09-18T06:11:42Z</dcterms:modified>
</cp:coreProperties>
</file>