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00"/>
    <a:srgbClr val="66CCFF"/>
    <a:srgbClr val="D60093"/>
    <a:srgbClr val="0099FF"/>
    <a:srgbClr val="00FF00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8A302-99B7-4D15-B78A-A3172DDEFFA5}" v="79" dt="2018-09-18T10:08:54.181"/>
    <p1510:client id="{05684E27-C047-4EAB-A5F7-14C116C214B5}" v="16" dt="2018-09-18T10:09:33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434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AD8A302-99B7-4D15-B78A-A3172DDEFFA5}"/>
    <pc:docChg chg="modSld">
      <pc:chgData name="Luuk Mennen" userId="e8da6a4e-8fc9-4e27-9348-3a94ae635dab" providerId="ADAL" clId="{1AD8A302-99B7-4D15-B78A-A3172DDEFFA5}" dt="2018-09-18T10:08:54.181" v="78" actId="20577"/>
      <pc:docMkLst>
        <pc:docMk/>
      </pc:docMkLst>
      <pc:sldChg chg="modSp">
        <pc:chgData name="Luuk Mennen" userId="e8da6a4e-8fc9-4e27-9348-3a94ae635dab" providerId="ADAL" clId="{1AD8A302-99B7-4D15-B78A-A3172DDEFFA5}" dt="2018-09-18T10:08:54.181" v="78" actId="20577"/>
        <pc:sldMkLst>
          <pc:docMk/>
          <pc:sldMk cId="0" sldId="322"/>
        </pc:sldMkLst>
        <pc:spChg chg="mod">
          <ac:chgData name="Luuk Mennen" userId="e8da6a4e-8fc9-4e27-9348-3a94ae635dab" providerId="ADAL" clId="{1AD8A302-99B7-4D15-B78A-A3172DDEFFA5}" dt="2018-09-18T10:08:54.181" v="78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  <pc:docChgLst>
    <pc:chgData name="Luuk Mennen" userId="e8da6a4e-8fc9-4e27-9348-3a94ae635dab" providerId="ADAL" clId="{05684E27-C047-4EAB-A5F7-14C116C214B5}"/>
    <pc:docChg chg="modSld">
      <pc:chgData name="Luuk Mennen" userId="e8da6a4e-8fc9-4e27-9348-3a94ae635dab" providerId="ADAL" clId="{05684E27-C047-4EAB-A5F7-14C116C214B5}" dt="2018-09-18T10:09:33.755" v="15" actId="20577"/>
      <pc:docMkLst>
        <pc:docMk/>
      </pc:docMkLst>
      <pc:sldChg chg="modSp">
        <pc:chgData name="Luuk Mennen" userId="e8da6a4e-8fc9-4e27-9348-3a94ae635dab" providerId="ADAL" clId="{05684E27-C047-4EAB-A5F7-14C116C214B5}" dt="2018-09-18T10:09:33.755" v="15" actId="20577"/>
        <pc:sldMkLst>
          <pc:docMk/>
          <pc:sldMk cId="0" sldId="322"/>
        </pc:sldMkLst>
        <pc:spChg chg="mod">
          <ac:chgData name="Luuk Mennen" userId="e8da6a4e-8fc9-4e27-9348-3a94ae635dab" providerId="ADAL" clId="{05684E27-C047-4EAB-A5F7-14C116C214B5}" dt="2018-09-18T10:09:33.755" v="15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728" y="4005063"/>
            <a:ext cx="5552672" cy="129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Formules maken bij een grafiek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Het </a:t>
            </a:r>
            <a:r>
              <a:rPr lang="nl-NL" sz="2400" b="1" dirty="0" err="1">
                <a:solidFill>
                  <a:srgbClr val="D60093"/>
                </a:solidFill>
                <a:latin typeface="+mn-lt"/>
              </a:rPr>
              <a:t>hellingsgetal</a:t>
            </a:r>
            <a:r>
              <a:rPr lang="nl-NL" sz="2400" b="1">
                <a:solidFill>
                  <a:srgbClr val="D60093"/>
                </a:solidFill>
                <a:latin typeface="+mn-lt"/>
              </a:rPr>
              <a:t> berekenen</a:t>
            </a:r>
            <a:endParaRPr lang="nl-NL" sz="2400" b="1" dirty="0">
              <a:solidFill>
                <a:srgbClr val="D60093"/>
              </a:solidFill>
              <a:latin typeface="+mn-lt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100" b="1" dirty="0">
                <a:latin typeface="Eurostile"/>
              </a:rPr>
              <a:t>Het stijggetal of daalgetal berekenen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378768" y="1412776"/>
            <a:ext cx="6977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Om een </a:t>
            </a:r>
            <a:r>
              <a:rPr lang="nl-NL" sz="2200" b="1" dirty="0"/>
              <a:t>formule</a:t>
            </a:r>
            <a:r>
              <a:rPr lang="nl-NL" sz="2200" dirty="0"/>
              <a:t> te maken moet je het </a:t>
            </a:r>
            <a:r>
              <a:rPr lang="nl-NL" sz="2200" b="1" dirty="0"/>
              <a:t>stijggetal</a:t>
            </a:r>
            <a:r>
              <a:rPr lang="nl-NL" sz="2200" dirty="0"/>
              <a:t> of het </a:t>
            </a:r>
            <a:r>
              <a:rPr lang="nl-NL" sz="2200" b="1" dirty="0"/>
              <a:t>daalgetal</a:t>
            </a:r>
            <a:r>
              <a:rPr lang="nl-NL" sz="2200" dirty="0"/>
              <a:t> weten.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01776" y="2530247"/>
            <a:ext cx="5826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Soms kun je dat niet uit de grafiek aflezen.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78768" y="2961134"/>
            <a:ext cx="5040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Dan moet je een berekening maken.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8" y="3740051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Je moet dan terugrekenen naar 1 uur, 1 maand, 1 behandeling enzovoorts.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Het stijggetal of daalgetal berekenen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6941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3059789" y="5935657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78" name="Groep 77"/>
          <p:cNvGrpSpPr/>
          <p:nvPr/>
        </p:nvGrpSpPr>
        <p:grpSpPr>
          <a:xfrm>
            <a:off x="4901192" y="4877955"/>
            <a:ext cx="4242807" cy="1734096"/>
            <a:chOff x="4901193" y="4877955"/>
            <a:chExt cx="4152978" cy="1734096"/>
          </a:xfrm>
        </p:grpSpPr>
        <p:grpSp>
          <p:nvGrpSpPr>
            <p:cNvPr id="71" name="Group 12"/>
            <p:cNvGrpSpPr/>
            <p:nvPr/>
          </p:nvGrpSpPr>
          <p:grpSpPr>
            <a:xfrm>
              <a:off x="4901193" y="4877955"/>
              <a:ext cx="4152978" cy="1734096"/>
              <a:chOff x="508734" y="2634667"/>
              <a:chExt cx="7015594" cy="3175128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74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75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73" name="Straight Connector 5"/>
              <p:cNvCxnSpPr/>
              <p:nvPr/>
            </p:nvCxnSpPr>
            <p:spPr>
              <a:xfrm>
                <a:off x="1532737" y="2768392"/>
                <a:ext cx="0" cy="2902509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Oval 6"/>
            <p:cNvSpPr>
              <a:spLocks noChangeAspect="1"/>
            </p:cNvSpPr>
            <p:nvPr/>
          </p:nvSpPr>
          <p:spPr>
            <a:xfrm>
              <a:off x="5111949" y="5194882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6"/>
            <p:cNvSpPr>
              <a:spLocks noChangeAspect="1"/>
            </p:cNvSpPr>
            <p:nvPr/>
          </p:nvSpPr>
          <p:spPr>
            <a:xfrm>
              <a:off x="5111949" y="5957865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" name="Tekstvak 3"/>
          <p:cNvSpPr txBox="1"/>
          <p:nvPr/>
        </p:nvSpPr>
        <p:spPr>
          <a:xfrm>
            <a:off x="1763688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sp>
        <p:nvSpPr>
          <p:cNvPr id="46" name="Tekstvak 45"/>
          <p:cNvSpPr txBox="1"/>
          <p:nvPr/>
        </p:nvSpPr>
        <p:spPr>
          <a:xfrm>
            <a:off x="446286" y="1139899"/>
            <a:ext cx="2077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grpSp>
        <p:nvGrpSpPr>
          <p:cNvPr id="50" name="Groep 49"/>
          <p:cNvGrpSpPr/>
          <p:nvPr/>
        </p:nvGrpSpPr>
        <p:grpSpPr>
          <a:xfrm>
            <a:off x="5341591" y="594787"/>
            <a:ext cx="3597181" cy="3893962"/>
            <a:chOff x="5648538" y="603113"/>
            <a:chExt cx="3597181" cy="3893962"/>
          </a:xfrm>
        </p:grpSpPr>
        <p:grpSp>
          <p:nvGrpSpPr>
            <p:cNvPr id="45" name="Groep 44"/>
            <p:cNvGrpSpPr/>
            <p:nvPr/>
          </p:nvGrpSpPr>
          <p:grpSpPr>
            <a:xfrm>
              <a:off x="5648538" y="603113"/>
              <a:ext cx="3597181" cy="3893962"/>
              <a:chOff x="5466301" y="579794"/>
              <a:chExt cx="3597181" cy="3893962"/>
            </a:xfrm>
          </p:grpSpPr>
          <p:grpSp>
            <p:nvGrpSpPr>
              <p:cNvPr id="10" name="Groep 9"/>
              <p:cNvGrpSpPr/>
              <p:nvPr/>
            </p:nvGrpSpPr>
            <p:grpSpPr>
              <a:xfrm>
                <a:off x="5466301" y="798528"/>
                <a:ext cx="3597181" cy="3675228"/>
                <a:chOff x="5466301" y="595652"/>
                <a:chExt cx="3597181" cy="3675228"/>
              </a:xfrm>
            </p:grpSpPr>
            <p:grpSp>
              <p:nvGrpSpPr>
                <p:cNvPr id="16" name="Groep 15"/>
                <p:cNvGrpSpPr/>
                <p:nvPr/>
              </p:nvGrpSpPr>
              <p:grpSpPr>
                <a:xfrm>
                  <a:off x="5815113" y="900243"/>
                  <a:ext cx="2893781" cy="2880320"/>
                  <a:chOff x="1691680" y="1988840"/>
                  <a:chExt cx="4320480" cy="4300382"/>
                </a:xfrm>
              </p:grpSpPr>
              <p:cxnSp>
                <p:nvCxnSpPr>
                  <p:cNvPr id="17" name="Rechte verbindingslijn 16"/>
                  <p:cNvCxnSpPr/>
                  <p:nvPr/>
                </p:nvCxnSpPr>
                <p:spPr>
                  <a:xfrm>
                    <a:off x="1691680" y="198884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Rechte verbindingslijn 17"/>
                  <p:cNvCxnSpPr/>
                  <p:nvPr/>
                </p:nvCxnSpPr>
                <p:spPr>
                  <a:xfrm>
                    <a:off x="1691680" y="270892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Rechte verbindingslijn 23"/>
                  <p:cNvCxnSpPr/>
                  <p:nvPr/>
                </p:nvCxnSpPr>
                <p:spPr>
                  <a:xfrm>
                    <a:off x="1691680" y="342900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Rechte verbindingslijn 24"/>
                  <p:cNvCxnSpPr/>
                  <p:nvPr/>
                </p:nvCxnSpPr>
                <p:spPr>
                  <a:xfrm>
                    <a:off x="1691680" y="414908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Rechte verbindingslijn 25"/>
                  <p:cNvCxnSpPr/>
                  <p:nvPr/>
                </p:nvCxnSpPr>
                <p:spPr>
                  <a:xfrm>
                    <a:off x="1691680" y="486916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Rechte verbindingslijn 26"/>
                  <p:cNvCxnSpPr/>
                  <p:nvPr/>
                </p:nvCxnSpPr>
                <p:spPr>
                  <a:xfrm>
                    <a:off x="1691680" y="5589240"/>
                    <a:ext cx="4320480" cy="0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Rechte verbindingslijn 27"/>
                  <p:cNvCxnSpPr/>
                  <p:nvPr/>
                </p:nvCxnSpPr>
                <p:spPr>
                  <a:xfrm>
                    <a:off x="2411760" y="1988840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Rechte verbindingslijn 28"/>
                  <p:cNvCxnSpPr/>
                  <p:nvPr/>
                </p:nvCxnSpPr>
                <p:spPr>
                  <a:xfrm>
                    <a:off x="3131840" y="2008938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Rechte verbindingslijn 29"/>
                  <p:cNvCxnSpPr/>
                  <p:nvPr/>
                </p:nvCxnSpPr>
                <p:spPr>
                  <a:xfrm>
                    <a:off x="3851920" y="2008938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Rechte verbindingslijn 30"/>
                  <p:cNvCxnSpPr/>
                  <p:nvPr/>
                </p:nvCxnSpPr>
                <p:spPr>
                  <a:xfrm>
                    <a:off x="4572000" y="1988840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Rechte verbindingslijn 31"/>
                  <p:cNvCxnSpPr/>
                  <p:nvPr/>
                </p:nvCxnSpPr>
                <p:spPr>
                  <a:xfrm>
                    <a:off x="5292080" y="2008938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Rechte verbindingslijn 32"/>
                  <p:cNvCxnSpPr/>
                  <p:nvPr/>
                </p:nvCxnSpPr>
                <p:spPr>
                  <a:xfrm>
                    <a:off x="6012160" y="2008938"/>
                    <a:ext cx="0" cy="4280284"/>
                  </a:xfrm>
                  <a:prstGeom prst="line">
                    <a:avLst/>
                  </a:prstGeom>
                  <a:ln w="12700">
                    <a:solidFill>
                      <a:srgbClr val="00B0F0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Rechte verbindingslijn 33"/>
                  <p:cNvCxnSpPr/>
                  <p:nvPr/>
                </p:nvCxnSpPr>
                <p:spPr>
                  <a:xfrm>
                    <a:off x="1691680" y="2008938"/>
                    <a:ext cx="0" cy="4280284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Rechte verbindingslijn 34"/>
                  <p:cNvCxnSpPr/>
                  <p:nvPr/>
                </p:nvCxnSpPr>
                <p:spPr>
                  <a:xfrm flipV="1">
                    <a:off x="1691680" y="6269124"/>
                    <a:ext cx="4320480" cy="20098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" name="Tekstvak 4"/>
                <p:cNvSpPr txBox="1"/>
                <p:nvPr/>
              </p:nvSpPr>
              <p:spPr>
                <a:xfrm>
                  <a:off x="5578747" y="3713933"/>
                  <a:ext cx="57606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i="1" dirty="0"/>
                    <a:t>O</a:t>
                  </a:r>
                </a:p>
              </p:txBody>
            </p:sp>
            <p:sp>
              <p:nvSpPr>
                <p:cNvPr id="6" name="Tekstvak 5"/>
                <p:cNvSpPr txBox="1"/>
                <p:nvPr/>
              </p:nvSpPr>
              <p:spPr>
                <a:xfrm>
                  <a:off x="6635816" y="3756046"/>
                  <a:ext cx="5548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5</a:t>
                  </a:r>
                </a:p>
              </p:txBody>
            </p:sp>
            <p:sp>
              <p:nvSpPr>
                <p:cNvPr id="37" name="Tekstvak 36"/>
                <p:cNvSpPr txBox="1"/>
                <p:nvPr/>
              </p:nvSpPr>
              <p:spPr>
                <a:xfrm>
                  <a:off x="7616593" y="3767102"/>
                  <a:ext cx="5548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10</a:t>
                  </a:r>
                </a:p>
              </p:txBody>
            </p:sp>
            <p:sp>
              <p:nvSpPr>
                <p:cNvPr id="38" name="Tekstvak 37"/>
                <p:cNvSpPr txBox="1"/>
                <p:nvPr/>
              </p:nvSpPr>
              <p:spPr>
                <a:xfrm>
                  <a:off x="8508594" y="3763970"/>
                  <a:ext cx="55488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15</a:t>
                  </a:r>
                </a:p>
              </p:txBody>
            </p:sp>
            <p:sp>
              <p:nvSpPr>
                <p:cNvPr id="7" name="Tekstvak 6"/>
                <p:cNvSpPr txBox="1"/>
                <p:nvPr/>
              </p:nvSpPr>
              <p:spPr>
                <a:xfrm>
                  <a:off x="6408838" y="3963103"/>
                  <a:ext cx="243555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nl-NL" sz="1400" dirty="0"/>
                    <a:t>Leeftijd in weken</a:t>
                  </a:r>
                </a:p>
              </p:txBody>
            </p:sp>
            <p:sp>
              <p:nvSpPr>
                <p:cNvPr id="8" name="Tekstvak 7"/>
                <p:cNvSpPr txBox="1"/>
                <p:nvPr/>
              </p:nvSpPr>
              <p:spPr>
                <a:xfrm>
                  <a:off x="5467101" y="3157601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10</a:t>
                  </a:r>
                </a:p>
              </p:txBody>
            </p:sp>
            <p:sp>
              <p:nvSpPr>
                <p:cNvPr id="39" name="Tekstvak 38"/>
                <p:cNvSpPr txBox="1"/>
                <p:nvPr/>
              </p:nvSpPr>
              <p:spPr>
                <a:xfrm>
                  <a:off x="5467101" y="2675304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20</a:t>
                  </a:r>
                </a:p>
              </p:txBody>
            </p:sp>
            <p:sp>
              <p:nvSpPr>
                <p:cNvPr id="40" name="Tekstvak 39"/>
                <p:cNvSpPr txBox="1"/>
                <p:nvPr/>
              </p:nvSpPr>
              <p:spPr>
                <a:xfrm>
                  <a:off x="5467101" y="2187054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30</a:t>
                  </a:r>
                </a:p>
              </p:txBody>
            </p:sp>
            <p:sp>
              <p:nvSpPr>
                <p:cNvPr id="41" name="Tekstvak 40"/>
                <p:cNvSpPr txBox="1"/>
                <p:nvPr/>
              </p:nvSpPr>
              <p:spPr>
                <a:xfrm>
                  <a:off x="5471983" y="1704757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40</a:t>
                  </a:r>
                </a:p>
              </p:txBody>
            </p:sp>
            <p:sp>
              <p:nvSpPr>
                <p:cNvPr id="42" name="Tekstvak 41"/>
                <p:cNvSpPr txBox="1"/>
                <p:nvPr/>
              </p:nvSpPr>
              <p:spPr>
                <a:xfrm>
                  <a:off x="5466301" y="1226812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50</a:t>
                  </a:r>
                </a:p>
              </p:txBody>
            </p:sp>
            <p:sp>
              <p:nvSpPr>
                <p:cNvPr id="43" name="Tekstvak 42"/>
                <p:cNvSpPr txBox="1"/>
                <p:nvPr/>
              </p:nvSpPr>
              <p:spPr>
                <a:xfrm>
                  <a:off x="5466301" y="735774"/>
                  <a:ext cx="64807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60</a:t>
                  </a:r>
                </a:p>
              </p:txBody>
            </p:sp>
            <p:sp>
              <p:nvSpPr>
                <p:cNvPr id="9" name="Tekstvak 8"/>
                <p:cNvSpPr txBox="1"/>
                <p:nvPr/>
              </p:nvSpPr>
              <p:spPr>
                <a:xfrm>
                  <a:off x="5730165" y="595652"/>
                  <a:ext cx="164719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400" dirty="0"/>
                    <a:t>gewicht in kg</a:t>
                  </a:r>
                </a:p>
              </p:txBody>
            </p:sp>
          </p:grpSp>
          <p:sp>
            <p:nvSpPr>
              <p:cNvPr id="44" name="Tekstvak 43"/>
              <p:cNvSpPr txBox="1"/>
              <p:nvPr/>
            </p:nvSpPr>
            <p:spPr>
              <a:xfrm>
                <a:off x="6779707" y="579794"/>
                <a:ext cx="182361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dirty="0"/>
                  <a:t>VEULEN</a:t>
                </a:r>
              </a:p>
            </p:txBody>
          </p:sp>
        </p:grpSp>
        <p:cxnSp>
          <p:nvCxnSpPr>
            <p:cNvPr id="48" name="Rechte verbindingslijn 47"/>
            <p:cNvCxnSpPr/>
            <p:nvPr/>
          </p:nvCxnSpPr>
          <p:spPr>
            <a:xfrm flipH="1">
              <a:off x="5997350" y="1129571"/>
              <a:ext cx="2907537" cy="2166996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Rechte verbindingslijn 51"/>
          <p:cNvCxnSpPr/>
          <p:nvPr/>
        </p:nvCxnSpPr>
        <p:spPr>
          <a:xfrm>
            <a:off x="6654997" y="2565003"/>
            <a:ext cx="1942943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/>
          <p:cNvCxnSpPr/>
          <p:nvPr/>
        </p:nvCxnSpPr>
        <p:spPr>
          <a:xfrm>
            <a:off x="8584184" y="1131573"/>
            <a:ext cx="0" cy="1448585"/>
          </a:xfrm>
          <a:prstGeom prst="line">
            <a:avLst/>
          </a:prstGeom>
          <a:ln w="25400">
            <a:solidFill>
              <a:srgbClr val="7030A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vak 54"/>
          <p:cNvSpPr txBox="1"/>
          <p:nvPr/>
        </p:nvSpPr>
        <p:spPr>
          <a:xfrm>
            <a:off x="7386763" y="2612218"/>
            <a:ext cx="99712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1400" dirty="0"/>
              <a:t>10 weken</a:t>
            </a:r>
          </a:p>
        </p:txBody>
      </p:sp>
      <p:sp>
        <p:nvSpPr>
          <p:cNvPr id="56" name="Tekstvak 55"/>
          <p:cNvSpPr txBox="1"/>
          <p:nvPr/>
        </p:nvSpPr>
        <p:spPr>
          <a:xfrm>
            <a:off x="8556789" y="1818470"/>
            <a:ext cx="934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30 kg</a:t>
            </a:r>
          </a:p>
        </p:txBody>
      </p:sp>
      <p:sp>
        <p:nvSpPr>
          <p:cNvPr id="60" name="Tekstvak 59"/>
          <p:cNvSpPr txBox="1"/>
          <p:nvPr/>
        </p:nvSpPr>
        <p:spPr>
          <a:xfrm>
            <a:off x="446285" y="1552691"/>
            <a:ext cx="50610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Bereken het stijggetal van de grafiek.</a:t>
            </a:r>
            <a:endParaRPr lang="nl-NL" sz="2200" b="1" dirty="0"/>
          </a:p>
        </p:txBody>
      </p:sp>
      <p:sp>
        <p:nvSpPr>
          <p:cNvPr id="61" name="Tekstvak 60"/>
          <p:cNvSpPr txBox="1"/>
          <p:nvPr/>
        </p:nvSpPr>
        <p:spPr>
          <a:xfrm>
            <a:off x="453436" y="2870392"/>
            <a:ext cx="36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449467" y="3285627"/>
            <a:ext cx="4568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a </a:t>
            </a:r>
            <a:r>
              <a:rPr lang="nl-NL" sz="2000" dirty="0"/>
              <a:t>Voor het stijggetal moet je weten</a:t>
            </a:r>
          </a:p>
          <a:p>
            <a:r>
              <a:rPr lang="nl-NL" sz="2000" dirty="0"/>
              <a:t>   hoeveel er in 1 week bij komt. </a:t>
            </a:r>
          </a:p>
        </p:txBody>
      </p:sp>
      <p:sp>
        <p:nvSpPr>
          <p:cNvPr id="63" name="Tekstvak 62"/>
          <p:cNvSpPr txBox="1"/>
          <p:nvPr/>
        </p:nvSpPr>
        <p:spPr>
          <a:xfrm>
            <a:off x="648955" y="3925682"/>
            <a:ext cx="5045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Zoek twee mooie punten in de grafiek.</a:t>
            </a:r>
          </a:p>
        </p:txBody>
      </p:sp>
      <p:sp>
        <p:nvSpPr>
          <p:cNvPr id="64" name="Ovaal 63"/>
          <p:cNvSpPr/>
          <p:nvPr/>
        </p:nvSpPr>
        <p:spPr>
          <a:xfrm>
            <a:off x="6620925" y="2537982"/>
            <a:ext cx="68145" cy="5976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Ovaal 64"/>
          <p:cNvSpPr/>
          <p:nvPr/>
        </p:nvSpPr>
        <p:spPr>
          <a:xfrm>
            <a:off x="8546831" y="1103054"/>
            <a:ext cx="68145" cy="5976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Tekstvak 65"/>
          <p:cNvSpPr txBox="1"/>
          <p:nvPr/>
        </p:nvSpPr>
        <p:spPr>
          <a:xfrm>
            <a:off x="648955" y="4311459"/>
            <a:ext cx="5157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Hier zijn dat (5, 30) en (15, 60).</a:t>
            </a:r>
          </a:p>
        </p:txBody>
      </p:sp>
      <p:sp>
        <p:nvSpPr>
          <p:cNvPr id="67" name="Tekstvak 66"/>
          <p:cNvSpPr txBox="1"/>
          <p:nvPr/>
        </p:nvSpPr>
        <p:spPr>
          <a:xfrm>
            <a:off x="648955" y="4690119"/>
            <a:ext cx="48628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Van 5 tot 15 is 10 weken.</a:t>
            </a:r>
          </a:p>
        </p:txBody>
      </p:sp>
      <p:sp>
        <p:nvSpPr>
          <p:cNvPr id="68" name="Tekstvak 67"/>
          <p:cNvSpPr txBox="1"/>
          <p:nvPr/>
        </p:nvSpPr>
        <p:spPr>
          <a:xfrm>
            <a:off x="648955" y="5079636"/>
            <a:ext cx="4028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Van 30 tot 60 is 30 kg.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655234" y="5456583"/>
            <a:ext cx="4117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Dus in 1 week 30 : 10 = 3 kg.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4901193" y="4506253"/>
            <a:ext cx="31268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5528176" y="4974485"/>
            <a:ext cx="35940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het stijggetal = 30 :10 = 3</a:t>
            </a:r>
            <a:endParaRPr lang="nl-NL" sz="2200" b="1" dirty="0"/>
          </a:p>
        </p:txBody>
      </p:sp>
      <p:sp>
        <p:nvSpPr>
          <p:cNvPr id="80" name="Tekstvak 79"/>
          <p:cNvSpPr txBox="1"/>
          <p:nvPr/>
        </p:nvSpPr>
        <p:spPr>
          <a:xfrm>
            <a:off x="459531" y="1958919"/>
            <a:ext cx="44342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Maak de formule bij de grafiek.</a:t>
            </a:r>
            <a:endParaRPr lang="nl-NL" sz="2200" b="1" dirty="0"/>
          </a:p>
        </p:txBody>
      </p:sp>
      <p:sp>
        <p:nvSpPr>
          <p:cNvPr id="81" name="Tekstvak 80"/>
          <p:cNvSpPr txBox="1"/>
          <p:nvPr/>
        </p:nvSpPr>
        <p:spPr>
          <a:xfrm>
            <a:off x="454318" y="5801827"/>
            <a:ext cx="4563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b </a:t>
            </a:r>
            <a:r>
              <a:rPr lang="nl-NL" sz="2000" dirty="0"/>
              <a:t>Gebruik in de formule begingetal 15.</a:t>
            </a:r>
            <a:endParaRPr lang="nl-NL" sz="2000" b="1" dirty="0"/>
          </a:p>
        </p:txBody>
      </p:sp>
      <p:sp>
        <p:nvSpPr>
          <p:cNvPr id="82" name="Tekstvak 81"/>
          <p:cNvSpPr txBox="1"/>
          <p:nvPr/>
        </p:nvSpPr>
        <p:spPr>
          <a:xfrm>
            <a:off x="5525563" y="5415999"/>
            <a:ext cx="3499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gewicht in kg =</a:t>
            </a:r>
            <a:endParaRPr lang="nl-NL" sz="2200" b="1" dirty="0"/>
          </a:p>
        </p:txBody>
      </p:sp>
      <p:sp>
        <p:nvSpPr>
          <p:cNvPr id="83" name="Tekstvak 82"/>
          <p:cNvSpPr txBox="1"/>
          <p:nvPr/>
        </p:nvSpPr>
        <p:spPr>
          <a:xfrm>
            <a:off x="5817179" y="5846886"/>
            <a:ext cx="2814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l </a:t>
            </a:r>
            <a:r>
              <a:rPr lang="nl-NL" sz="2200" dirty="0"/>
              <a:t>: leeftijd in weken</a:t>
            </a:r>
            <a:endParaRPr lang="nl-NL" sz="2200" i="1" dirty="0"/>
          </a:p>
        </p:txBody>
      </p:sp>
      <p:sp>
        <p:nvSpPr>
          <p:cNvPr id="84" name="Einde presentatie icoon"/>
          <p:cNvSpPr/>
          <p:nvPr/>
        </p:nvSpPr>
        <p:spPr>
          <a:xfrm>
            <a:off x="8665745" y="6435255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5" name="Animatie icoon"/>
          <p:cNvGrpSpPr>
            <a:grpSpLocks noChangeAspect="1"/>
          </p:cNvGrpSpPr>
          <p:nvPr/>
        </p:nvGrpSpPr>
        <p:grpSpPr bwMode="auto">
          <a:xfrm>
            <a:off x="8553450" y="6442075"/>
            <a:ext cx="441325" cy="360363"/>
            <a:chOff x="5076056" y="174576"/>
            <a:chExt cx="3276364" cy="2678360"/>
          </a:xfrm>
        </p:grpSpPr>
        <p:sp>
          <p:nvSpPr>
            <p:cNvPr id="86" name="Rectangle 8"/>
            <p:cNvSpPr/>
            <p:nvPr/>
          </p:nvSpPr>
          <p:spPr>
            <a:xfrm>
              <a:off x="5076056" y="1342673"/>
              <a:ext cx="2734232" cy="151026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87" name="Isosceles Triangle 9"/>
            <p:cNvSpPr/>
            <p:nvPr/>
          </p:nvSpPr>
          <p:spPr>
            <a:xfrm rot="16200000">
              <a:off x="7314625" y="1649956"/>
              <a:ext cx="1179893" cy="895697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88" name="Oval 10"/>
            <p:cNvSpPr/>
            <p:nvPr/>
          </p:nvSpPr>
          <p:spPr>
            <a:xfrm>
              <a:off x="5288195" y="174576"/>
              <a:ext cx="1154977" cy="1156295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89" name="Oval 11"/>
            <p:cNvSpPr/>
            <p:nvPr/>
          </p:nvSpPr>
          <p:spPr>
            <a:xfrm>
              <a:off x="6443172" y="198174"/>
              <a:ext cx="1154977" cy="11445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</p:grpSp>
      <p:sp>
        <p:nvSpPr>
          <p:cNvPr id="11" name="Tekstvak 10"/>
          <p:cNvSpPr txBox="1"/>
          <p:nvPr/>
        </p:nvSpPr>
        <p:spPr>
          <a:xfrm>
            <a:off x="7718644" y="5422222"/>
            <a:ext cx="12236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15 + 3</a:t>
            </a:r>
            <a:r>
              <a:rPr lang="nl-NL" sz="2200" i="1" dirty="0"/>
              <a:t>l</a:t>
            </a:r>
            <a:endParaRPr lang="nl-NL" sz="2200" b="1" dirty="0"/>
          </a:p>
          <a:p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6" grpId="0"/>
      <p:bldP spid="55" grpId="0" animBg="1"/>
      <p:bldP spid="56" grpId="0"/>
      <p:bldP spid="60" grpId="0"/>
      <p:bldP spid="61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/>
      <p:bldP spid="69" grpId="0"/>
      <p:bldP spid="70" grpId="0"/>
      <p:bldP spid="79" grpId="0"/>
      <p:bldP spid="80" grpId="0"/>
      <p:bldP spid="81" grpId="0"/>
      <p:bldP spid="82" grpId="0"/>
      <p:bldP spid="83" grpId="0"/>
      <p:bldP spid="84" grpId="0" animBg="1"/>
      <p:bldP spid="11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2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138</TotalTime>
  <Words>214</Words>
  <Application>Microsoft Office PowerPoint</Application>
  <PresentationFormat>Diavoorstelling (4:3)</PresentationFormat>
  <Paragraphs>49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14</cp:revision>
  <dcterms:created xsi:type="dcterms:W3CDTF">2015-01-18T17:49:43Z</dcterms:created>
  <dcterms:modified xsi:type="dcterms:W3CDTF">2018-09-18T10:09:35Z</dcterms:modified>
</cp:coreProperties>
</file>