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2" r:id="rId2"/>
    <p:sldId id="327" r:id="rId3"/>
    <p:sldId id="332" r:id="rId4"/>
    <p:sldId id="331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BDFF"/>
    <a:srgbClr val="D60093"/>
    <a:srgbClr val="0099FF"/>
    <a:srgbClr val="00FF00"/>
    <a:srgbClr val="00FFFF"/>
    <a:srgbClr val="008000"/>
    <a:srgbClr val="CC99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A73563-B35F-4858-998B-7883ED94097F}" v="22" dt="2018-09-18T07:37:43.4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7986" autoAdjust="0"/>
  </p:normalViewPr>
  <p:slideViewPr>
    <p:cSldViewPr snapToObjects="1">
      <p:cViewPr varScale="1">
        <p:scale>
          <a:sx n="68" d="100"/>
          <a:sy n="68" d="100"/>
        </p:scale>
        <p:origin x="1422" y="72"/>
      </p:cViewPr>
      <p:guideLst>
        <p:guide orient="horz" pos="2160"/>
        <p:guide pos="29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18A73563-B35F-4858-998B-7883ED94097F}"/>
    <pc:docChg chg="modSld">
      <pc:chgData name="Luuk Mennen" userId="e8da6a4e-8fc9-4e27-9348-3a94ae635dab" providerId="ADAL" clId="{18A73563-B35F-4858-998B-7883ED94097F}" dt="2018-09-18T07:37:43.487" v="21" actId="20577"/>
      <pc:docMkLst>
        <pc:docMk/>
      </pc:docMkLst>
      <pc:sldChg chg="modSp">
        <pc:chgData name="Luuk Mennen" userId="e8da6a4e-8fc9-4e27-9348-3a94ae635dab" providerId="ADAL" clId="{18A73563-B35F-4858-998B-7883ED94097F}" dt="2018-09-18T07:37:43.487" v="21" actId="20577"/>
        <pc:sldMkLst>
          <pc:docMk/>
          <pc:sldMk cId="0" sldId="322"/>
        </pc:sldMkLst>
        <pc:spChg chg="mod">
          <ac:chgData name="Luuk Mennen" userId="e8da6a4e-8fc9-4e27-9348-3a94ae635dab" providerId="ADAL" clId="{18A73563-B35F-4858-998B-7883ED94097F}" dt="2018-09-18T07:37:43.487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4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1619672" y="3946518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Driehoeken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>
                <a:solidFill>
                  <a:srgbClr val="D60093"/>
                </a:solidFill>
                <a:latin typeface="+mn-lt"/>
              </a:rPr>
              <a:t>De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hoeken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van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een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driehoek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samen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180°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2600" b="1" dirty="0">
                <a:latin typeface="Eurostile"/>
              </a:rPr>
              <a:t>De hoeken van een driehoek samen 180°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78768" y="908720"/>
            <a:ext cx="41392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Hieronder </a:t>
            </a:r>
            <a:r>
              <a:rPr lang="en-US" sz="2200" dirty="0" err="1"/>
              <a:t>zie</a:t>
            </a:r>
            <a:r>
              <a:rPr lang="en-US" sz="2200" dirty="0"/>
              <a:t> je </a:t>
            </a:r>
            <a:r>
              <a:rPr lang="en-US" sz="2200" dirty="0" err="1"/>
              <a:t>driehoek</a:t>
            </a:r>
            <a:r>
              <a:rPr lang="en-US" sz="2200" dirty="0"/>
              <a:t> </a:t>
            </a:r>
            <a:r>
              <a:rPr lang="en-US" sz="2200" i="1" dirty="0"/>
              <a:t>ABC</a:t>
            </a:r>
            <a:r>
              <a:rPr lang="nl-NL" sz="2200" dirty="0"/>
              <a:t>.</a:t>
            </a:r>
            <a:endParaRPr lang="nl-NL" sz="2200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378768" y="1440273"/>
            <a:ext cx="67561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Hoe </a:t>
            </a:r>
            <a:r>
              <a:rPr lang="en-US" sz="2200" b="1" dirty="0" err="1">
                <a:solidFill>
                  <a:srgbClr val="0070C0"/>
                </a:solidFill>
              </a:rPr>
              <a:t>groot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zijn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hoek</a:t>
            </a:r>
            <a:r>
              <a:rPr lang="en-US" sz="2200" b="1" i="1" dirty="0">
                <a:solidFill>
                  <a:srgbClr val="0070C0"/>
                </a:solidFill>
              </a:rPr>
              <a:t> A</a:t>
            </a:r>
            <a:r>
              <a:rPr lang="en-US" sz="2200" b="1" dirty="0">
                <a:solidFill>
                  <a:srgbClr val="0070C0"/>
                </a:solidFill>
              </a:rPr>
              <a:t>, </a:t>
            </a:r>
            <a:r>
              <a:rPr lang="en-US" sz="2200" b="1" dirty="0" err="1">
                <a:solidFill>
                  <a:srgbClr val="0070C0"/>
                </a:solidFill>
              </a:rPr>
              <a:t>hoek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i="1" dirty="0">
                <a:solidFill>
                  <a:srgbClr val="0070C0"/>
                </a:solidFill>
              </a:rPr>
              <a:t>B</a:t>
            </a:r>
            <a:r>
              <a:rPr lang="en-US" sz="2200" b="1" dirty="0">
                <a:solidFill>
                  <a:srgbClr val="0070C0"/>
                </a:solidFill>
              </a:rPr>
              <a:t> en </a:t>
            </a:r>
            <a:r>
              <a:rPr lang="en-US" sz="2200" b="1" dirty="0" err="1">
                <a:solidFill>
                  <a:srgbClr val="0070C0"/>
                </a:solidFill>
              </a:rPr>
              <a:t>hoek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i="1" dirty="0">
                <a:solidFill>
                  <a:srgbClr val="0070C0"/>
                </a:solidFill>
              </a:rPr>
              <a:t>C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samen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3269944" y="2852936"/>
            <a:ext cx="2550017" cy="1931831"/>
          </a:xfrm>
          <a:custGeom>
            <a:avLst/>
            <a:gdLst>
              <a:gd name="connsiteX0" fmla="*/ 0 w 2550017"/>
              <a:gd name="connsiteY0" fmla="*/ 0 h 1931831"/>
              <a:gd name="connsiteX1" fmla="*/ 2550017 w 2550017"/>
              <a:gd name="connsiteY1" fmla="*/ 231820 h 1931831"/>
              <a:gd name="connsiteX2" fmla="*/ 1700012 w 2550017"/>
              <a:gd name="connsiteY2" fmla="*/ 1931831 h 1931831"/>
              <a:gd name="connsiteX3" fmla="*/ 0 w 2550017"/>
              <a:gd name="connsiteY3" fmla="*/ 0 h 1931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0017" h="1931831">
                <a:moveTo>
                  <a:pt x="0" y="0"/>
                </a:moveTo>
                <a:lnTo>
                  <a:pt x="2550017" y="231820"/>
                </a:lnTo>
                <a:lnTo>
                  <a:pt x="1700012" y="1931831"/>
                </a:lnTo>
                <a:lnTo>
                  <a:pt x="0" y="0"/>
                </a:lnTo>
                <a:close/>
              </a:path>
            </a:pathLst>
          </a:custGeom>
          <a:solidFill>
            <a:srgbClr val="DEBD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Word_17-1"/>
          <p:cNvSpPr txBox="1"/>
          <p:nvPr/>
        </p:nvSpPr>
        <p:spPr>
          <a:xfrm>
            <a:off x="612847" y="4617459"/>
            <a:ext cx="50494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40° </a:t>
            </a:r>
          </a:p>
        </p:txBody>
      </p:sp>
      <p:sp>
        <p:nvSpPr>
          <p:cNvPr id="20" name="Word_17-2"/>
          <p:cNvSpPr txBox="1"/>
          <p:nvPr/>
        </p:nvSpPr>
        <p:spPr>
          <a:xfrm>
            <a:off x="928099" y="4617458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 </a:t>
            </a:r>
          </a:p>
        </p:txBody>
      </p:sp>
      <p:sp>
        <p:nvSpPr>
          <p:cNvPr id="21" name="Word_17-3"/>
          <p:cNvSpPr txBox="1"/>
          <p:nvPr/>
        </p:nvSpPr>
        <p:spPr>
          <a:xfrm>
            <a:off x="1404935" y="4617459"/>
            <a:ext cx="50494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65° </a:t>
            </a:r>
          </a:p>
        </p:txBody>
      </p:sp>
      <p:sp>
        <p:nvSpPr>
          <p:cNvPr id="22" name="Word_17-4"/>
          <p:cNvSpPr txBox="1"/>
          <p:nvPr/>
        </p:nvSpPr>
        <p:spPr>
          <a:xfrm>
            <a:off x="1748174" y="4617457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 </a:t>
            </a:r>
          </a:p>
        </p:txBody>
      </p:sp>
      <p:sp>
        <p:nvSpPr>
          <p:cNvPr id="23" name="Word_17-5"/>
          <p:cNvSpPr txBox="1"/>
          <p:nvPr/>
        </p:nvSpPr>
        <p:spPr>
          <a:xfrm>
            <a:off x="2197023" y="4617459"/>
            <a:ext cx="50494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75° </a:t>
            </a:r>
          </a:p>
        </p:txBody>
      </p:sp>
      <p:sp>
        <p:nvSpPr>
          <p:cNvPr id="24" name="Word_17-6"/>
          <p:cNvSpPr txBox="1"/>
          <p:nvPr/>
        </p:nvSpPr>
        <p:spPr>
          <a:xfrm>
            <a:off x="2784944" y="4617459"/>
            <a:ext cx="165110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=</a:t>
            </a:r>
          </a:p>
        </p:txBody>
      </p:sp>
      <p:sp>
        <p:nvSpPr>
          <p:cNvPr id="25" name="Word_17-7"/>
          <p:cNvSpPr txBox="1"/>
          <p:nvPr/>
        </p:nvSpPr>
        <p:spPr>
          <a:xfrm>
            <a:off x="3105621" y="4617459"/>
            <a:ext cx="66204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180° </a:t>
            </a:r>
          </a:p>
        </p:txBody>
      </p:sp>
      <p:sp>
        <p:nvSpPr>
          <p:cNvPr id="26" name="Word_24-1"/>
          <p:cNvSpPr txBox="1"/>
          <p:nvPr/>
        </p:nvSpPr>
        <p:spPr>
          <a:xfrm>
            <a:off x="624468" y="4157242"/>
            <a:ext cx="43601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1">
                <a:latin typeface="Cambria Math"/>
                <a:ea typeface="Cambria Math"/>
              </a:defRPr>
            </a:lvl1pPr>
          </a:lstStyle>
          <a:p>
            <a:r>
              <a:rPr lang="nl-NL" sz="2200" i="0" dirty="0"/>
              <a:t>∠</a:t>
            </a:r>
            <a:r>
              <a:rPr lang="nl-NL" sz="2200" dirty="0">
                <a:latin typeface="Arial" panose="020B0604020202020204" pitchFamily="34" charset="0"/>
              </a:rPr>
              <a:t>A</a:t>
            </a:r>
            <a:r>
              <a:rPr lang="nl-NL" sz="2200" i="0" dirty="0"/>
              <a:t> </a:t>
            </a:r>
          </a:p>
        </p:txBody>
      </p:sp>
      <p:sp>
        <p:nvSpPr>
          <p:cNvPr id="27" name="Word_24-2"/>
          <p:cNvSpPr txBox="1"/>
          <p:nvPr/>
        </p:nvSpPr>
        <p:spPr>
          <a:xfrm>
            <a:off x="1089339" y="4157242"/>
            <a:ext cx="22762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1">
                <a:latin typeface="Cambria Math"/>
                <a:ea typeface="Cambria Math"/>
              </a:defRPr>
            </a:lvl1pPr>
          </a:lstStyle>
          <a:p>
            <a:r>
              <a:rPr lang="nl-NL" sz="2200" i="0" dirty="0">
                <a:latin typeface="Arial" panose="020B0604020202020204" pitchFamily="34" charset="0"/>
              </a:rPr>
              <a:t>+</a:t>
            </a:r>
            <a:r>
              <a:rPr lang="nl-NL" sz="2200" i="0" dirty="0"/>
              <a:t> </a:t>
            </a:r>
          </a:p>
        </p:txBody>
      </p:sp>
      <p:sp>
        <p:nvSpPr>
          <p:cNvPr id="28" name="Word_24-3"/>
          <p:cNvSpPr txBox="1"/>
          <p:nvPr/>
        </p:nvSpPr>
        <p:spPr>
          <a:xfrm>
            <a:off x="1385895" y="4157242"/>
            <a:ext cx="43601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1">
                <a:latin typeface="Cambria Math"/>
                <a:ea typeface="Cambria Math"/>
              </a:defRPr>
            </a:lvl1pPr>
          </a:lstStyle>
          <a:p>
            <a:r>
              <a:rPr lang="nl-NL" sz="2200" i="0" dirty="0"/>
              <a:t>∠</a:t>
            </a:r>
            <a:r>
              <a:rPr lang="nl-NL" sz="2200" dirty="0">
                <a:latin typeface="Arial" panose="020B0604020202020204" pitchFamily="34" charset="0"/>
              </a:rPr>
              <a:t>B</a:t>
            </a:r>
            <a:r>
              <a:rPr lang="nl-NL" sz="2200" i="0" dirty="0"/>
              <a:t> </a:t>
            </a:r>
          </a:p>
        </p:txBody>
      </p:sp>
      <p:sp>
        <p:nvSpPr>
          <p:cNvPr id="29" name="Word_24-4"/>
          <p:cNvSpPr txBox="1"/>
          <p:nvPr/>
        </p:nvSpPr>
        <p:spPr>
          <a:xfrm>
            <a:off x="1920848" y="4157242"/>
            <a:ext cx="165110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1">
                <a:latin typeface="Cambria Math"/>
                <a:ea typeface="Cambria Math"/>
              </a:defRPr>
            </a:lvl1pPr>
          </a:lstStyle>
          <a:p>
            <a:r>
              <a:rPr lang="nl-NL" sz="2200" i="0" dirty="0">
                <a:latin typeface="+mj-lt"/>
              </a:rPr>
              <a:t>+</a:t>
            </a:r>
          </a:p>
        </p:txBody>
      </p:sp>
      <p:sp>
        <p:nvSpPr>
          <p:cNvPr id="30" name="Word_24-5"/>
          <p:cNvSpPr txBox="1"/>
          <p:nvPr/>
        </p:nvSpPr>
        <p:spPr>
          <a:xfrm>
            <a:off x="2153734" y="4157242"/>
            <a:ext cx="45204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1">
                <a:latin typeface="Cambria Math"/>
                <a:ea typeface="Cambria Math"/>
              </a:defRPr>
            </a:lvl1pPr>
          </a:lstStyle>
          <a:p>
            <a:r>
              <a:rPr lang="nl-NL" sz="2200" i="0" dirty="0"/>
              <a:t>∠</a:t>
            </a:r>
            <a:r>
              <a:rPr lang="nl-NL" sz="2200" dirty="0">
                <a:latin typeface="Arial" panose="020B0604020202020204" pitchFamily="34" charset="0"/>
              </a:rPr>
              <a:t>C</a:t>
            </a:r>
            <a:r>
              <a:rPr lang="nl-NL" sz="2200" i="0" dirty="0"/>
              <a:t> </a:t>
            </a:r>
          </a:p>
        </p:txBody>
      </p:sp>
      <p:sp>
        <p:nvSpPr>
          <p:cNvPr id="31" name="Word_24-6"/>
          <p:cNvSpPr txBox="1"/>
          <p:nvPr/>
        </p:nvSpPr>
        <p:spPr>
          <a:xfrm>
            <a:off x="2607384" y="4157242"/>
            <a:ext cx="22762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1">
                <a:latin typeface="Cambria Math"/>
                <a:ea typeface="Cambria Math"/>
              </a:defRPr>
            </a:lvl1pPr>
          </a:lstStyle>
          <a:p>
            <a:r>
              <a:rPr lang="nl-NL" sz="2200" i="0" dirty="0">
                <a:latin typeface="+mj-lt"/>
              </a:rPr>
              <a:t>=</a:t>
            </a:r>
            <a:r>
              <a:rPr lang="nl-NL" sz="2200" i="0" dirty="0"/>
              <a:t> </a:t>
            </a:r>
          </a:p>
        </p:txBody>
      </p:sp>
      <p:sp>
        <p:nvSpPr>
          <p:cNvPr id="32" name="Word_24-7"/>
          <p:cNvSpPr txBox="1"/>
          <p:nvPr/>
        </p:nvSpPr>
        <p:spPr>
          <a:xfrm>
            <a:off x="2903940" y="4157242"/>
            <a:ext cx="6251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1">
                <a:latin typeface="Cambria Math"/>
                <a:ea typeface="Cambria Math"/>
              </a:defRPr>
            </a:lvl1pPr>
          </a:lstStyle>
          <a:p>
            <a:r>
              <a:rPr lang="nl-NL" sz="2200" i="0"/>
              <a:t> </a:t>
            </a:r>
            <a:endParaRPr lang="nl-NL" sz="2200" i="0" dirty="0"/>
          </a:p>
        </p:txBody>
      </p:sp>
      <p:sp>
        <p:nvSpPr>
          <p:cNvPr id="33" name="Word_24-2"/>
          <p:cNvSpPr txBox="1"/>
          <p:nvPr/>
        </p:nvSpPr>
        <p:spPr>
          <a:xfrm>
            <a:off x="1092272" y="4617459"/>
            <a:ext cx="22762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1">
                <a:latin typeface="Cambria Math"/>
                <a:ea typeface="Cambria Math"/>
              </a:defRPr>
            </a:lvl1pPr>
          </a:lstStyle>
          <a:p>
            <a:r>
              <a:rPr lang="nl-NL" sz="2200" i="0" dirty="0">
                <a:latin typeface="Arial" panose="020B0604020202020204" pitchFamily="34" charset="0"/>
              </a:rPr>
              <a:t>+</a:t>
            </a:r>
            <a:r>
              <a:rPr lang="nl-NL" sz="2200" i="0" dirty="0"/>
              <a:t> </a:t>
            </a:r>
          </a:p>
        </p:txBody>
      </p:sp>
      <p:sp>
        <p:nvSpPr>
          <p:cNvPr id="34" name="Word_24-2"/>
          <p:cNvSpPr txBox="1"/>
          <p:nvPr/>
        </p:nvSpPr>
        <p:spPr>
          <a:xfrm>
            <a:off x="1925530" y="4604759"/>
            <a:ext cx="22762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1">
                <a:latin typeface="Cambria Math"/>
                <a:ea typeface="Cambria Math"/>
              </a:defRPr>
            </a:lvl1pPr>
          </a:lstStyle>
          <a:p>
            <a:r>
              <a:rPr lang="nl-NL" sz="2200" i="0" dirty="0">
                <a:latin typeface="Arial" panose="020B0604020202020204" pitchFamily="34" charset="0"/>
              </a:rPr>
              <a:t>+</a:t>
            </a:r>
            <a:r>
              <a:rPr lang="nl-NL" sz="2200" i="0" dirty="0"/>
              <a:t> </a:t>
            </a:r>
          </a:p>
        </p:txBody>
      </p:sp>
      <p:grpSp>
        <p:nvGrpSpPr>
          <p:cNvPr id="37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38" name="Isosceles Triangle 37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39" name="Isosceles Triangle 38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40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3563888" y="2904225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40°</a:t>
            </a:r>
            <a:endParaRPr lang="nl-NL" dirty="0"/>
          </a:p>
        </p:txBody>
      </p:sp>
      <p:sp>
        <p:nvSpPr>
          <p:cNvPr id="7" name="Arc 6"/>
          <p:cNvSpPr/>
          <p:nvPr/>
        </p:nvSpPr>
        <p:spPr>
          <a:xfrm rot="18265279">
            <a:off x="4803095" y="4430428"/>
            <a:ext cx="377342" cy="452995"/>
          </a:xfrm>
          <a:prstGeom prst="arc">
            <a:avLst>
              <a:gd name="adj1" fmla="val 15542862"/>
              <a:gd name="adj2" fmla="val 220343"/>
            </a:avLst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Arc 7"/>
          <p:cNvSpPr/>
          <p:nvPr/>
        </p:nvSpPr>
        <p:spPr>
          <a:xfrm rot="5400000">
            <a:off x="3270773" y="2738036"/>
            <a:ext cx="499125" cy="296879"/>
          </a:xfrm>
          <a:prstGeom prst="arc">
            <a:avLst/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Arc 8"/>
          <p:cNvSpPr/>
          <p:nvPr/>
        </p:nvSpPr>
        <p:spPr>
          <a:xfrm rot="11807293">
            <a:off x="5580165" y="2862394"/>
            <a:ext cx="377342" cy="452995"/>
          </a:xfrm>
          <a:prstGeom prst="arc">
            <a:avLst>
              <a:gd name="adj1" fmla="val 16200000"/>
              <a:gd name="adj2" fmla="val 20888388"/>
            </a:avLst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TextBox 12"/>
          <p:cNvSpPr txBox="1"/>
          <p:nvPr/>
        </p:nvSpPr>
        <p:spPr>
          <a:xfrm>
            <a:off x="2880094" y="251759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A</a:t>
            </a:r>
            <a:endParaRPr lang="nl-NL" sz="24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5819961" y="274842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B</a:t>
            </a:r>
            <a:endParaRPr lang="nl-NL" sz="24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4788024" y="477664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C</a:t>
            </a:r>
            <a:endParaRPr lang="nl-NL" sz="2400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5148064" y="3083228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65°</a:t>
            </a:r>
            <a:endParaRPr lang="nl-NL" dirty="0"/>
          </a:p>
        </p:txBody>
      </p:sp>
      <p:sp>
        <p:nvSpPr>
          <p:cNvPr id="17" name="TextBox 16"/>
          <p:cNvSpPr txBox="1"/>
          <p:nvPr/>
        </p:nvSpPr>
        <p:spPr>
          <a:xfrm>
            <a:off x="4661387" y="4077072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75°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1" grpId="0"/>
      <p:bldP spid="19" grpId="0"/>
      <p:bldP spid="21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3" grpId="0"/>
      <p:bldP spid="34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2600" b="1" dirty="0">
                <a:latin typeface="Eurostile"/>
              </a:rPr>
              <a:t>De hoeken van een driehoek samen 180°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12" name="Freeform 11"/>
          <p:cNvSpPr/>
          <p:nvPr/>
        </p:nvSpPr>
        <p:spPr>
          <a:xfrm>
            <a:off x="3218819" y="1061452"/>
            <a:ext cx="2550017" cy="1931831"/>
          </a:xfrm>
          <a:custGeom>
            <a:avLst/>
            <a:gdLst>
              <a:gd name="connsiteX0" fmla="*/ 0 w 2550017"/>
              <a:gd name="connsiteY0" fmla="*/ 0 h 1931831"/>
              <a:gd name="connsiteX1" fmla="*/ 2550017 w 2550017"/>
              <a:gd name="connsiteY1" fmla="*/ 231820 h 1931831"/>
              <a:gd name="connsiteX2" fmla="*/ 1700012 w 2550017"/>
              <a:gd name="connsiteY2" fmla="*/ 1931831 h 1931831"/>
              <a:gd name="connsiteX3" fmla="*/ 0 w 2550017"/>
              <a:gd name="connsiteY3" fmla="*/ 0 h 1931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0017" h="1931831">
                <a:moveTo>
                  <a:pt x="0" y="0"/>
                </a:moveTo>
                <a:lnTo>
                  <a:pt x="2550017" y="231820"/>
                </a:lnTo>
                <a:lnTo>
                  <a:pt x="1700012" y="1931831"/>
                </a:lnTo>
                <a:lnTo>
                  <a:pt x="0" y="0"/>
                </a:lnTo>
                <a:close/>
              </a:path>
            </a:pathLst>
          </a:custGeom>
          <a:solidFill>
            <a:srgbClr val="DEBD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TextBox 17"/>
          <p:cNvSpPr txBox="1"/>
          <p:nvPr/>
        </p:nvSpPr>
        <p:spPr>
          <a:xfrm>
            <a:off x="378768" y="3644443"/>
            <a:ext cx="7467109" cy="461665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/>
              <a:t>In </a:t>
            </a:r>
            <a:r>
              <a:rPr lang="en-US" sz="2400" b="1" dirty="0" err="1"/>
              <a:t>elke</a:t>
            </a:r>
            <a:r>
              <a:rPr lang="en-US" sz="2400" b="1" dirty="0"/>
              <a:t> </a:t>
            </a:r>
            <a:r>
              <a:rPr lang="en-US" sz="2400" b="1" dirty="0" err="1"/>
              <a:t>driehoek</a:t>
            </a:r>
            <a:r>
              <a:rPr lang="en-US" sz="2400" b="1" dirty="0"/>
              <a:t> </a:t>
            </a:r>
            <a:r>
              <a:rPr lang="en-US" sz="2400" b="1" dirty="0" err="1"/>
              <a:t>zijn</a:t>
            </a:r>
            <a:r>
              <a:rPr lang="en-US" sz="2400" b="1" dirty="0"/>
              <a:t> de </a:t>
            </a:r>
            <a:r>
              <a:rPr lang="en-US" sz="2400" b="1" dirty="0" err="1"/>
              <a:t>hoeken</a:t>
            </a:r>
            <a:r>
              <a:rPr lang="en-US" sz="2400" b="1" dirty="0"/>
              <a:t> </a:t>
            </a:r>
            <a:r>
              <a:rPr lang="en-US" sz="2400" b="1" dirty="0" err="1"/>
              <a:t>samen</a:t>
            </a:r>
            <a:r>
              <a:rPr lang="en-US" sz="2400" b="1" dirty="0"/>
              <a:t> </a:t>
            </a:r>
            <a:r>
              <a:rPr lang="en-US" sz="2400" b="1" dirty="0" err="1"/>
              <a:t>altijd</a:t>
            </a:r>
            <a:r>
              <a:rPr lang="en-US" sz="2400" b="1" dirty="0"/>
              <a:t> </a:t>
            </a:r>
            <a:r>
              <a:rPr lang="nl-NL" sz="2400" b="1" dirty="0"/>
              <a:t>180°</a:t>
            </a:r>
            <a:r>
              <a:rPr lang="en-US" sz="2400" b="1" dirty="0"/>
              <a:t>.</a:t>
            </a:r>
            <a:endParaRPr lang="nl-NL" sz="2400" b="1" dirty="0"/>
          </a:p>
        </p:txBody>
      </p:sp>
      <p:sp>
        <p:nvSpPr>
          <p:cNvPr id="19" name="Word_17-1"/>
          <p:cNvSpPr txBox="1"/>
          <p:nvPr/>
        </p:nvSpPr>
        <p:spPr>
          <a:xfrm>
            <a:off x="561722" y="2825975"/>
            <a:ext cx="50494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40° </a:t>
            </a:r>
          </a:p>
        </p:txBody>
      </p:sp>
      <p:sp>
        <p:nvSpPr>
          <p:cNvPr id="20" name="Word_17-2"/>
          <p:cNvSpPr txBox="1"/>
          <p:nvPr/>
        </p:nvSpPr>
        <p:spPr>
          <a:xfrm>
            <a:off x="876974" y="2825974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 </a:t>
            </a:r>
          </a:p>
        </p:txBody>
      </p:sp>
      <p:sp>
        <p:nvSpPr>
          <p:cNvPr id="21" name="Word_17-3"/>
          <p:cNvSpPr txBox="1"/>
          <p:nvPr/>
        </p:nvSpPr>
        <p:spPr>
          <a:xfrm>
            <a:off x="1353810" y="2825975"/>
            <a:ext cx="50494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65° </a:t>
            </a:r>
          </a:p>
        </p:txBody>
      </p:sp>
      <p:sp>
        <p:nvSpPr>
          <p:cNvPr id="22" name="Word_17-4"/>
          <p:cNvSpPr txBox="1"/>
          <p:nvPr/>
        </p:nvSpPr>
        <p:spPr>
          <a:xfrm>
            <a:off x="1697049" y="2825973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 </a:t>
            </a:r>
          </a:p>
        </p:txBody>
      </p:sp>
      <p:sp>
        <p:nvSpPr>
          <p:cNvPr id="23" name="Word_17-5"/>
          <p:cNvSpPr txBox="1"/>
          <p:nvPr/>
        </p:nvSpPr>
        <p:spPr>
          <a:xfrm>
            <a:off x="2145898" y="2825975"/>
            <a:ext cx="50494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75° </a:t>
            </a:r>
          </a:p>
        </p:txBody>
      </p:sp>
      <p:sp>
        <p:nvSpPr>
          <p:cNvPr id="24" name="Word_17-6"/>
          <p:cNvSpPr txBox="1"/>
          <p:nvPr/>
        </p:nvSpPr>
        <p:spPr>
          <a:xfrm>
            <a:off x="2733819" y="2825975"/>
            <a:ext cx="165110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=</a:t>
            </a:r>
          </a:p>
        </p:txBody>
      </p:sp>
      <p:sp>
        <p:nvSpPr>
          <p:cNvPr id="25" name="Word_17-7"/>
          <p:cNvSpPr txBox="1"/>
          <p:nvPr/>
        </p:nvSpPr>
        <p:spPr>
          <a:xfrm>
            <a:off x="3054496" y="2825975"/>
            <a:ext cx="66204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180° </a:t>
            </a:r>
          </a:p>
        </p:txBody>
      </p:sp>
      <p:sp>
        <p:nvSpPr>
          <p:cNvPr id="26" name="Word_24-1"/>
          <p:cNvSpPr txBox="1"/>
          <p:nvPr/>
        </p:nvSpPr>
        <p:spPr>
          <a:xfrm>
            <a:off x="573343" y="2365758"/>
            <a:ext cx="43601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1">
                <a:latin typeface="Cambria Math"/>
                <a:ea typeface="Cambria Math"/>
              </a:defRPr>
            </a:lvl1pPr>
          </a:lstStyle>
          <a:p>
            <a:r>
              <a:rPr lang="nl-NL" sz="2200" i="0" dirty="0"/>
              <a:t>∠</a:t>
            </a:r>
            <a:r>
              <a:rPr lang="nl-NL" sz="2200" dirty="0">
                <a:latin typeface="Arial" panose="020B0604020202020204" pitchFamily="34" charset="0"/>
              </a:rPr>
              <a:t>A</a:t>
            </a:r>
            <a:r>
              <a:rPr lang="nl-NL" sz="2200" i="0" dirty="0"/>
              <a:t> </a:t>
            </a:r>
          </a:p>
        </p:txBody>
      </p:sp>
      <p:sp>
        <p:nvSpPr>
          <p:cNvPr id="27" name="Word_24-2"/>
          <p:cNvSpPr txBox="1"/>
          <p:nvPr/>
        </p:nvSpPr>
        <p:spPr>
          <a:xfrm>
            <a:off x="1038214" y="2365758"/>
            <a:ext cx="22762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1">
                <a:latin typeface="Cambria Math"/>
                <a:ea typeface="Cambria Math"/>
              </a:defRPr>
            </a:lvl1pPr>
          </a:lstStyle>
          <a:p>
            <a:r>
              <a:rPr lang="nl-NL" sz="2200" i="0" dirty="0">
                <a:latin typeface="Arial" panose="020B0604020202020204" pitchFamily="34" charset="0"/>
              </a:rPr>
              <a:t>+</a:t>
            </a:r>
            <a:r>
              <a:rPr lang="nl-NL" sz="2200" i="0" dirty="0"/>
              <a:t> </a:t>
            </a:r>
          </a:p>
        </p:txBody>
      </p:sp>
      <p:sp>
        <p:nvSpPr>
          <p:cNvPr id="28" name="Word_24-3"/>
          <p:cNvSpPr txBox="1"/>
          <p:nvPr/>
        </p:nvSpPr>
        <p:spPr>
          <a:xfrm>
            <a:off x="1334770" y="2365758"/>
            <a:ext cx="43601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1">
                <a:latin typeface="Cambria Math"/>
                <a:ea typeface="Cambria Math"/>
              </a:defRPr>
            </a:lvl1pPr>
          </a:lstStyle>
          <a:p>
            <a:r>
              <a:rPr lang="nl-NL" sz="2200" i="0" dirty="0"/>
              <a:t>∠</a:t>
            </a:r>
            <a:r>
              <a:rPr lang="nl-NL" sz="2200" dirty="0">
                <a:latin typeface="Arial" panose="020B0604020202020204" pitchFamily="34" charset="0"/>
              </a:rPr>
              <a:t>B</a:t>
            </a:r>
            <a:r>
              <a:rPr lang="nl-NL" sz="2200" i="0" dirty="0"/>
              <a:t> </a:t>
            </a:r>
          </a:p>
        </p:txBody>
      </p:sp>
      <p:sp>
        <p:nvSpPr>
          <p:cNvPr id="29" name="Word_24-4"/>
          <p:cNvSpPr txBox="1"/>
          <p:nvPr/>
        </p:nvSpPr>
        <p:spPr>
          <a:xfrm>
            <a:off x="1869723" y="2365758"/>
            <a:ext cx="165110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1">
                <a:latin typeface="Cambria Math"/>
                <a:ea typeface="Cambria Math"/>
              </a:defRPr>
            </a:lvl1pPr>
          </a:lstStyle>
          <a:p>
            <a:r>
              <a:rPr lang="nl-NL" sz="2200" i="0" dirty="0">
                <a:latin typeface="+mj-lt"/>
              </a:rPr>
              <a:t>+</a:t>
            </a:r>
          </a:p>
        </p:txBody>
      </p:sp>
      <p:sp>
        <p:nvSpPr>
          <p:cNvPr id="30" name="Word_24-5"/>
          <p:cNvSpPr txBox="1"/>
          <p:nvPr/>
        </p:nvSpPr>
        <p:spPr>
          <a:xfrm>
            <a:off x="2102609" y="2365758"/>
            <a:ext cx="45204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1">
                <a:latin typeface="Cambria Math"/>
                <a:ea typeface="Cambria Math"/>
              </a:defRPr>
            </a:lvl1pPr>
          </a:lstStyle>
          <a:p>
            <a:r>
              <a:rPr lang="nl-NL" sz="2200" i="0" dirty="0"/>
              <a:t>∠</a:t>
            </a:r>
            <a:r>
              <a:rPr lang="nl-NL" sz="2200" dirty="0">
                <a:latin typeface="Arial" panose="020B0604020202020204" pitchFamily="34" charset="0"/>
              </a:rPr>
              <a:t>C</a:t>
            </a:r>
            <a:r>
              <a:rPr lang="nl-NL" sz="2200" i="0" dirty="0"/>
              <a:t> </a:t>
            </a:r>
          </a:p>
        </p:txBody>
      </p:sp>
      <p:sp>
        <p:nvSpPr>
          <p:cNvPr id="31" name="Word_24-6"/>
          <p:cNvSpPr txBox="1"/>
          <p:nvPr/>
        </p:nvSpPr>
        <p:spPr>
          <a:xfrm>
            <a:off x="2556259" y="2365758"/>
            <a:ext cx="22762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1">
                <a:latin typeface="Cambria Math"/>
                <a:ea typeface="Cambria Math"/>
              </a:defRPr>
            </a:lvl1pPr>
          </a:lstStyle>
          <a:p>
            <a:r>
              <a:rPr lang="nl-NL" sz="2200" i="0" dirty="0">
                <a:latin typeface="+mj-lt"/>
              </a:rPr>
              <a:t>=</a:t>
            </a:r>
            <a:r>
              <a:rPr lang="nl-NL" sz="2200" i="0" dirty="0"/>
              <a:t> </a:t>
            </a:r>
          </a:p>
        </p:txBody>
      </p:sp>
      <p:sp>
        <p:nvSpPr>
          <p:cNvPr id="32" name="Word_24-7"/>
          <p:cNvSpPr txBox="1"/>
          <p:nvPr/>
        </p:nvSpPr>
        <p:spPr>
          <a:xfrm>
            <a:off x="2852815" y="2365758"/>
            <a:ext cx="6251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1">
                <a:latin typeface="Cambria Math"/>
                <a:ea typeface="Cambria Math"/>
              </a:defRPr>
            </a:lvl1pPr>
          </a:lstStyle>
          <a:p>
            <a:r>
              <a:rPr lang="nl-NL" sz="2200" i="0"/>
              <a:t> </a:t>
            </a:r>
            <a:endParaRPr lang="nl-NL" sz="2200" i="0" dirty="0"/>
          </a:p>
        </p:txBody>
      </p:sp>
      <p:sp>
        <p:nvSpPr>
          <p:cNvPr id="33" name="Word_24-2"/>
          <p:cNvSpPr txBox="1"/>
          <p:nvPr/>
        </p:nvSpPr>
        <p:spPr>
          <a:xfrm>
            <a:off x="1041147" y="2825975"/>
            <a:ext cx="22762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1">
                <a:latin typeface="Cambria Math"/>
                <a:ea typeface="Cambria Math"/>
              </a:defRPr>
            </a:lvl1pPr>
          </a:lstStyle>
          <a:p>
            <a:r>
              <a:rPr lang="nl-NL" sz="2200" i="0" dirty="0">
                <a:latin typeface="Arial" panose="020B0604020202020204" pitchFamily="34" charset="0"/>
              </a:rPr>
              <a:t>+</a:t>
            </a:r>
            <a:r>
              <a:rPr lang="nl-NL" sz="2200" i="0" dirty="0"/>
              <a:t> </a:t>
            </a:r>
          </a:p>
        </p:txBody>
      </p:sp>
      <p:sp>
        <p:nvSpPr>
          <p:cNvPr id="34" name="Word_24-2"/>
          <p:cNvSpPr txBox="1"/>
          <p:nvPr/>
        </p:nvSpPr>
        <p:spPr>
          <a:xfrm>
            <a:off x="1874405" y="2813275"/>
            <a:ext cx="22762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1">
                <a:latin typeface="Cambria Math"/>
                <a:ea typeface="Cambria Math"/>
              </a:defRPr>
            </a:lvl1pPr>
          </a:lstStyle>
          <a:p>
            <a:r>
              <a:rPr lang="nl-NL" sz="2200" i="0" dirty="0">
                <a:latin typeface="Arial" panose="020B0604020202020204" pitchFamily="34" charset="0"/>
              </a:rPr>
              <a:t>+</a:t>
            </a:r>
            <a:r>
              <a:rPr lang="nl-NL" sz="2200" i="0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8768" y="4126934"/>
            <a:ext cx="73757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Als je twee hoeken weet, dan kun je de derde berekenen.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78768" y="4578647"/>
            <a:ext cx="50529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Dit noemen we </a:t>
            </a:r>
            <a:r>
              <a:rPr lang="nl-NL" sz="2200" b="1" dirty="0"/>
              <a:t>hoekensom driehoek</a:t>
            </a:r>
            <a:r>
              <a:rPr lang="nl-NL" sz="2200" dirty="0"/>
              <a:t>.</a:t>
            </a:r>
          </a:p>
        </p:txBody>
      </p:sp>
      <p:grpSp>
        <p:nvGrpSpPr>
          <p:cNvPr id="37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38" name="Isosceles Triangle 37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39" name="Isosceles Triangle 38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40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3512763" y="1112741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40°</a:t>
            </a:r>
            <a:endParaRPr lang="nl-NL" dirty="0"/>
          </a:p>
        </p:txBody>
      </p:sp>
      <p:sp>
        <p:nvSpPr>
          <p:cNvPr id="7" name="Arc 6"/>
          <p:cNvSpPr/>
          <p:nvPr/>
        </p:nvSpPr>
        <p:spPr>
          <a:xfrm rot="18265279">
            <a:off x="4751970" y="2638944"/>
            <a:ext cx="377342" cy="452995"/>
          </a:xfrm>
          <a:prstGeom prst="arc">
            <a:avLst>
              <a:gd name="adj1" fmla="val 15542862"/>
              <a:gd name="adj2" fmla="val 220343"/>
            </a:avLst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Arc 7"/>
          <p:cNvSpPr/>
          <p:nvPr/>
        </p:nvSpPr>
        <p:spPr>
          <a:xfrm rot="5400000">
            <a:off x="3219648" y="946552"/>
            <a:ext cx="499125" cy="296879"/>
          </a:xfrm>
          <a:prstGeom prst="arc">
            <a:avLst/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Arc 8"/>
          <p:cNvSpPr/>
          <p:nvPr/>
        </p:nvSpPr>
        <p:spPr>
          <a:xfrm rot="11807293">
            <a:off x="5529040" y="1070910"/>
            <a:ext cx="377342" cy="452995"/>
          </a:xfrm>
          <a:prstGeom prst="arc">
            <a:avLst>
              <a:gd name="adj1" fmla="val 16200000"/>
              <a:gd name="adj2" fmla="val 20888388"/>
            </a:avLst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TextBox 12"/>
          <p:cNvSpPr txBox="1"/>
          <p:nvPr/>
        </p:nvSpPr>
        <p:spPr>
          <a:xfrm>
            <a:off x="2828969" y="72611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A</a:t>
            </a:r>
            <a:endParaRPr lang="nl-NL" sz="24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5768836" y="95694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B</a:t>
            </a:r>
            <a:endParaRPr lang="nl-NL" sz="24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4736899" y="2985164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C</a:t>
            </a:r>
            <a:endParaRPr lang="nl-NL" sz="2400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5096939" y="1291744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65°</a:t>
            </a:r>
            <a:endParaRPr lang="nl-NL" dirty="0"/>
          </a:p>
        </p:txBody>
      </p:sp>
      <p:sp>
        <p:nvSpPr>
          <p:cNvPr id="17" name="TextBox 16"/>
          <p:cNvSpPr txBox="1"/>
          <p:nvPr/>
        </p:nvSpPr>
        <p:spPr>
          <a:xfrm>
            <a:off x="4610262" y="2285588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75°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59690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8" grpId="0"/>
      <p:bldP spid="3" grpId="0"/>
      <p:bldP spid="35" grpId="0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2600" b="1" dirty="0">
                <a:latin typeface="Eurostile"/>
              </a:rPr>
              <a:t>De hoeken van een driehoek samen 180°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78768" y="68002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11064" y="1268760"/>
                <a:ext cx="5236370" cy="11079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i="1" dirty="0"/>
                  <a:t>Opgave</a:t>
                </a:r>
              </a:p>
              <a:p>
                <a:r>
                  <a:rPr lang="nl-NL" sz="2200" dirty="0"/>
                  <a:t>Van een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  <a:ea typeface="Cambria Math"/>
                      </a:rPr>
                      <m:t>△</m:t>
                    </m:r>
                  </m:oMath>
                </a14:m>
                <a:r>
                  <a:rPr lang="nl-NL" sz="2200" i="1" dirty="0"/>
                  <a:t>ABC </a:t>
                </a:r>
                <a:r>
                  <a:rPr lang="nl-NL" sz="2200" dirty="0"/>
                  <a:t>is ∠</a:t>
                </a:r>
                <a:r>
                  <a:rPr lang="nl-NL" sz="2200" i="1" dirty="0"/>
                  <a:t>A = </a:t>
                </a:r>
                <a:r>
                  <a:rPr lang="nl-NL" sz="2200" dirty="0"/>
                  <a:t>40° en ∠</a:t>
                </a:r>
                <a:r>
                  <a:rPr lang="nl-NL" sz="2200" i="1" dirty="0"/>
                  <a:t>C </a:t>
                </a:r>
                <a:r>
                  <a:rPr lang="nl-NL" sz="2200" dirty="0"/>
                  <a:t>= 60°.</a:t>
                </a:r>
              </a:p>
              <a:p>
                <a:r>
                  <a:rPr lang="nl-NL" sz="2200" dirty="0"/>
                  <a:t>Bereken ∠</a:t>
                </a:r>
                <a:r>
                  <a:rPr lang="nl-NL" sz="2200" i="1" dirty="0"/>
                  <a:t>B.</a:t>
                </a:r>
                <a:r>
                  <a:rPr lang="nl-NL" sz="2200" dirty="0"/>
                  <a:t>  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064" y="1268760"/>
                <a:ext cx="5236370" cy="1107996"/>
              </a:xfrm>
              <a:prstGeom prst="rect">
                <a:avLst/>
              </a:prstGeom>
              <a:blipFill rotWithShape="1">
                <a:blip r:embed="rId4"/>
                <a:stretch>
                  <a:fillRect l="-1397" t="-2747" r="-815" b="-1044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reeform 6"/>
          <p:cNvSpPr/>
          <p:nvPr/>
        </p:nvSpPr>
        <p:spPr>
          <a:xfrm>
            <a:off x="5173946" y="2761443"/>
            <a:ext cx="3404488" cy="2489820"/>
          </a:xfrm>
          <a:custGeom>
            <a:avLst/>
            <a:gdLst>
              <a:gd name="connsiteX0" fmla="*/ 0 w 3251200"/>
              <a:gd name="connsiteY0" fmla="*/ 2578100 h 2578100"/>
              <a:gd name="connsiteX1" fmla="*/ 3251200 w 3251200"/>
              <a:gd name="connsiteY1" fmla="*/ 2578100 h 2578100"/>
              <a:gd name="connsiteX2" fmla="*/ 2362200 w 3251200"/>
              <a:gd name="connsiteY2" fmla="*/ 0 h 2578100"/>
              <a:gd name="connsiteX3" fmla="*/ 0 w 3251200"/>
              <a:gd name="connsiteY3" fmla="*/ 2578100 h 2578100"/>
              <a:gd name="connsiteX0" fmla="*/ 0 w 2726403"/>
              <a:gd name="connsiteY0" fmla="*/ 2578100 h 2578100"/>
              <a:gd name="connsiteX1" fmla="*/ 2726403 w 2726403"/>
              <a:gd name="connsiteY1" fmla="*/ 2578100 h 2578100"/>
              <a:gd name="connsiteX2" fmla="*/ 2362200 w 2726403"/>
              <a:gd name="connsiteY2" fmla="*/ 0 h 2578100"/>
              <a:gd name="connsiteX3" fmla="*/ 0 w 2726403"/>
              <a:gd name="connsiteY3" fmla="*/ 2578100 h 2578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26403" h="2578100">
                <a:moveTo>
                  <a:pt x="0" y="2578100"/>
                </a:moveTo>
                <a:lnTo>
                  <a:pt x="2726403" y="2578100"/>
                </a:lnTo>
                <a:lnTo>
                  <a:pt x="2362200" y="0"/>
                </a:lnTo>
                <a:lnTo>
                  <a:pt x="0" y="257810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xtBox 7"/>
          <p:cNvSpPr txBox="1"/>
          <p:nvPr/>
        </p:nvSpPr>
        <p:spPr>
          <a:xfrm>
            <a:off x="4828016" y="5260525"/>
            <a:ext cx="3722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602092" y="5260525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i="1" dirty="0"/>
              <a:t>B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026058" y="2442951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i="1" dirty="0"/>
              <a:t>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89970" y="4893495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40°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5388" y="3019015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60°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8768" y="3009982"/>
            <a:ext cx="11416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Aanpak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8768" y="3389590"/>
            <a:ext cx="440857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>
                <a:solidFill>
                  <a:srgbClr val="0070C0"/>
                </a:solidFill>
              </a:rPr>
              <a:t>Hoe groot zijn de hoeken samen?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63462" y="3389590"/>
            <a:ext cx="7681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180°</a:t>
            </a:r>
          </a:p>
        </p:txBody>
      </p:sp>
      <p:sp>
        <p:nvSpPr>
          <p:cNvPr id="19" name="Word_16-1"/>
          <p:cNvSpPr txBox="1"/>
          <p:nvPr/>
        </p:nvSpPr>
        <p:spPr>
          <a:xfrm>
            <a:off x="519534" y="3823932"/>
            <a:ext cx="45204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∠</a:t>
            </a:r>
            <a:r>
              <a:rPr lang="nl-NL" i="1" dirty="0"/>
              <a:t>B</a:t>
            </a:r>
            <a:r>
              <a:rPr lang="nl-NL" dirty="0"/>
              <a:t> </a:t>
            </a:r>
          </a:p>
        </p:txBody>
      </p:sp>
      <p:sp>
        <p:nvSpPr>
          <p:cNvPr id="21" name="Word_16-2"/>
          <p:cNvSpPr txBox="1"/>
          <p:nvPr/>
        </p:nvSpPr>
        <p:spPr>
          <a:xfrm>
            <a:off x="971581" y="3823932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= </a:t>
            </a:r>
          </a:p>
        </p:txBody>
      </p:sp>
      <p:sp>
        <p:nvSpPr>
          <p:cNvPr id="22" name="Word_16-3"/>
          <p:cNvSpPr txBox="1"/>
          <p:nvPr/>
        </p:nvSpPr>
        <p:spPr>
          <a:xfrm>
            <a:off x="1215237" y="3823932"/>
            <a:ext cx="66204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180° </a:t>
            </a:r>
          </a:p>
        </p:txBody>
      </p:sp>
      <p:sp>
        <p:nvSpPr>
          <p:cNvPr id="23" name="Word_16-4"/>
          <p:cNvSpPr txBox="1"/>
          <p:nvPr/>
        </p:nvSpPr>
        <p:spPr>
          <a:xfrm>
            <a:off x="1877278" y="3823932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– </a:t>
            </a:r>
            <a:endParaRPr lang="nl-NL" dirty="0"/>
          </a:p>
        </p:txBody>
      </p:sp>
      <p:sp>
        <p:nvSpPr>
          <p:cNvPr id="24" name="Word_16-5"/>
          <p:cNvSpPr txBox="1"/>
          <p:nvPr/>
        </p:nvSpPr>
        <p:spPr>
          <a:xfrm>
            <a:off x="2112920" y="3823932"/>
            <a:ext cx="45204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∠</a:t>
            </a:r>
            <a:r>
              <a:rPr lang="nl-NL" i="1" dirty="0"/>
              <a:t>A</a:t>
            </a:r>
            <a:r>
              <a:rPr lang="nl-NL" dirty="0"/>
              <a:t> </a:t>
            </a:r>
          </a:p>
        </p:txBody>
      </p:sp>
      <p:sp>
        <p:nvSpPr>
          <p:cNvPr id="25" name="Word_16-6"/>
          <p:cNvSpPr txBox="1"/>
          <p:nvPr/>
        </p:nvSpPr>
        <p:spPr>
          <a:xfrm>
            <a:off x="2549386" y="3823932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– </a:t>
            </a:r>
            <a:endParaRPr lang="nl-NL" dirty="0"/>
          </a:p>
        </p:txBody>
      </p:sp>
      <p:sp>
        <p:nvSpPr>
          <p:cNvPr id="26" name="Word_16-7"/>
          <p:cNvSpPr txBox="1"/>
          <p:nvPr/>
        </p:nvSpPr>
        <p:spPr>
          <a:xfrm>
            <a:off x="2785028" y="3823932"/>
            <a:ext cx="46807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∠</a:t>
            </a:r>
            <a:r>
              <a:rPr lang="nl-NL" i="1" dirty="0"/>
              <a:t>C</a:t>
            </a:r>
            <a:r>
              <a:rPr lang="nl-NL" dirty="0"/>
              <a:t> 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442052" y="5691412"/>
            <a:ext cx="7759695" cy="544424"/>
            <a:chOff x="467544" y="4013448"/>
            <a:chExt cx="8421291" cy="1575792"/>
          </a:xfrm>
        </p:grpSpPr>
        <p:grpSp>
          <p:nvGrpSpPr>
            <p:cNvPr id="31" name="Group 30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33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34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32" name="Straight Connector 31"/>
            <p:cNvCxnSpPr/>
            <p:nvPr/>
          </p:nvCxnSpPr>
          <p:spPr>
            <a:xfrm>
              <a:off x="1252697" y="4096914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Oval 34"/>
          <p:cNvSpPr>
            <a:spLocks noChangeAspect="1"/>
          </p:cNvSpPr>
          <p:nvPr/>
        </p:nvSpPr>
        <p:spPr>
          <a:xfrm>
            <a:off x="837244" y="5851271"/>
            <a:ext cx="224705" cy="224705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9" name="TextBox 28"/>
          <p:cNvSpPr txBox="1"/>
          <p:nvPr/>
        </p:nvSpPr>
        <p:spPr>
          <a:xfrm>
            <a:off x="378768" y="5260525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Uitwerking</a:t>
            </a:r>
          </a:p>
        </p:txBody>
      </p:sp>
      <p:sp>
        <p:nvSpPr>
          <p:cNvPr id="38" name="Word_16-1"/>
          <p:cNvSpPr txBox="1"/>
          <p:nvPr/>
        </p:nvSpPr>
        <p:spPr>
          <a:xfrm>
            <a:off x="1256789" y="5733917"/>
            <a:ext cx="45204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∠</a:t>
            </a:r>
            <a:r>
              <a:rPr lang="nl-NL" i="1" dirty="0"/>
              <a:t>B</a:t>
            </a:r>
            <a:r>
              <a:rPr lang="nl-NL" dirty="0"/>
              <a:t> </a:t>
            </a:r>
          </a:p>
        </p:txBody>
      </p:sp>
      <p:sp>
        <p:nvSpPr>
          <p:cNvPr id="39" name="Word_16-2"/>
          <p:cNvSpPr txBox="1"/>
          <p:nvPr/>
        </p:nvSpPr>
        <p:spPr>
          <a:xfrm>
            <a:off x="1708836" y="5733917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= </a:t>
            </a:r>
          </a:p>
        </p:txBody>
      </p:sp>
      <p:sp>
        <p:nvSpPr>
          <p:cNvPr id="40" name="Word_16-3"/>
          <p:cNvSpPr txBox="1"/>
          <p:nvPr/>
        </p:nvSpPr>
        <p:spPr>
          <a:xfrm>
            <a:off x="1952492" y="5733917"/>
            <a:ext cx="66204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180° </a:t>
            </a:r>
          </a:p>
        </p:txBody>
      </p:sp>
      <p:sp>
        <p:nvSpPr>
          <p:cNvPr id="41" name="Word_16-4"/>
          <p:cNvSpPr txBox="1"/>
          <p:nvPr/>
        </p:nvSpPr>
        <p:spPr>
          <a:xfrm>
            <a:off x="2614533" y="5733917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– </a:t>
            </a:r>
            <a:endParaRPr lang="nl-NL" dirty="0"/>
          </a:p>
        </p:txBody>
      </p:sp>
      <p:sp>
        <p:nvSpPr>
          <p:cNvPr id="42" name="Word_16-5"/>
          <p:cNvSpPr txBox="1"/>
          <p:nvPr/>
        </p:nvSpPr>
        <p:spPr>
          <a:xfrm>
            <a:off x="2850175" y="5733917"/>
            <a:ext cx="42639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40°</a:t>
            </a:r>
          </a:p>
        </p:txBody>
      </p:sp>
      <p:sp>
        <p:nvSpPr>
          <p:cNvPr id="43" name="Word_16-6"/>
          <p:cNvSpPr txBox="1"/>
          <p:nvPr/>
        </p:nvSpPr>
        <p:spPr>
          <a:xfrm>
            <a:off x="3286641" y="5733917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– </a:t>
            </a:r>
            <a:endParaRPr lang="nl-NL" dirty="0"/>
          </a:p>
        </p:txBody>
      </p:sp>
      <p:sp>
        <p:nvSpPr>
          <p:cNvPr id="44" name="Word_16-7"/>
          <p:cNvSpPr txBox="1"/>
          <p:nvPr/>
        </p:nvSpPr>
        <p:spPr>
          <a:xfrm>
            <a:off x="3522283" y="5733917"/>
            <a:ext cx="50494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60° </a:t>
            </a:r>
          </a:p>
        </p:txBody>
      </p:sp>
      <p:sp>
        <p:nvSpPr>
          <p:cNvPr id="45" name="Word_33-1"/>
          <p:cNvSpPr txBox="1"/>
          <p:nvPr/>
        </p:nvSpPr>
        <p:spPr>
          <a:xfrm>
            <a:off x="4001726" y="574817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= </a:t>
            </a:r>
          </a:p>
        </p:txBody>
      </p:sp>
      <p:sp>
        <p:nvSpPr>
          <p:cNvPr id="46" name="Word_33-2"/>
          <p:cNvSpPr txBox="1"/>
          <p:nvPr/>
        </p:nvSpPr>
        <p:spPr>
          <a:xfrm>
            <a:off x="4245382" y="5748178"/>
            <a:ext cx="50494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80°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702292" y="5748177"/>
            <a:ext cx="299633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(hoekensom driehoek)</a:t>
            </a:r>
          </a:p>
        </p:txBody>
      </p:sp>
      <p:sp>
        <p:nvSpPr>
          <p:cNvPr id="50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1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8265528" y="489349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29470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  <p:bldP spid="14" grpId="0"/>
      <p:bldP spid="16" grpId="0"/>
      <p:bldP spid="17" grpId="0"/>
      <p:bldP spid="19" grpId="0"/>
      <p:bldP spid="21" grpId="0"/>
      <p:bldP spid="22" grpId="0"/>
      <p:bldP spid="23" grpId="0"/>
      <p:bldP spid="24" grpId="0"/>
      <p:bldP spid="25" grpId="0"/>
      <p:bldP spid="26" grpId="0"/>
      <p:bldP spid="35" grpId="0" animBg="1"/>
      <p:bldP spid="29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8" grpId="0"/>
      <p:bldP spid="50" grpId="0" animBg="1"/>
      <p:bldP spid="51" grpId="0"/>
      <p:bldP spid="9" grpId="0"/>
    </p:bldLst>
  </p:timing>
</p:sld>
</file>

<file path=ppt/theme/theme1.xml><?xml version="1.0" encoding="utf-8"?>
<a:theme xmlns:a="http://schemas.openxmlformats.org/drawingml/2006/main" name="TheorieTemplateMacroWatermark_KGT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200" dirty="0" smtClean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TheorieTemplateMacroWatermark_KGT</Template>
  <TotalTime>0</TotalTime>
  <Words>249</Words>
  <Application>Microsoft Office PowerPoint</Application>
  <PresentationFormat>Diavoorstelling (4:3)</PresentationFormat>
  <Paragraphs>100</Paragraphs>
  <Slides>4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10" baseType="lpstr">
      <vt:lpstr>MS PGothic</vt:lpstr>
      <vt:lpstr>Arial</vt:lpstr>
      <vt:lpstr>Arial Black</vt:lpstr>
      <vt:lpstr>Cambria Math</vt:lpstr>
      <vt:lpstr>Eurostile</vt:lpstr>
      <vt:lpstr>TheorieTemplateMacroWatermark_KGT</vt:lpstr>
      <vt:lpstr>PowerPoint-presentatie</vt:lpstr>
      <vt:lpstr>PowerPoint-presentatie</vt:lpstr>
      <vt:lpstr>PowerPoint-presentatie</vt:lpstr>
      <vt:lpstr>PowerPoint-presentatie</vt:lpstr>
    </vt:vector>
  </TitlesOfParts>
  <Company>Infinitas Learning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Nijbroek, Tom</dc:creator>
  <cp:lastModifiedBy>Luuk Mennen</cp:lastModifiedBy>
  <cp:revision>8</cp:revision>
  <dcterms:created xsi:type="dcterms:W3CDTF">2014-06-23T12:21:03Z</dcterms:created>
  <dcterms:modified xsi:type="dcterms:W3CDTF">2018-09-18T07:37:50Z</dcterms:modified>
</cp:coreProperties>
</file>