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8" r:id="rId3"/>
    <p:sldId id="327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11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0252FE-566A-434E-829E-49B6B9BC52D2}" v="22" dt="2018-09-18T07:47:44.4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86397" autoAdjust="0"/>
  </p:normalViewPr>
  <p:slideViewPr>
    <p:cSldViewPr snapToObjects="1">
      <p:cViewPr varScale="1">
        <p:scale>
          <a:sx n="63" d="100"/>
          <a:sy n="63" d="100"/>
        </p:scale>
        <p:origin x="930" y="60"/>
      </p:cViewPr>
      <p:guideLst>
        <p:guide orient="horz" pos="411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8B0252FE-566A-434E-829E-49B6B9BC52D2}"/>
    <pc:docChg chg="modSld">
      <pc:chgData name="Luuk Mennen" userId="e8da6a4e-8fc9-4e27-9348-3a94ae635dab" providerId="ADAL" clId="{8B0252FE-566A-434E-829E-49B6B9BC52D2}" dt="2018-09-18T07:47:44.423" v="21" actId="20577"/>
      <pc:docMkLst>
        <pc:docMk/>
      </pc:docMkLst>
      <pc:sldChg chg="modSp">
        <pc:chgData name="Luuk Mennen" userId="e8da6a4e-8fc9-4e27-9348-3a94ae635dab" providerId="ADAL" clId="{8B0252FE-566A-434E-829E-49B6B9BC52D2}" dt="2018-09-18T07:47:44.423" v="21" actId="20577"/>
        <pc:sldMkLst>
          <pc:docMk/>
          <pc:sldMk cId="0" sldId="322"/>
        </pc:sldMkLst>
        <pc:spChg chg="mod">
          <ac:chgData name="Luuk Mennen" userId="e8da6a4e-8fc9-4e27-9348-3a94ae635dab" providerId="ADAL" clId="{8B0252FE-566A-434E-829E-49B6B9BC52D2}" dt="2018-09-18T07:47:44.423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spcBef>
                <a:spcPct val="0"/>
              </a:spcBef>
              <a:buNone/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123728" y="39544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Hoeken berekenen in een vierhoek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Vier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hoeken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samen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360</a:t>
            </a:r>
            <a:r>
              <a:rPr lang="nl-NL" sz="2400" b="1" dirty="0">
                <a:solidFill>
                  <a:srgbClr val="D60093"/>
                </a:solidFill>
                <a:latin typeface="+mn-lt"/>
              </a:rPr>
              <a:t>°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32327" y="991761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72036" y="1066428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7" name="TextBox 26"/>
          <p:cNvSpPr txBox="1"/>
          <p:nvPr/>
        </p:nvSpPr>
        <p:spPr>
          <a:xfrm>
            <a:off x="2023412" y="3327375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A</a:t>
            </a:r>
            <a:endParaRPr lang="nl-NL" sz="2400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6702430" y="3327375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B</a:t>
            </a:r>
            <a:endParaRPr lang="nl-NL" sz="2400" i="1" dirty="0"/>
          </a:p>
        </p:txBody>
      </p:sp>
      <p:sp>
        <p:nvSpPr>
          <p:cNvPr id="3090" name="Word_34-8"/>
          <p:cNvSpPr txBox="1"/>
          <p:nvPr/>
        </p:nvSpPr>
        <p:spPr>
          <a:xfrm>
            <a:off x="4016899" y="4978510"/>
            <a:ext cx="6732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/>
              <a:t> </a:t>
            </a:r>
            <a:endParaRPr lang="nl-NL" dirty="0"/>
          </a:p>
        </p:txBody>
      </p:sp>
      <p:sp>
        <p:nvSpPr>
          <p:cNvPr id="3095" name="C"/>
          <p:cNvSpPr txBox="1"/>
          <p:nvPr/>
        </p:nvSpPr>
        <p:spPr>
          <a:xfrm>
            <a:off x="5508104" y="1857598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C</a:t>
            </a:r>
            <a:endParaRPr lang="nl-NL" sz="2400" i="1" dirty="0"/>
          </a:p>
        </p:txBody>
      </p:sp>
      <p:sp>
        <p:nvSpPr>
          <p:cNvPr id="68" name="c Noordhoff"/>
          <p:cNvSpPr txBox="1"/>
          <p:nvPr/>
        </p:nvSpPr>
        <p:spPr>
          <a:xfrm>
            <a:off x="3609874" y="6539113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81" name="Rectangle 4"/>
          <p:cNvSpPr/>
          <p:nvPr/>
        </p:nvSpPr>
        <p:spPr>
          <a:xfrm>
            <a:off x="7449642" y="401566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</a:p>
        </p:txBody>
      </p:sp>
      <p:sp>
        <p:nvSpPr>
          <p:cNvPr id="89" name="C"/>
          <p:cNvSpPr txBox="1"/>
          <p:nvPr/>
        </p:nvSpPr>
        <p:spPr>
          <a:xfrm>
            <a:off x="3156404" y="1887215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D</a:t>
            </a:r>
            <a:endParaRPr lang="nl-NL" sz="2400" i="1" dirty="0"/>
          </a:p>
        </p:txBody>
      </p:sp>
      <p:sp>
        <p:nvSpPr>
          <p:cNvPr id="20" name="Vrije vorm 19"/>
          <p:cNvSpPr/>
          <p:nvPr/>
        </p:nvSpPr>
        <p:spPr>
          <a:xfrm>
            <a:off x="2413262" y="2229173"/>
            <a:ext cx="4308049" cy="1168924"/>
          </a:xfrm>
          <a:custGeom>
            <a:avLst/>
            <a:gdLst>
              <a:gd name="connsiteX0" fmla="*/ 707010 w 4308049"/>
              <a:gd name="connsiteY0" fmla="*/ 1159497 h 1168924"/>
              <a:gd name="connsiteX1" fmla="*/ 4308049 w 4308049"/>
              <a:gd name="connsiteY1" fmla="*/ 1168924 h 1168924"/>
              <a:gd name="connsiteX2" fmla="*/ 3139125 w 4308049"/>
              <a:gd name="connsiteY2" fmla="*/ 0 h 1168924"/>
              <a:gd name="connsiteX3" fmla="*/ 1178350 w 4308049"/>
              <a:gd name="connsiteY3" fmla="*/ 0 h 1168924"/>
              <a:gd name="connsiteX4" fmla="*/ 0 w 4308049"/>
              <a:gd name="connsiteY4" fmla="*/ 1159497 h 1168924"/>
              <a:gd name="connsiteX5" fmla="*/ 707010 w 4308049"/>
              <a:gd name="connsiteY5" fmla="*/ 1159497 h 1168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8049" h="1168924">
                <a:moveTo>
                  <a:pt x="707010" y="1159497"/>
                </a:moveTo>
                <a:lnTo>
                  <a:pt x="4308049" y="1168924"/>
                </a:lnTo>
                <a:lnTo>
                  <a:pt x="3139125" y="0"/>
                </a:lnTo>
                <a:lnTo>
                  <a:pt x="1178350" y="0"/>
                </a:lnTo>
                <a:lnTo>
                  <a:pt x="0" y="1159497"/>
                </a:lnTo>
                <a:lnTo>
                  <a:pt x="707010" y="1159497"/>
                </a:lnTo>
                <a:close/>
              </a:path>
            </a:pathLst>
          </a:cu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Tekstvak 20"/>
          <p:cNvSpPr txBox="1"/>
          <p:nvPr/>
        </p:nvSpPr>
        <p:spPr>
          <a:xfrm>
            <a:off x="2555776" y="3039343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45°</a:t>
            </a:r>
          </a:p>
        </p:txBody>
      </p:sp>
      <p:sp>
        <p:nvSpPr>
          <p:cNvPr id="65" name="Tekstvak 64"/>
          <p:cNvSpPr txBox="1"/>
          <p:nvPr/>
        </p:nvSpPr>
        <p:spPr>
          <a:xfrm>
            <a:off x="6012160" y="3028765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45°</a:t>
            </a:r>
          </a:p>
        </p:txBody>
      </p:sp>
      <p:sp>
        <p:nvSpPr>
          <p:cNvPr id="66" name="Tekstvak 65"/>
          <p:cNvSpPr txBox="1"/>
          <p:nvPr/>
        </p:nvSpPr>
        <p:spPr>
          <a:xfrm>
            <a:off x="3491880" y="2229173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135°</a:t>
            </a:r>
          </a:p>
        </p:txBody>
      </p:sp>
      <p:sp>
        <p:nvSpPr>
          <p:cNvPr id="69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/>
              <a:t>Vier hoeken samen 360°</a:t>
            </a:r>
            <a:endParaRPr lang="nl-NL" sz="3200" b="1" dirty="0">
              <a:latin typeface="Eurostile"/>
            </a:endParaRPr>
          </a:p>
        </p:txBody>
      </p:sp>
      <p:sp>
        <p:nvSpPr>
          <p:cNvPr id="70" name="Tekstvak 69"/>
          <p:cNvSpPr txBox="1"/>
          <p:nvPr/>
        </p:nvSpPr>
        <p:spPr>
          <a:xfrm>
            <a:off x="5076056" y="2237963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135°</a:t>
            </a:r>
          </a:p>
        </p:txBody>
      </p:sp>
      <p:sp>
        <p:nvSpPr>
          <p:cNvPr id="22" name="Tekstvak 21"/>
          <p:cNvSpPr txBox="1"/>
          <p:nvPr/>
        </p:nvSpPr>
        <p:spPr>
          <a:xfrm>
            <a:off x="1065197" y="4359384"/>
            <a:ext cx="37948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45° + 135° +  135° + 45° =</a:t>
            </a:r>
          </a:p>
        </p:txBody>
      </p:sp>
      <p:sp>
        <p:nvSpPr>
          <p:cNvPr id="23" name="Tekstvak 22"/>
          <p:cNvSpPr txBox="1"/>
          <p:nvPr/>
        </p:nvSpPr>
        <p:spPr>
          <a:xfrm>
            <a:off x="1065196" y="3933056"/>
            <a:ext cx="4646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∠</a:t>
            </a:r>
            <a:r>
              <a:rPr lang="nl-NL" sz="2400" i="1" dirty="0"/>
              <a:t>A + </a:t>
            </a:r>
            <a:r>
              <a:rPr lang="nl-NL" sz="2400" dirty="0"/>
              <a:t>∠</a:t>
            </a:r>
            <a:r>
              <a:rPr lang="nl-NL" sz="2400" i="1" dirty="0"/>
              <a:t>B + </a:t>
            </a:r>
            <a:r>
              <a:rPr lang="nl-NL" sz="2400" dirty="0"/>
              <a:t>∠</a:t>
            </a:r>
            <a:r>
              <a:rPr lang="nl-NL" sz="2400" i="1" dirty="0"/>
              <a:t>C + </a:t>
            </a:r>
            <a:r>
              <a:rPr lang="nl-NL" sz="2400" dirty="0"/>
              <a:t>∠</a:t>
            </a:r>
            <a:r>
              <a:rPr lang="nl-NL" sz="2400" i="1" dirty="0"/>
              <a:t>D =</a:t>
            </a:r>
            <a:r>
              <a:rPr lang="nl-NL" sz="2400" dirty="0"/>
              <a:t> </a:t>
            </a:r>
          </a:p>
        </p:txBody>
      </p:sp>
      <p:sp>
        <p:nvSpPr>
          <p:cNvPr id="77" name="Tekstvak 76"/>
          <p:cNvSpPr txBox="1"/>
          <p:nvPr/>
        </p:nvSpPr>
        <p:spPr>
          <a:xfrm>
            <a:off x="375853" y="4725144"/>
            <a:ext cx="67545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In elke vierhoek zijn de hoeken samen 360</a:t>
            </a:r>
            <a:r>
              <a:rPr lang="nl-NL" sz="2000" dirty="0"/>
              <a:t>°.</a:t>
            </a:r>
            <a:endParaRPr lang="nl-NL" sz="2200" dirty="0"/>
          </a:p>
        </p:txBody>
      </p:sp>
      <p:sp>
        <p:nvSpPr>
          <p:cNvPr id="79" name="Tekstvak 78"/>
          <p:cNvSpPr txBox="1"/>
          <p:nvPr/>
        </p:nvSpPr>
        <p:spPr>
          <a:xfrm>
            <a:off x="381480" y="5086345"/>
            <a:ext cx="67545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We noemen dit </a:t>
            </a:r>
            <a:r>
              <a:rPr lang="nl-NL" sz="2200" b="1" dirty="0"/>
              <a:t>hoekensom vierhoek</a:t>
            </a:r>
            <a:r>
              <a:rPr lang="nl-NL" sz="2200" dirty="0"/>
              <a:t>.</a:t>
            </a:r>
          </a:p>
        </p:txBody>
      </p:sp>
      <p:sp>
        <p:nvSpPr>
          <p:cNvPr id="24" name="Tekstvak 23"/>
          <p:cNvSpPr txBox="1"/>
          <p:nvPr/>
        </p:nvSpPr>
        <p:spPr>
          <a:xfrm>
            <a:off x="4754698" y="4365104"/>
            <a:ext cx="17615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360°</a:t>
            </a:r>
          </a:p>
          <a:p>
            <a:endParaRPr lang="nl-NL" sz="2400" dirty="0"/>
          </a:p>
        </p:txBody>
      </p:sp>
      <p:grpSp>
        <p:nvGrpSpPr>
          <p:cNvPr id="25" name="Volgende slide icoon"/>
          <p:cNvGrpSpPr/>
          <p:nvPr/>
        </p:nvGrpSpPr>
        <p:grpSpPr>
          <a:xfrm>
            <a:off x="8569424" y="6489340"/>
            <a:ext cx="395064" cy="180020"/>
            <a:chOff x="2610762" y="4509120"/>
            <a:chExt cx="395064" cy="180020"/>
          </a:xfrm>
        </p:grpSpPr>
        <p:sp>
          <p:nvSpPr>
            <p:cNvPr id="26" name="Isosceles Triangle 31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29" name="Isosceles Triangle 32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4414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</p:childTnLst>
        </p:cTn>
      </p:par>
    </p:tnLst>
    <p:bldLst>
      <p:bldP spid="2" grpId="0" animBg="1"/>
      <p:bldP spid="68" grpId="0"/>
      <p:bldP spid="22" grpId="0"/>
      <p:bldP spid="22" grpId="1"/>
      <p:bldP spid="23" grpId="0"/>
      <p:bldP spid="23" grpId="1"/>
      <p:bldP spid="77" grpId="0"/>
      <p:bldP spid="79" grpId="0"/>
      <p:bldP spid="24" grpId="0"/>
      <p:bldP spid="2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41"/>
          <p:cNvGrpSpPr/>
          <p:nvPr/>
        </p:nvGrpSpPr>
        <p:grpSpPr>
          <a:xfrm>
            <a:off x="548200" y="5198447"/>
            <a:ext cx="8776328" cy="1110873"/>
            <a:chOff x="467544" y="4013448"/>
            <a:chExt cx="8421291" cy="1575792"/>
          </a:xfrm>
        </p:grpSpPr>
        <p:grpSp>
          <p:nvGrpSpPr>
            <p:cNvPr id="72" name="Group 42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74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75" name="Wit vierkant"/>
              <p:cNvSpPr/>
              <p:nvPr/>
            </p:nvSpPr>
            <p:spPr>
              <a:xfrm>
                <a:off x="771725" y="4095428"/>
                <a:ext cx="7834965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73" name="Straight Connector 43"/>
            <p:cNvCxnSpPr/>
            <p:nvPr/>
          </p:nvCxnSpPr>
          <p:spPr>
            <a:xfrm>
              <a:off x="1293869" y="4095427"/>
              <a:ext cx="0" cy="1411831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Noordhoff"/>
          <p:cNvSpPr txBox="1"/>
          <p:nvPr/>
        </p:nvSpPr>
        <p:spPr>
          <a:xfrm>
            <a:off x="7132327" y="991761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72036" y="1066428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/>
              <a:t>Vier hoeken samen 360°</a:t>
            </a:r>
            <a:endParaRPr lang="nl-NL" sz="3200" b="1" dirty="0">
              <a:latin typeface="Eurostile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34350" y="4263479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A</a:t>
            </a:r>
            <a:endParaRPr lang="nl-NL" sz="2400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6012160" y="4221088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B</a:t>
            </a:r>
            <a:endParaRPr lang="nl-NL" sz="2400" i="1" dirty="0"/>
          </a:p>
        </p:txBody>
      </p:sp>
      <p:sp>
        <p:nvSpPr>
          <p:cNvPr id="3083" name="Word_34-1"/>
          <p:cNvSpPr txBox="1"/>
          <p:nvPr/>
        </p:nvSpPr>
        <p:spPr>
          <a:xfrm>
            <a:off x="1592410" y="5570332"/>
            <a:ext cx="43601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/>
              <a:t>∠</a:t>
            </a:r>
            <a:r>
              <a:rPr lang="nl-NL" sz="2200" i="1" dirty="0">
                <a:latin typeface="+mj-lt"/>
              </a:rPr>
              <a:t>B</a:t>
            </a:r>
            <a:r>
              <a:rPr lang="nl-NL" sz="2200" dirty="0"/>
              <a:t> </a:t>
            </a:r>
          </a:p>
        </p:txBody>
      </p:sp>
      <p:sp>
        <p:nvSpPr>
          <p:cNvPr id="3084" name="Word_34-2"/>
          <p:cNvSpPr txBox="1"/>
          <p:nvPr/>
        </p:nvSpPr>
        <p:spPr>
          <a:xfrm>
            <a:off x="2058693" y="5551478"/>
            <a:ext cx="23243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>
                <a:latin typeface="+mj-lt"/>
              </a:rPr>
              <a:t>=</a:t>
            </a:r>
            <a:r>
              <a:rPr lang="nl-NL" dirty="0"/>
              <a:t> </a:t>
            </a:r>
          </a:p>
        </p:txBody>
      </p:sp>
      <p:sp>
        <p:nvSpPr>
          <p:cNvPr id="3085" name="Word_34-3"/>
          <p:cNvSpPr txBox="1"/>
          <p:nvPr/>
        </p:nvSpPr>
        <p:spPr>
          <a:xfrm>
            <a:off x="2282005" y="5569423"/>
            <a:ext cx="63959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>
                <a:latin typeface="+mj-lt"/>
              </a:rPr>
              <a:t>360</a:t>
            </a:r>
            <a:r>
              <a:rPr lang="nl-NL" sz="2200" dirty="0"/>
              <a:t>° </a:t>
            </a:r>
          </a:p>
        </p:txBody>
      </p:sp>
      <p:sp>
        <p:nvSpPr>
          <p:cNvPr id="3086" name="Word_34-4"/>
          <p:cNvSpPr txBox="1"/>
          <p:nvPr/>
        </p:nvSpPr>
        <p:spPr>
          <a:xfrm>
            <a:off x="2881328" y="5551478"/>
            <a:ext cx="23243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>
                <a:latin typeface="+mj-lt"/>
              </a:rPr>
              <a:t>−</a:t>
            </a:r>
            <a:r>
              <a:rPr lang="nl-NL" dirty="0"/>
              <a:t> </a:t>
            </a:r>
          </a:p>
        </p:txBody>
      </p:sp>
      <p:sp>
        <p:nvSpPr>
          <p:cNvPr id="3088" name="Word_34-6"/>
          <p:cNvSpPr txBox="1"/>
          <p:nvPr/>
        </p:nvSpPr>
        <p:spPr>
          <a:xfrm>
            <a:off x="5059644" y="5551478"/>
            <a:ext cx="23243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>
                <a:latin typeface="+mj-lt"/>
              </a:rPr>
              <a:t>=</a:t>
            </a:r>
            <a:r>
              <a:rPr lang="nl-NL" dirty="0"/>
              <a:t> </a:t>
            </a:r>
          </a:p>
        </p:txBody>
      </p:sp>
      <p:sp>
        <p:nvSpPr>
          <p:cNvPr id="3089" name="Word_34-7"/>
          <p:cNvSpPr txBox="1"/>
          <p:nvPr/>
        </p:nvSpPr>
        <p:spPr>
          <a:xfrm>
            <a:off x="5292080" y="5579759"/>
            <a:ext cx="48250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>
                <a:latin typeface="+mj-lt"/>
              </a:rPr>
              <a:t>70</a:t>
            </a:r>
            <a:r>
              <a:rPr lang="nl-NL" sz="2200" dirty="0"/>
              <a:t>° </a:t>
            </a:r>
          </a:p>
        </p:txBody>
      </p:sp>
      <p:sp>
        <p:nvSpPr>
          <p:cNvPr id="3090" name="Word_34-8"/>
          <p:cNvSpPr txBox="1"/>
          <p:nvPr/>
        </p:nvSpPr>
        <p:spPr>
          <a:xfrm>
            <a:off x="4016899" y="4978510"/>
            <a:ext cx="6732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/>
              <a:t> </a:t>
            </a:r>
            <a:endParaRPr lang="nl-NL" dirty="0"/>
          </a:p>
        </p:txBody>
      </p:sp>
      <p:sp>
        <p:nvSpPr>
          <p:cNvPr id="3095" name="C"/>
          <p:cNvSpPr txBox="1"/>
          <p:nvPr/>
        </p:nvSpPr>
        <p:spPr>
          <a:xfrm>
            <a:off x="5028612" y="1772816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C</a:t>
            </a:r>
            <a:endParaRPr lang="nl-NL" sz="2400" i="1" dirty="0"/>
          </a:p>
        </p:txBody>
      </p:sp>
      <p:sp>
        <p:nvSpPr>
          <p:cNvPr id="67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8" name="c Noordhoff"/>
          <p:cNvSpPr txBox="1"/>
          <p:nvPr/>
        </p:nvSpPr>
        <p:spPr>
          <a:xfrm>
            <a:off x="3609874" y="6539113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76" name="Oval 46"/>
          <p:cNvSpPr>
            <a:spLocks noChangeAspect="1"/>
          </p:cNvSpPr>
          <p:nvPr/>
        </p:nvSpPr>
        <p:spPr>
          <a:xfrm>
            <a:off x="988404" y="5643909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1" name="Rectangle 4"/>
          <p:cNvSpPr/>
          <p:nvPr/>
        </p:nvSpPr>
        <p:spPr>
          <a:xfrm>
            <a:off x="7449642" y="401566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375853" y="1485945"/>
            <a:ext cx="67545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ea typeface="Cambria Math"/>
              </a:rPr>
              <a:t>Bereken</a:t>
            </a:r>
            <a:r>
              <a:rPr lang="en-US" sz="2200" dirty="0">
                <a:ea typeface="Cambria Math"/>
              </a:rPr>
              <a:t> </a:t>
            </a:r>
            <a:r>
              <a:rPr lang="nl-NL" sz="2200" dirty="0"/>
              <a:t>∠</a:t>
            </a:r>
            <a:r>
              <a:rPr lang="nl-NL" sz="2200" i="1" dirty="0"/>
              <a:t>B </a:t>
            </a:r>
            <a:r>
              <a:rPr lang="nl-NL" sz="2200" dirty="0"/>
              <a:t>in vierhoek</a:t>
            </a:r>
            <a:r>
              <a:rPr lang="en-US" sz="2200" dirty="0">
                <a:ea typeface="Cambria Math"/>
              </a:rPr>
              <a:t> </a:t>
            </a:r>
            <a:r>
              <a:rPr lang="nl-NL" sz="2200" i="1" dirty="0"/>
              <a:t>ABCD.</a:t>
            </a:r>
            <a:endParaRPr lang="nl-NL" sz="2200" dirty="0"/>
          </a:p>
        </p:txBody>
      </p:sp>
      <p:sp>
        <p:nvSpPr>
          <p:cNvPr id="6" name="Rechthoek 5"/>
          <p:cNvSpPr/>
          <p:nvPr/>
        </p:nvSpPr>
        <p:spPr>
          <a:xfrm>
            <a:off x="417774" y="1085044"/>
            <a:ext cx="117371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err="1"/>
              <a:t>Opgave</a:t>
            </a:r>
            <a:endParaRPr lang="en-US" sz="2200" i="1" dirty="0"/>
          </a:p>
        </p:txBody>
      </p:sp>
      <p:sp>
        <p:nvSpPr>
          <p:cNvPr id="80" name="Word_34-4"/>
          <p:cNvSpPr txBox="1"/>
          <p:nvPr/>
        </p:nvSpPr>
        <p:spPr>
          <a:xfrm>
            <a:off x="3510734" y="5551478"/>
            <a:ext cx="23243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>
                <a:latin typeface="+mj-lt"/>
              </a:rPr>
              <a:t>−</a:t>
            </a:r>
            <a:r>
              <a:rPr lang="nl-NL" dirty="0"/>
              <a:t> </a:t>
            </a:r>
          </a:p>
        </p:txBody>
      </p:sp>
      <p:sp>
        <p:nvSpPr>
          <p:cNvPr id="83" name="VB"/>
          <p:cNvSpPr txBox="1"/>
          <p:nvPr/>
        </p:nvSpPr>
        <p:spPr>
          <a:xfrm>
            <a:off x="378768" y="620688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en-US" sz="2400" dirty="0">
              <a:solidFill>
                <a:srgbClr val="D60093"/>
              </a:solidFill>
            </a:endParaRPr>
          </a:p>
        </p:txBody>
      </p:sp>
      <p:sp>
        <p:nvSpPr>
          <p:cNvPr id="87" name="Word_34-4"/>
          <p:cNvSpPr txBox="1"/>
          <p:nvPr/>
        </p:nvSpPr>
        <p:spPr>
          <a:xfrm>
            <a:off x="4218385" y="5551478"/>
            <a:ext cx="232436" cy="461665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400" i="0">
                <a:latin typeface="Cambria Math"/>
                <a:ea typeface="Cambria Math"/>
              </a:defRPr>
            </a:lvl1pPr>
          </a:lstStyle>
          <a:p>
            <a:r>
              <a:rPr lang="nl-NL" sz="2200" dirty="0">
                <a:latin typeface="+mj-lt"/>
              </a:rPr>
              <a:t>−</a:t>
            </a:r>
            <a:r>
              <a:rPr lang="nl-NL" dirty="0"/>
              <a:t> </a:t>
            </a:r>
          </a:p>
        </p:txBody>
      </p:sp>
      <p:sp>
        <p:nvSpPr>
          <p:cNvPr id="88" name="Rechthoek 87"/>
          <p:cNvSpPr/>
          <p:nvPr/>
        </p:nvSpPr>
        <p:spPr>
          <a:xfrm>
            <a:off x="426903" y="4725144"/>
            <a:ext cx="150233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err="1"/>
              <a:t>Uitwerking</a:t>
            </a:r>
            <a:endParaRPr lang="en-US" sz="2200" i="1" dirty="0"/>
          </a:p>
        </p:txBody>
      </p:sp>
      <p:sp>
        <p:nvSpPr>
          <p:cNvPr id="13" name="Vrije vorm 12"/>
          <p:cNvSpPr/>
          <p:nvPr/>
        </p:nvSpPr>
        <p:spPr>
          <a:xfrm>
            <a:off x="3124200" y="2212454"/>
            <a:ext cx="2876550" cy="2152650"/>
          </a:xfrm>
          <a:custGeom>
            <a:avLst/>
            <a:gdLst>
              <a:gd name="connsiteX0" fmla="*/ 0 w 2876550"/>
              <a:gd name="connsiteY0" fmla="*/ 2152650 h 2152650"/>
              <a:gd name="connsiteX1" fmla="*/ 2876550 w 2876550"/>
              <a:gd name="connsiteY1" fmla="*/ 2152650 h 2152650"/>
              <a:gd name="connsiteX2" fmla="*/ 1952625 w 2876550"/>
              <a:gd name="connsiteY2" fmla="*/ 0 h 2152650"/>
              <a:gd name="connsiteX3" fmla="*/ 9525 w 2876550"/>
              <a:gd name="connsiteY3" fmla="*/ 695325 h 2152650"/>
              <a:gd name="connsiteX4" fmla="*/ 0 w 2876550"/>
              <a:gd name="connsiteY4" fmla="*/ 2152650 h 215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6550" h="2152650">
                <a:moveTo>
                  <a:pt x="0" y="2152650"/>
                </a:moveTo>
                <a:lnTo>
                  <a:pt x="2876550" y="2152650"/>
                </a:lnTo>
                <a:lnTo>
                  <a:pt x="1952625" y="0"/>
                </a:lnTo>
                <a:lnTo>
                  <a:pt x="9525" y="695325"/>
                </a:lnTo>
                <a:lnTo>
                  <a:pt x="0" y="2152650"/>
                </a:lnTo>
                <a:close/>
              </a:path>
            </a:pathLst>
          </a:cu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89" name="C"/>
          <p:cNvSpPr txBox="1"/>
          <p:nvPr/>
        </p:nvSpPr>
        <p:spPr>
          <a:xfrm>
            <a:off x="2724356" y="2535287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D</a:t>
            </a:r>
            <a:endParaRPr lang="nl-NL" sz="2400" i="1" dirty="0"/>
          </a:p>
        </p:txBody>
      </p:sp>
      <p:sp>
        <p:nvSpPr>
          <p:cNvPr id="14" name="Tekstvak 13"/>
          <p:cNvSpPr txBox="1"/>
          <p:nvPr/>
        </p:nvSpPr>
        <p:spPr>
          <a:xfrm>
            <a:off x="3147507" y="3995772"/>
            <a:ext cx="903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85°</a:t>
            </a:r>
          </a:p>
        </p:txBody>
      </p:sp>
      <p:sp>
        <p:nvSpPr>
          <p:cNvPr id="90" name="Tekstvak 89"/>
          <p:cNvSpPr txBox="1"/>
          <p:nvPr/>
        </p:nvSpPr>
        <p:spPr>
          <a:xfrm>
            <a:off x="3131840" y="2852936"/>
            <a:ext cx="903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115°</a:t>
            </a:r>
          </a:p>
        </p:txBody>
      </p:sp>
      <p:grpSp>
        <p:nvGrpSpPr>
          <p:cNvPr id="91" name="Group 9"/>
          <p:cNvGrpSpPr>
            <a:grpSpLocks noChangeAspect="1"/>
          </p:cNvGrpSpPr>
          <p:nvPr/>
        </p:nvGrpSpPr>
        <p:grpSpPr>
          <a:xfrm rot="4114531" flipV="1">
            <a:off x="4950927" y="2246146"/>
            <a:ext cx="157361" cy="157361"/>
            <a:chOff x="4572000" y="2685108"/>
            <a:chExt cx="720080" cy="720080"/>
          </a:xfrm>
        </p:grpSpPr>
        <p:cxnSp>
          <p:nvCxnSpPr>
            <p:cNvPr id="92" name="Straight Connector 10"/>
            <p:cNvCxnSpPr/>
            <p:nvPr/>
          </p:nvCxnSpPr>
          <p:spPr>
            <a:xfrm>
              <a:off x="4572000" y="2708920"/>
              <a:ext cx="720080" cy="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11"/>
            <p:cNvCxnSpPr/>
            <p:nvPr/>
          </p:nvCxnSpPr>
          <p:spPr>
            <a:xfrm flipV="1">
              <a:off x="5273973" y="2685108"/>
              <a:ext cx="0" cy="72008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Tekstvak 93"/>
          <p:cNvSpPr txBox="1"/>
          <p:nvPr/>
        </p:nvSpPr>
        <p:spPr>
          <a:xfrm>
            <a:off x="5641540" y="4033639"/>
            <a:ext cx="903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95" name="Tekstvak 94"/>
          <p:cNvSpPr txBox="1"/>
          <p:nvPr/>
        </p:nvSpPr>
        <p:spPr>
          <a:xfrm>
            <a:off x="5436096" y="4005064"/>
            <a:ext cx="903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70°</a:t>
            </a:r>
          </a:p>
        </p:txBody>
      </p:sp>
      <p:sp>
        <p:nvSpPr>
          <p:cNvPr id="96" name="Tekstvak 95"/>
          <p:cNvSpPr txBox="1"/>
          <p:nvPr/>
        </p:nvSpPr>
        <p:spPr>
          <a:xfrm>
            <a:off x="4716016" y="2267580"/>
            <a:ext cx="903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90°</a:t>
            </a:r>
          </a:p>
        </p:txBody>
      </p:sp>
      <p:sp>
        <p:nvSpPr>
          <p:cNvPr id="97" name="Tekstvak 96"/>
          <p:cNvSpPr txBox="1"/>
          <p:nvPr/>
        </p:nvSpPr>
        <p:spPr>
          <a:xfrm>
            <a:off x="3164889" y="3995772"/>
            <a:ext cx="903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85°</a:t>
            </a:r>
          </a:p>
        </p:txBody>
      </p:sp>
      <p:sp>
        <p:nvSpPr>
          <p:cNvPr id="98" name="Tekstvak 97"/>
          <p:cNvSpPr txBox="1"/>
          <p:nvPr/>
        </p:nvSpPr>
        <p:spPr>
          <a:xfrm>
            <a:off x="3131840" y="2852936"/>
            <a:ext cx="903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115°</a:t>
            </a:r>
          </a:p>
        </p:txBody>
      </p:sp>
      <p:sp>
        <p:nvSpPr>
          <p:cNvPr id="99" name="Tekstvak 98"/>
          <p:cNvSpPr txBox="1"/>
          <p:nvPr/>
        </p:nvSpPr>
        <p:spPr>
          <a:xfrm>
            <a:off x="4698600" y="2284996"/>
            <a:ext cx="903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90°</a:t>
            </a:r>
          </a:p>
        </p:txBody>
      </p:sp>
      <p:grpSp>
        <p:nvGrpSpPr>
          <p:cNvPr id="100" name="Animatie icoon"/>
          <p:cNvGrpSpPr>
            <a:grpSpLocks noChangeAspect="1"/>
          </p:cNvGrpSpPr>
          <p:nvPr/>
        </p:nvGrpSpPr>
        <p:grpSpPr>
          <a:xfrm>
            <a:off x="8622542" y="6417352"/>
            <a:ext cx="440378" cy="360000"/>
            <a:chOff x="5076056" y="174576"/>
            <a:chExt cx="3276364" cy="2678360"/>
          </a:xfrm>
        </p:grpSpPr>
        <p:sp>
          <p:nvSpPr>
            <p:cNvPr id="101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2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3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4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48" name="Rechthoek 87"/>
          <p:cNvSpPr/>
          <p:nvPr/>
        </p:nvSpPr>
        <p:spPr>
          <a:xfrm>
            <a:off x="492442" y="4725143"/>
            <a:ext cx="114165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 err="1"/>
              <a:t>Aanpak</a:t>
            </a:r>
            <a:endParaRPr lang="en-US" sz="2200" i="1" dirty="0"/>
          </a:p>
        </p:txBody>
      </p:sp>
      <p:sp>
        <p:nvSpPr>
          <p:cNvPr id="3" name="TextBox 2"/>
          <p:cNvSpPr txBox="1"/>
          <p:nvPr/>
        </p:nvSpPr>
        <p:spPr>
          <a:xfrm>
            <a:off x="492442" y="5256240"/>
            <a:ext cx="6328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Je weet dat de hoeken samen 360° zijn.</a:t>
            </a:r>
            <a:endParaRPr lang="en-GB" sz="2400" dirty="0"/>
          </a:p>
        </p:txBody>
      </p:sp>
      <p:sp>
        <p:nvSpPr>
          <p:cNvPr id="50" name="TextBox 49"/>
          <p:cNvSpPr txBox="1"/>
          <p:nvPr/>
        </p:nvSpPr>
        <p:spPr>
          <a:xfrm>
            <a:off x="492442" y="5631631"/>
            <a:ext cx="6328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Trek de hoeken die je weet af van 360°.</a:t>
            </a:r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763094" y="5536087"/>
            <a:ext cx="3233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/>
              <a:t>(hoekensom vierhoek)</a:t>
            </a:r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42" presetClass="path" presetSubtype="0" accel="50000" decel="5000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88889E-6 3.54384E-6 L -0.01059 0.23525 " pathEditMode="relative" rAng="0" ptsTypes="AA">
                                      <p:cBhvr>
                                        <p:cTn id="7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8" y="117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19" presetClass="emph" presetSubtype="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7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0"/>
                            </p:stCondLst>
                            <p:childTnLst>
                              <p:par>
                                <p:cTn id="81" presetID="6" presetClass="emph" presetSubtype="0" fill="hold" grpId="3" nodeType="after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8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5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40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4500"/>
                            </p:stCondLst>
                            <p:childTnLst>
                              <p:par>
                                <p:cTn id="90" presetID="42" presetClass="path" presetSubtype="0" accel="50000" decel="5000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88889E-6 4.07407E-6 L -0.11128 0.4875 " pathEditMode="relative" rAng="0" ptsTypes="AA">
                                      <p:cBhvr>
                                        <p:cTn id="91" dur="500" fill="hold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73" y="24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500"/>
                            </p:stCondLst>
                            <p:childTnLst>
                              <p:par>
                                <p:cTn id="93" presetID="19" presetClass="emph" presetSubtype="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500" fill="hold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95" dur="500" fill="hold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6500"/>
                            </p:stCondLst>
                            <p:childTnLst>
                              <p:par>
                                <p:cTn id="99" presetID="6" presetClass="emph" presetSubtype="0" fill="hold" grpId="3" nodeType="after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00" dur="500" fill="hold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7500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800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8500"/>
                            </p:stCondLst>
                            <p:childTnLst>
                              <p:par>
                                <p:cTn id="108" presetID="42" presetClass="path" presetSubtype="0" accel="50000" decel="5000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77778E-6 4.55008E-6 L 0.14271 0.4018 " pathEditMode="relative" rAng="0" ptsTypes="AA">
                                      <p:cBhvr>
                                        <p:cTn id="109" dur="5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35" y="20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9500"/>
                            </p:stCondLst>
                            <p:childTnLst>
                              <p:par>
                                <p:cTn id="111" presetID="19" presetClass="emph" presetSubtype="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2" dur="5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113" dur="5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500"/>
                            </p:stCondLst>
                            <p:childTnLst>
                              <p:par>
                                <p:cTn id="117" presetID="6" presetClass="emph" presetSubtype="0" fill="hold" grpId="3" nodeType="after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118" dur="5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150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2000"/>
                            </p:stCondLst>
                            <p:childTnLst>
                              <p:par>
                                <p:cTn id="1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</p:childTnLst>
        </p:cTn>
      </p:par>
    </p:tnLst>
    <p:bldLst>
      <p:bldP spid="2" grpId="0" animBg="1"/>
      <p:bldP spid="3083" grpId="0"/>
      <p:bldP spid="3084" grpId="0"/>
      <p:bldP spid="3085" grpId="0"/>
      <p:bldP spid="3086" grpId="0"/>
      <p:bldP spid="3088" grpId="0"/>
      <p:bldP spid="3089" grpId="0"/>
      <p:bldP spid="67" grpId="0" animBg="1"/>
      <p:bldP spid="68" grpId="0"/>
      <p:bldP spid="76" grpId="0" animBg="1"/>
      <p:bldP spid="5" grpId="0"/>
      <p:bldP spid="6" grpId="0"/>
      <p:bldP spid="80" grpId="0"/>
      <p:bldP spid="83" grpId="0"/>
      <p:bldP spid="87" grpId="0"/>
      <p:bldP spid="88" grpId="0"/>
      <p:bldP spid="14" grpId="0" build="allAtOnce"/>
      <p:bldP spid="14" grpId="1" build="allAtOnce"/>
      <p:bldP spid="14" grpId="2" build="p"/>
      <p:bldP spid="14" grpId="3" build="allAtOnce"/>
      <p:bldP spid="90" grpId="0" build="allAtOnce"/>
      <p:bldP spid="90" grpId="1" build="allAtOnce"/>
      <p:bldP spid="90" grpId="2" build="p"/>
      <p:bldP spid="90" grpId="3" build="allAtOnce"/>
      <p:bldP spid="94" grpId="0"/>
      <p:bldP spid="95" grpId="0"/>
      <p:bldP spid="96" grpId="0" build="allAtOnce"/>
      <p:bldP spid="96" grpId="1" build="allAtOnce"/>
      <p:bldP spid="96" grpId="2" build="p"/>
      <p:bldP spid="96" grpId="3" build="allAtOnce"/>
      <p:bldP spid="99" grpId="0" build="allAtOnce"/>
      <p:bldP spid="48" grpId="0"/>
      <p:bldP spid="48" grpId="1"/>
      <p:bldP spid="3" grpId="0"/>
      <p:bldP spid="3" grpId="1"/>
      <p:bldP spid="50" grpId="0"/>
      <p:bldP spid="50" grpId="1"/>
      <p:bldP spid="7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50800">
          <a:solidFill>
            <a:srgbClr val="FF0000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0</TotalTime>
  <Words>163</Words>
  <Application>Microsoft Office PowerPoint</Application>
  <PresentationFormat>Diavoorstelling (4:3)</PresentationFormat>
  <Paragraphs>58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MS PGothic</vt:lpstr>
      <vt:lpstr>Arial</vt:lpstr>
      <vt:lpstr>Cambria Math</vt:lpstr>
      <vt:lpstr>Eurostile</vt:lpstr>
      <vt:lpstr>TheorieTemplateMacroWatermark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36</cp:revision>
  <dcterms:created xsi:type="dcterms:W3CDTF">2014-05-01T09:58:38Z</dcterms:created>
  <dcterms:modified xsi:type="dcterms:W3CDTF">2018-09-18T07:47:51Z</dcterms:modified>
</cp:coreProperties>
</file>