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6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166ACC-9307-45F4-AA12-539F0692A28A}" v="22" dt="2018-09-18T09:14:46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692" autoAdjust="0"/>
  </p:normalViewPr>
  <p:slideViewPr>
    <p:cSldViewPr snapToObjects="1">
      <p:cViewPr varScale="1">
        <p:scale>
          <a:sx n="63" d="100"/>
          <a:sy n="63" d="100"/>
        </p:scale>
        <p:origin x="1572" y="72"/>
      </p:cViewPr>
      <p:guideLst>
        <p:guide orient="horz" pos="170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3B166ACC-9307-45F4-AA12-539F0692A28A}"/>
    <pc:docChg chg="modSld">
      <pc:chgData name="Luuk Mennen" userId="e8da6a4e-8fc9-4e27-9348-3a94ae635dab" providerId="ADAL" clId="{3B166ACC-9307-45F4-AA12-539F0692A28A}" dt="2018-09-18T09:14:46.540" v="21" actId="20577"/>
      <pc:docMkLst>
        <pc:docMk/>
      </pc:docMkLst>
      <pc:sldChg chg="modSp">
        <pc:chgData name="Luuk Mennen" userId="e8da6a4e-8fc9-4e27-9348-3a94ae635dab" providerId="ADAL" clId="{3B166ACC-9307-45F4-AA12-539F0692A28A}" dt="2018-09-18T09:14:46.540" v="21" actId="20577"/>
        <pc:sldMkLst>
          <pc:docMk/>
          <pc:sldMk cId="0" sldId="322"/>
        </pc:sldMkLst>
        <pc:spChg chg="mod">
          <ac:chgData name="Luuk Mennen" userId="e8da6a4e-8fc9-4e27-9348-3a94ae635dab" providerId="ADAL" clId="{3B166ACC-9307-45F4-AA12-539F0692A28A}" dt="2018-09-18T09:14:46.54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71800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Regelmaat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Regelmaat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tabellen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Regelmaat en tabellen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97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9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60" name="TextBox 3075"/>
          <p:cNvSpPr txBox="1"/>
          <p:nvPr/>
        </p:nvSpPr>
        <p:spPr>
          <a:xfrm>
            <a:off x="386011" y="1413936"/>
            <a:ext cx="6048672" cy="76944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Onderin en bovenin de tabel wordt steeds hetzelfde opgeteld.</a:t>
            </a:r>
          </a:p>
        </p:txBody>
      </p:sp>
      <p:sp>
        <p:nvSpPr>
          <p:cNvPr id="57" name="TextBox 3075"/>
          <p:cNvSpPr txBox="1"/>
          <p:nvPr/>
        </p:nvSpPr>
        <p:spPr>
          <a:xfrm>
            <a:off x="386011" y="908720"/>
            <a:ext cx="3883564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valt</a:t>
            </a:r>
            <a:r>
              <a:rPr lang="en-US" sz="2200" b="1" dirty="0">
                <a:solidFill>
                  <a:srgbClr val="0070C0"/>
                </a:solidFill>
              </a:rPr>
              <a:t> je op </a:t>
            </a:r>
            <a:r>
              <a:rPr lang="en-US" sz="2200" b="1" dirty="0" err="1">
                <a:solidFill>
                  <a:srgbClr val="0070C0"/>
                </a:solidFill>
              </a:rPr>
              <a:t>aan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tabel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44" name="TextBox 3075"/>
          <p:cNvSpPr txBox="1"/>
          <p:nvPr/>
        </p:nvSpPr>
        <p:spPr>
          <a:xfrm>
            <a:off x="386011" y="2132856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In de tabel is </a:t>
            </a:r>
            <a:r>
              <a:rPr lang="nl-NL" sz="2200" b="1" dirty="0"/>
              <a:t>regelmaat.</a:t>
            </a:r>
            <a:endParaRPr lang="nl-NL" sz="2200" dirty="0"/>
          </a:p>
        </p:txBody>
      </p:sp>
      <p:grpSp>
        <p:nvGrpSpPr>
          <p:cNvPr id="60" name="Animatie icoon"/>
          <p:cNvGrpSpPr>
            <a:grpSpLocks noChangeAspect="1"/>
          </p:cNvGrpSpPr>
          <p:nvPr/>
        </p:nvGrpSpPr>
        <p:grpSpPr>
          <a:xfrm>
            <a:off x="8626292" y="6390130"/>
            <a:ext cx="440378" cy="360000"/>
            <a:chOff x="5076056" y="174576"/>
            <a:chExt cx="3276364" cy="2678360"/>
          </a:xfrm>
        </p:grpSpPr>
        <p:sp>
          <p:nvSpPr>
            <p:cNvPr id="6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321" y="4077072"/>
            <a:ext cx="4306919" cy="22458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87498" y="4581127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047560" y="4528218"/>
            <a:ext cx="604560" cy="2113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724128" y="4581127"/>
            <a:ext cx="782563" cy="1584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4195353" y="5733256"/>
            <a:ext cx="782563" cy="230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054186" y="5770414"/>
            <a:ext cx="669942" cy="19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778363" y="5733403"/>
            <a:ext cx="782563" cy="230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424023" y="416813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152814" y="4216501"/>
            <a:ext cx="360040" cy="345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817963" y="4240138"/>
            <a:ext cx="360040" cy="288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4571999" y="5972188"/>
            <a:ext cx="360040" cy="3224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187772" y="5962853"/>
            <a:ext cx="360040" cy="360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935389" y="5972188"/>
            <a:ext cx="360040" cy="360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6010" y="908720"/>
            <a:ext cx="526611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Bij een tabel met regelmaat geldt:</a:t>
            </a:r>
          </a:p>
          <a:p>
            <a:r>
              <a:rPr lang="nl-NL" sz="2200" dirty="0"/>
              <a:t>• In de onderste rij telkens hetzelfde erbij: </a:t>
            </a:r>
            <a:r>
              <a:rPr lang="nl-NL" sz="2200" b="1" dirty="0"/>
              <a:t>regelmatige toename</a:t>
            </a:r>
            <a:r>
              <a:rPr lang="nl-NL" sz="2200" dirty="0"/>
              <a:t>.</a:t>
            </a:r>
          </a:p>
          <a:p>
            <a:r>
              <a:rPr lang="nl-NL" sz="2200" dirty="0"/>
              <a:t>• In de onderste rij telkens hetzelfde eraf: </a:t>
            </a:r>
            <a:r>
              <a:rPr lang="nl-NL" sz="2200" b="1" dirty="0"/>
              <a:t>regelmatige afname</a:t>
            </a:r>
            <a:r>
              <a:rPr lang="nl-NL" sz="2200" dirty="0"/>
              <a:t>.</a:t>
            </a:r>
            <a:endParaRPr lang="en-GB" sz="2200" dirty="0"/>
          </a:p>
        </p:txBody>
      </p:sp>
      <p:grpSp>
        <p:nvGrpSpPr>
          <p:cNvPr id="39" name="Animatie icoon"/>
          <p:cNvGrpSpPr>
            <a:grpSpLocks noChangeAspect="1"/>
          </p:cNvGrpSpPr>
          <p:nvPr/>
        </p:nvGrpSpPr>
        <p:grpSpPr>
          <a:xfrm>
            <a:off x="8626292" y="6390130"/>
            <a:ext cx="440378" cy="360000"/>
            <a:chOff x="5076056" y="174576"/>
            <a:chExt cx="3276364" cy="2678360"/>
          </a:xfrm>
        </p:grpSpPr>
        <p:sp>
          <p:nvSpPr>
            <p:cNvPr id="4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6" name="Animatie icoon"/>
          <p:cNvGrpSpPr>
            <a:grpSpLocks noChangeAspect="1"/>
          </p:cNvGrpSpPr>
          <p:nvPr/>
        </p:nvGrpSpPr>
        <p:grpSpPr>
          <a:xfrm>
            <a:off x="8647532" y="6370912"/>
            <a:ext cx="440378" cy="360000"/>
            <a:chOff x="5076056" y="174576"/>
            <a:chExt cx="3276364" cy="2678360"/>
          </a:xfrm>
        </p:grpSpPr>
        <p:sp>
          <p:nvSpPr>
            <p:cNvPr id="4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1" name="Animatie icoon"/>
          <p:cNvGrpSpPr>
            <a:grpSpLocks noChangeAspect="1"/>
          </p:cNvGrpSpPr>
          <p:nvPr/>
        </p:nvGrpSpPr>
        <p:grpSpPr>
          <a:xfrm>
            <a:off x="8636287" y="6381348"/>
            <a:ext cx="440378" cy="360000"/>
            <a:chOff x="5076056" y="174576"/>
            <a:chExt cx="3276364" cy="2678360"/>
          </a:xfrm>
        </p:grpSpPr>
        <p:sp>
          <p:nvSpPr>
            <p:cNvPr id="5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6" name="Animatie icoon"/>
          <p:cNvGrpSpPr>
            <a:grpSpLocks noChangeAspect="1"/>
          </p:cNvGrpSpPr>
          <p:nvPr/>
        </p:nvGrpSpPr>
        <p:grpSpPr>
          <a:xfrm>
            <a:off x="8611335" y="6352273"/>
            <a:ext cx="440378" cy="360000"/>
            <a:chOff x="5076056" y="174576"/>
            <a:chExt cx="3276364" cy="2678360"/>
          </a:xfrm>
        </p:grpSpPr>
        <p:sp>
          <p:nvSpPr>
            <p:cNvPr id="5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0" name="Animatie icoon"/>
          <p:cNvGrpSpPr>
            <a:grpSpLocks noChangeAspect="1"/>
          </p:cNvGrpSpPr>
          <p:nvPr/>
        </p:nvGrpSpPr>
        <p:grpSpPr>
          <a:xfrm>
            <a:off x="8572599" y="6332227"/>
            <a:ext cx="440378" cy="360000"/>
            <a:chOff x="5076056" y="174576"/>
            <a:chExt cx="3276364" cy="2678360"/>
          </a:xfrm>
        </p:grpSpPr>
        <p:sp>
          <p:nvSpPr>
            <p:cNvPr id="7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9" name="TextBox 3075"/>
          <p:cNvSpPr txBox="1"/>
          <p:nvPr/>
        </p:nvSpPr>
        <p:spPr>
          <a:xfrm>
            <a:off x="384778" y="2132856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Een tabel is regelmatig als er in de bovenste rij</a:t>
            </a:r>
          </a:p>
        </p:txBody>
      </p:sp>
      <p:sp>
        <p:nvSpPr>
          <p:cNvPr id="67" name="TextBox 3075"/>
          <p:cNvSpPr txBox="1"/>
          <p:nvPr/>
        </p:nvSpPr>
        <p:spPr>
          <a:xfrm>
            <a:off x="384778" y="2563743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en de onderste rij regelmaat is. </a:t>
            </a:r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60" grpId="0"/>
      <p:bldP spid="160" grpId="1"/>
      <p:bldP spid="57" grpId="0"/>
      <p:bldP spid="57" grpId="1"/>
      <p:bldP spid="44" grpId="0"/>
      <p:bldP spid="44" grpId="1"/>
      <p:bldP spid="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7" grpId="0" uiExpand="1" build="p"/>
      <p:bldP spid="59" grpId="0"/>
      <p:bldP spid="59" grpId="1"/>
      <p:bldP spid="67" grpId="0"/>
      <p:bldP spid="6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Regelmaat en tabellen</a:t>
            </a:r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692643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525"/>
            <a:ext cx="6477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60" name="Animatie icoon"/>
          <p:cNvGrpSpPr>
            <a:grpSpLocks noChangeAspect="1"/>
          </p:cNvGrpSpPr>
          <p:nvPr/>
        </p:nvGrpSpPr>
        <p:grpSpPr>
          <a:xfrm>
            <a:off x="8525000" y="6295667"/>
            <a:ext cx="440378" cy="360000"/>
            <a:chOff x="5076056" y="174576"/>
            <a:chExt cx="3276364" cy="2678360"/>
          </a:xfrm>
        </p:grpSpPr>
        <p:sp>
          <p:nvSpPr>
            <p:cNvPr id="16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7" name="Einde presentatie icoon"/>
          <p:cNvSpPr/>
          <p:nvPr/>
        </p:nvSpPr>
        <p:spPr>
          <a:xfrm>
            <a:off x="8601189" y="635196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790" y="656838"/>
            <a:ext cx="6011114" cy="5544324"/>
          </a:xfrm>
          <a:prstGeom prst="rect">
            <a:avLst/>
          </a:prstGeom>
        </p:spPr>
      </p:pic>
      <p:sp>
        <p:nvSpPr>
          <p:cNvPr id="28" name="TextBox 6"/>
          <p:cNvSpPr txBox="1"/>
          <p:nvPr/>
        </p:nvSpPr>
        <p:spPr>
          <a:xfrm>
            <a:off x="378768" y="692696"/>
            <a:ext cx="154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9" name="TextBox 8"/>
          <p:cNvSpPr txBox="1"/>
          <p:nvPr/>
        </p:nvSpPr>
        <p:spPr>
          <a:xfrm>
            <a:off x="378768" y="1124744"/>
            <a:ext cx="30251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Bekijk</a:t>
            </a:r>
            <a:r>
              <a:rPr lang="en-US" sz="2200" dirty="0"/>
              <a:t> de </a:t>
            </a:r>
            <a:r>
              <a:rPr lang="en-US" sz="2200" dirty="0" err="1"/>
              <a:t>drie</a:t>
            </a:r>
            <a:r>
              <a:rPr lang="en-US" sz="2200" dirty="0"/>
              <a:t> </a:t>
            </a:r>
            <a:r>
              <a:rPr lang="en-US" sz="2200" dirty="0" err="1"/>
              <a:t>tabellen</a:t>
            </a:r>
            <a:r>
              <a:rPr lang="en-US" sz="22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78768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 welke twee tabellen is sprake van regelmaat?</a:t>
            </a:r>
          </a:p>
        </p:txBody>
      </p:sp>
      <p:sp>
        <p:nvSpPr>
          <p:cNvPr id="7" name="Rectangle 6"/>
          <p:cNvSpPr/>
          <p:nvPr/>
        </p:nvSpPr>
        <p:spPr>
          <a:xfrm>
            <a:off x="379572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In welke tabel is er een regelmatige afname?</a:t>
            </a:r>
            <a:endParaRPr lang="en-GB" sz="2200" dirty="0"/>
          </a:p>
        </p:txBody>
      </p:sp>
      <p:sp>
        <p:nvSpPr>
          <p:cNvPr id="8" name="Rectangle 7"/>
          <p:cNvSpPr/>
          <p:nvPr/>
        </p:nvSpPr>
        <p:spPr>
          <a:xfrm>
            <a:off x="383344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Zeg van de andere tabel wat de toename is.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82972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Waarom is er in de overgebleven tabel geen regelmaat?</a:t>
            </a:r>
            <a:endParaRPr lang="en-GB" sz="2200" dirty="0"/>
          </a:p>
        </p:txBody>
      </p:sp>
      <p:sp>
        <p:nvSpPr>
          <p:cNvPr id="35" name="Rectangle 34"/>
          <p:cNvSpPr/>
          <p:nvPr/>
        </p:nvSpPr>
        <p:spPr>
          <a:xfrm>
            <a:off x="5723297" y="1093020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40152" y="680025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444208" y="1071214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6520407" y="64507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7150572" y="1071215"/>
            <a:ext cx="782563" cy="2299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26771" y="69269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856936" y="1071214"/>
            <a:ext cx="782563" cy="180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7881294" y="663868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760687" y="2085232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775867" y="2252191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398141" y="2088679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487902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7138265" y="2096405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182197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8021510" y="2082175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956376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6798613" y="2949174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997143" y="250294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7618053" y="2949174"/>
            <a:ext cx="502101" cy="172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7618053" y="255764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8167242" y="2950929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8164351" y="250294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6759291" y="3973500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6867115" y="4122453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7566446" y="3959285"/>
            <a:ext cx="567869" cy="163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7541854" y="4122453"/>
            <a:ext cx="499011" cy="3738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8120154" y="3959286"/>
            <a:ext cx="567869" cy="1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8132462" y="4122453"/>
            <a:ext cx="499011" cy="3738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6804248" y="4750314"/>
            <a:ext cx="782563" cy="20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7150572" y="4414863"/>
            <a:ext cx="530314" cy="281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7616462" y="4754677"/>
            <a:ext cx="547890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7604289" y="4328460"/>
            <a:ext cx="486622" cy="367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8191296" y="4750314"/>
            <a:ext cx="547890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8179123" y="4336290"/>
            <a:ext cx="486622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6867115" y="5758267"/>
            <a:ext cx="733009" cy="181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6926327" y="5929181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7595204" y="5758267"/>
            <a:ext cx="539111" cy="1652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7644758" y="5929180"/>
            <a:ext cx="444206" cy="3324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177149" y="5758267"/>
            <a:ext cx="510355" cy="149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8222126" y="5929180"/>
            <a:ext cx="444206" cy="279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8" name="Animatie icoon"/>
          <p:cNvGrpSpPr>
            <a:grpSpLocks noChangeAspect="1"/>
          </p:cNvGrpSpPr>
          <p:nvPr/>
        </p:nvGrpSpPr>
        <p:grpSpPr>
          <a:xfrm>
            <a:off x="8555516" y="6300037"/>
            <a:ext cx="440378" cy="360000"/>
            <a:chOff x="5076056" y="174576"/>
            <a:chExt cx="3276364" cy="2678360"/>
          </a:xfrm>
        </p:grpSpPr>
        <p:sp>
          <p:nvSpPr>
            <p:cNvPr id="8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3" name="Animatie icoon"/>
          <p:cNvGrpSpPr>
            <a:grpSpLocks noChangeAspect="1"/>
          </p:cNvGrpSpPr>
          <p:nvPr/>
        </p:nvGrpSpPr>
        <p:grpSpPr>
          <a:xfrm>
            <a:off x="8545721" y="6289219"/>
            <a:ext cx="440378" cy="360000"/>
            <a:chOff x="5076056" y="174576"/>
            <a:chExt cx="3276364" cy="2678360"/>
          </a:xfrm>
        </p:grpSpPr>
        <p:sp>
          <p:nvSpPr>
            <p:cNvPr id="9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8" name="Animatie icoon"/>
          <p:cNvGrpSpPr>
            <a:grpSpLocks noChangeAspect="1"/>
          </p:cNvGrpSpPr>
          <p:nvPr/>
        </p:nvGrpSpPr>
        <p:grpSpPr>
          <a:xfrm>
            <a:off x="8509426" y="6265968"/>
            <a:ext cx="440378" cy="360000"/>
            <a:chOff x="5076056" y="174576"/>
            <a:chExt cx="3276364" cy="2678360"/>
          </a:xfrm>
        </p:grpSpPr>
        <p:sp>
          <p:nvSpPr>
            <p:cNvPr id="9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3" name="Animatie icoon"/>
          <p:cNvGrpSpPr>
            <a:grpSpLocks noChangeAspect="1"/>
          </p:cNvGrpSpPr>
          <p:nvPr/>
        </p:nvGrpSpPr>
        <p:grpSpPr>
          <a:xfrm>
            <a:off x="8518997" y="6265097"/>
            <a:ext cx="440378" cy="360000"/>
            <a:chOff x="5076056" y="174576"/>
            <a:chExt cx="3276364" cy="2678360"/>
          </a:xfrm>
        </p:grpSpPr>
        <p:sp>
          <p:nvSpPr>
            <p:cNvPr id="10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Animatie icoon"/>
          <p:cNvGrpSpPr>
            <a:grpSpLocks noChangeAspect="1"/>
          </p:cNvGrpSpPr>
          <p:nvPr/>
        </p:nvGrpSpPr>
        <p:grpSpPr>
          <a:xfrm>
            <a:off x="8518997" y="6239955"/>
            <a:ext cx="440378" cy="360000"/>
            <a:chOff x="5076056" y="174576"/>
            <a:chExt cx="3276364" cy="2678360"/>
          </a:xfrm>
        </p:grpSpPr>
        <p:sp>
          <p:nvSpPr>
            <p:cNvPr id="10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3" name="Animatie icoon"/>
          <p:cNvGrpSpPr>
            <a:grpSpLocks noChangeAspect="1"/>
          </p:cNvGrpSpPr>
          <p:nvPr/>
        </p:nvGrpSpPr>
        <p:grpSpPr>
          <a:xfrm>
            <a:off x="8518997" y="6277096"/>
            <a:ext cx="440378" cy="360000"/>
            <a:chOff x="5076056" y="174576"/>
            <a:chExt cx="3276364" cy="2678360"/>
          </a:xfrm>
        </p:grpSpPr>
        <p:sp>
          <p:nvSpPr>
            <p:cNvPr id="11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8" name="Animatie icoon"/>
          <p:cNvGrpSpPr>
            <a:grpSpLocks noChangeAspect="1"/>
          </p:cNvGrpSpPr>
          <p:nvPr/>
        </p:nvGrpSpPr>
        <p:grpSpPr>
          <a:xfrm>
            <a:off x="8488705" y="6224311"/>
            <a:ext cx="440378" cy="360000"/>
            <a:chOff x="5076056" y="174576"/>
            <a:chExt cx="3276364" cy="2678360"/>
          </a:xfrm>
        </p:grpSpPr>
        <p:sp>
          <p:nvSpPr>
            <p:cNvPr id="11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3" name="Animatie icoon"/>
          <p:cNvGrpSpPr>
            <a:grpSpLocks noChangeAspect="1"/>
          </p:cNvGrpSpPr>
          <p:nvPr/>
        </p:nvGrpSpPr>
        <p:grpSpPr>
          <a:xfrm>
            <a:off x="8495025" y="6256763"/>
            <a:ext cx="440378" cy="360000"/>
            <a:chOff x="5076056" y="174576"/>
            <a:chExt cx="3276364" cy="2678360"/>
          </a:xfrm>
        </p:grpSpPr>
        <p:sp>
          <p:nvSpPr>
            <p:cNvPr id="12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536150" y="6234334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3" name="Animatie icoon"/>
          <p:cNvGrpSpPr>
            <a:grpSpLocks noChangeAspect="1"/>
          </p:cNvGrpSpPr>
          <p:nvPr/>
        </p:nvGrpSpPr>
        <p:grpSpPr>
          <a:xfrm>
            <a:off x="8499855" y="6247367"/>
            <a:ext cx="440378" cy="360000"/>
            <a:chOff x="5076056" y="174576"/>
            <a:chExt cx="3276364" cy="2678360"/>
          </a:xfrm>
        </p:grpSpPr>
        <p:sp>
          <p:nvSpPr>
            <p:cNvPr id="13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8" name="Animatie icoon"/>
          <p:cNvGrpSpPr>
            <a:grpSpLocks noChangeAspect="1"/>
          </p:cNvGrpSpPr>
          <p:nvPr/>
        </p:nvGrpSpPr>
        <p:grpSpPr>
          <a:xfrm>
            <a:off x="8549804" y="6258107"/>
            <a:ext cx="440378" cy="360000"/>
            <a:chOff x="5076056" y="174576"/>
            <a:chExt cx="3276364" cy="2678360"/>
          </a:xfrm>
        </p:grpSpPr>
        <p:sp>
          <p:nvSpPr>
            <p:cNvPr id="13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Oval 9"/>
          <p:cNvSpPr/>
          <p:nvPr/>
        </p:nvSpPr>
        <p:spPr>
          <a:xfrm>
            <a:off x="3403955" y="692696"/>
            <a:ext cx="1816117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5" name="Group 41"/>
          <p:cNvGrpSpPr/>
          <p:nvPr/>
        </p:nvGrpSpPr>
        <p:grpSpPr>
          <a:xfrm>
            <a:off x="395164" y="3098127"/>
            <a:ext cx="4952528" cy="3759873"/>
            <a:chOff x="467544" y="4013448"/>
            <a:chExt cx="8421291" cy="1575792"/>
          </a:xfrm>
        </p:grpSpPr>
        <p:grpSp>
          <p:nvGrpSpPr>
            <p:cNvPr id="146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48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49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47" name="Straight Connector 43"/>
            <p:cNvCxnSpPr/>
            <p:nvPr/>
          </p:nvCxnSpPr>
          <p:spPr>
            <a:xfrm>
              <a:off x="145144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Oval 47"/>
          <p:cNvSpPr>
            <a:spLocks noChangeAspect="1"/>
          </p:cNvSpPr>
          <p:nvPr/>
        </p:nvSpPr>
        <p:spPr>
          <a:xfrm>
            <a:off x="637215" y="390531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Oval 46"/>
          <p:cNvSpPr>
            <a:spLocks noChangeAspect="1"/>
          </p:cNvSpPr>
          <p:nvPr/>
        </p:nvSpPr>
        <p:spPr>
          <a:xfrm>
            <a:off x="635944" y="481033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Oval 47"/>
          <p:cNvSpPr>
            <a:spLocks noChangeAspect="1"/>
          </p:cNvSpPr>
          <p:nvPr/>
        </p:nvSpPr>
        <p:spPr>
          <a:xfrm>
            <a:off x="635944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378768" y="2854097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i="1" dirty="0"/>
          </a:p>
        </p:txBody>
      </p:sp>
      <p:sp>
        <p:nvSpPr>
          <p:cNvPr id="12" name="Rectangle 11"/>
          <p:cNvSpPr/>
          <p:nvPr/>
        </p:nvSpPr>
        <p:spPr>
          <a:xfrm>
            <a:off x="971600" y="3357570"/>
            <a:ext cx="37135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 tabel I en tabel II is sprake van regelmaat.</a:t>
            </a:r>
            <a:endParaRPr lang="en-GB" sz="2200" dirty="0"/>
          </a:p>
        </p:txBody>
      </p:sp>
      <p:sp>
        <p:nvSpPr>
          <p:cNvPr id="154" name="Oval 153"/>
          <p:cNvSpPr/>
          <p:nvPr/>
        </p:nvSpPr>
        <p:spPr>
          <a:xfrm>
            <a:off x="5683580" y="2103760"/>
            <a:ext cx="908058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Rectangle 154"/>
          <p:cNvSpPr/>
          <p:nvPr/>
        </p:nvSpPr>
        <p:spPr>
          <a:xfrm>
            <a:off x="965898" y="4005642"/>
            <a:ext cx="3984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In tabel I is een regelmatige afname van 0,20.</a:t>
            </a:r>
            <a:endParaRPr lang="en-GB" sz="2200" dirty="0"/>
          </a:p>
        </p:txBody>
      </p:sp>
      <p:sp>
        <p:nvSpPr>
          <p:cNvPr id="156" name="Oval 155"/>
          <p:cNvSpPr/>
          <p:nvPr/>
        </p:nvSpPr>
        <p:spPr>
          <a:xfrm>
            <a:off x="6886131" y="3973697"/>
            <a:ext cx="908058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971600" y="4745818"/>
            <a:ext cx="42101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In tabel II is een regelmatige toename van 45.</a:t>
            </a:r>
            <a:endParaRPr lang="en-GB" sz="2200" dirty="0"/>
          </a:p>
        </p:txBody>
      </p:sp>
      <p:sp>
        <p:nvSpPr>
          <p:cNvPr id="158" name="Oval 157"/>
          <p:cNvSpPr/>
          <p:nvPr/>
        </p:nvSpPr>
        <p:spPr>
          <a:xfrm>
            <a:off x="7533657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>
            <a:off x="7007014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>
            <a:off x="8094878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6" name="Animatie icoon"/>
          <p:cNvGrpSpPr>
            <a:grpSpLocks noChangeAspect="1"/>
          </p:cNvGrpSpPr>
          <p:nvPr/>
        </p:nvGrpSpPr>
        <p:grpSpPr>
          <a:xfrm>
            <a:off x="8519221" y="6216704"/>
            <a:ext cx="440378" cy="360000"/>
            <a:chOff x="5076056" y="174576"/>
            <a:chExt cx="3276364" cy="2678360"/>
          </a:xfrm>
        </p:grpSpPr>
        <p:sp>
          <p:nvSpPr>
            <p:cNvPr id="16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1" name="Rectangle 170"/>
          <p:cNvSpPr/>
          <p:nvPr/>
        </p:nvSpPr>
        <p:spPr>
          <a:xfrm>
            <a:off x="971600" y="5489356"/>
            <a:ext cx="43760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d</a:t>
            </a:r>
            <a:r>
              <a:rPr lang="nl-NL" sz="2200" dirty="0"/>
              <a:t> In tabel III is geen regelmaat. </a:t>
            </a:r>
            <a:br>
              <a:rPr lang="nl-NL" sz="2200" dirty="0"/>
            </a:br>
            <a:r>
              <a:rPr lang="nl-NL" sz="2200" dirty="0"/>
              <a:t>In de onderste rij komt er niet steeds hetzelfde getal bij.</a:t>
            </a:r>
            <a:endParaRPr lang="en-GB" sz="2200" dirty="0"/>
          </a:p>
        </p:txBody>
      </p:sp>
      <p:sp>
        <p:nvSpPr>
          <p:cNvPr id="44" name="c Noordhoff"/>
          <p:cNvSpPr txBox="1"/>
          <p:nvPr/>
        </p:nvSpPr>
        <p:spPr>
          <a:xfrm>
            <a:off x="5283814" y="646219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44" name="Oval 143"/>
          <p:cNvSpPr/>
          <p:nvPr/>
        </p:nvSpPr>
        <p:spPr>
          <a:xfrm>
            <a:off x="5068497" y="2502946"/>
            <a:ext cx="2166942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19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500"/>
                            </p:stCondLst>
                            <p:childTnLst>
                              <p:par>
                                <p:cTn id="16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0"/>
                            </p:stCondLst>
                            <p:childTnLst>
                              <p:par>
                                <p:cTn id="1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500"/>
                            </p:stCondLst>
                            <p:childTnLst>
                              <p:par>
                                <p:cTn id="2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00"/>
                            </p:stCondLst>
                            <p:childTnLst>
                              <p:par>
                                <p:cTn id="28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1000"/>
                            </p:stCondLst>
                            <p:childTnLst>
                              <p:par>
                                <p:cTn id="2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500"/>
                            </p:stCondLst>
                            <p:childTnLst>
                              <p:par>
                                <p:cTn id="3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00"/>
                            </p:stCondLst>
                            <p:childTnLst>
                              <p:par>
                                <p:cTn id="3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3" grpId="0" animBg="1"/>
      <p:bldP spid="27" grpId="0" animBg="1"/>
      <p:bldP spid="29" grpId="0" build="p"/>
      <p:bldP spid="6" grpId="0"/>
      <p:bldP spid="6" grpId="1"/>
      <p:bldP spid="7" grpId="0"/>
      <p:bldP spid="7" grpId="1"/>
      <p:bldP spid="8" grpId="0"/>
      <p:bldP spid="8" grpId="1"/>
      <p:bldP spid="9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6" grpId="0" animBg="1"/>
      <p:bldP spid="47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10" grpId="0" animBg="1"/>
      <p:bldP spid="10" grpId="1" animBg="1"/>
      <p:bldP spid="150" grpId="0" animBg="1"/>
      <p:bldP spid="151" grpId="0" animBg="1"/>
      <p:bldP spid="152" grpId="0" animBg="1"/>
      <p:bldP spid="11" grpId="0"/>
      <p:bldP spid="12" grpId="0"/>
      <p:bldP spid="154" grpId="0" animBg="1"/>
      <p:bldP spid="154" grpId="1" animBg="1"/>
      <p:bldP spid="155" grpId="0"/>
      <p:bldP spid="156" grpId="0" animBg="1"/>
      <p:bldP spid="156" grpId="1" animBg="1"/>
      <p:bldP spid="157" grpId="0"/>
      <p:bldP spid="158" grpId="0" animBg="1"/>
      <p:bldP spid="158" grpId="1" animBg="1"/>
      <p:bldP spid="159" grpId="0" animBg="1"/>
      <p:bldP spid="159" grpId="1" animBg="1"/>
      <p:bldP spid="165" grpId="0" animBg="1"/>
      <p:bldP spid="165" grpId="1" animBg="1"/>
      <p:bldP spid="171" grpId="0"/>
      <p:bldP spid="44" grpId="0"/>
      <p:bldP spid="144" grpId="0" animBg="1"/>
      <p:bldP spid="144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202</TotalTime>
  <Words>194</Words>
  <Application>Microsoft Office PowerPoint</Application>
  <PresentationFormat>Diavoorstelling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197</cp:revision>
  <dcterms:created xsi:type="dcterms:W3CDTF">2014-05-01T11:44:04Z</dcterms:created>
  <dcterms:modified xsi:type="dcterms:W3CDTF">2018-09-18T09:14:51Z</dcterms:modified>
</cp:coreProperties>
</file>