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3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FF6600"/>
    <a:srgbClr val="FF9933"/>
    <a:srgbClr val="CC99FF"/>
    <a:srgbClr val="DEBDFF"/>
    <a:srgbClr val="9966FF"/>
    <a:srgbClr val="66FF66"/>
    <a:srgbClr val="D5FFD5"/>
    <a:srgbClr val="D1FFD1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427BC3-836E-482F-8F1F-DE9D2A122045}" v="22" dt="2018-09-18T09:37:54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0" autoAdjust="0"/>
    <p:restoredTop sz="94660"/>
  </p:normalViewPr>
  <p:slideViewPr>
    <p:cSldViewPr>
      <p:cViewPr varScale="1">
        <p:scale>
          <a:sx n="72" d="100"/>
          <a:sy n="72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7D427BC3-836E-482F-8F1F-DE9D2A122045}"/>
    <pc:docChg chg="modSld">
      <pc:chgData name="Luuk Mennen" userId="e8da6a4e-8fc9-4e27-9348-3a94ae635dab" providerId="ADAL" clId="{7D427BC3-836E-482F-8F1F-DE9D2A122045}" dt="2018-09-18T09:37:54.574" v="21" actId="20577"/>
      <pc:docMkLst>
        <pc:docMk/>
      </pc:docMkLst>
      <pc:sldChg chg="modSp">
        <pc:chgData name="Luuk Mennen" userId="e8da6a4e-8fc9-4e27-9348-3a94ae635dab" providerId="ADAL" clId="{7D427BC3-836E-482F-8F1F-DE9D2A122045}" dt="2018-09-18T09:37:54.574" v="21" actId="20577"/>
        <pc:sldMkLst>
          <pc:docMk/>
          <pc:sldMk cId="0" sldId="322"/>
        </pc:sldMkLst>
        <pc:spChg chg="mod">
          <ac:chgData name="Luuk Mennen" userId="e8da6a4e-8fc9-4e27-9348-3a94ae635dab" providerId="ADAL" clId="{7D427BC3-836E-482F-8F1F-DE9D2A122045}" dt="2018-09-18T09:37:54.574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915816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Rekenen met procenten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Procenten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verhoudingstabel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41"/>
          <p:cNvGrpSpPr/>
          <p:nvPr/>
        </p:nvGrpSpPr>
        <p:grpSpPr>
          <a:xfrm>
            <a:off x="460609" y="3169432"/>
            <a:ext cx="8085325" cy="3744416"/>
            <a:chOff x="467544" y="4013448"/>
            <a:chExt cx="8421291" cy="1575792"/>
          </a:xfrm>
        </p:grpSpPr>
        <p:grpSp>
          <p:nvGrpSpPr>
            <p:cNvPr id="5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3" name="Straight Connector 43"/>
            <p:cNvCxnSpPr/>
            <p:nvPr/>
          </p:nvCxnSpPr>
          <p:spPr>
            <a:xfrm>
              <a:off x="145144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kstvak 38"/>
          <p:cNvSpPr txBox="1"/>
          <p:nvPr/>
        </p:nvSpPr>
        <p:spPr>
          <a:xfrm>
            <a:off x="438838" y="707211"/>
            <a:ext cx="71574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Opgave</a:t>
            </a:r>
          </a:p>
          <a:p>
            <a:r>
              <a:rPr lang="nl-NL" sz="2200" dirty="0"/>
              <a:t>In een park hangen 240 nestkastjes.</a:t>
            </a:r>
          </a:p>
          <a:p>
            <a:r>
              <a:rPr lang="nl-NL" sz="2200" dirty="0"/>
              <a:t>In 74,6% van deze kastjes broeden vogels.</a:t>
            </a:r>
          </a:p>
          <a:p>
            <a:r>
              <a:rPr lang="nl-NL" sz="2200" dirty="0"/>
              <a:t>Hoeveel nestkastjes zijn dat?</a:t>
            </a:r>
          </a:p>
        </p:txBody>
      </p:sp>
      <p:grpSp>
        <p:nvGrpSpPr>
          <p:cNvPr id="102" name="Groep 101"/>
          <p:cNvGrpSpPr/>
          <p:nvPr/>
        </p:nvGrpSpPr>
        <p:grpSpPr>
          <a:xfrm>
            <a:off x="1691680" y="4158372"/>
            <a:ext cx="5119315" cy="1008112"/>
            <a:chOff x="1691680" y="4158372"/>
            <a:chExt cx="5119315" cy="1008112"/>
          </a:xfrm>
        </p:grpSpPr>
        <p:cxnSp>
          <p:nvCxnSpPr>
            <p:cNvPr id="37" name="Rechte verbindingslijn 36"/>
            <p:cNvCxnSpPr/>
            <p:nvPr/>
          </p:nvCxnSpPr>
          <p:spPr>
            <a:xfrm>
              <a:off x="1691680" y="4662428"/>
              <a:ext cx="5119315" cy="0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echte verbindingslijn 41"/>
            <p:cNvCxnSpPr/>
            <p:nvPr/>
          </p:nvCxnSpPr>
          <p:spPr>
            <a:xfrm>
              <a:off x="3059832" y="4158372"/>
              <a:ext cx="0" cy="1008112"/>
            </a:xfrm>
            <a:prstGeom prst="line">
              <a:avLst/>
            </a:prstGeom>
            <a:ln w="3810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Rechte verbindingslijn 57"/>
            <p:cNvCxnSpPr/>
            <p:nvPr/>
          </p:nvCxnSpPr>
          <p:spPr>
            <a:xfrm>
              <a:off x="4355976" y="4158372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>
              <a:off x="5652120" y="4158372"/>
              <a:ext cx="0" cy="1008112"/>
            </a:xfrm>
            <a:prstGeom prst="line">
              <a:avLst/>
            </a:prstGeom>
            <a:ln w="19050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kstvak 44"/>
          <p:cNvSpPr txBox="1"/>
          <p:nvPr/>
        </p:nvSpPr>
        <p:spPr>
          <a:xfrm>
            <a:off x="1745685" y="4230380"/>
            <a:ext cx="11272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procent</a:t>
            </a:r>
          </a:p>
        </p:txBody>
      </p:sp>
      <p:sp>
        <p:nvSpPr>
          <p:cNvPr id="64" name="Tekstvak 63"/>
          <p:cNvSpPr txBox="1"/>
          <p:nvPr/>
        </p:nvSpPr>
        <p:spPr>
          <a:xfrm>
            <a:off x="1742733" y="4725144"/>
            <a:ext cx="954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aantal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3426549" y="4230380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4841905" y="422108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</a:t>
            </a:r>
          </a:p>
        </p:txBody>
      </p:sp>
      <p:sp>
        <p:nvSpPr>
          <p:cNvPr id="71" name="Tekstvak 70"/>
          <p:cNvSpPr txBox="1"/>
          <p:nvPr/>
        </p:nvSpPr>
        <p:spPr>
          <a:xfrm>
            <a:off x="6138049" y="473443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?</a:t>
            </a:r>
          </a:p>
        </p:txBody>
      </p:sp>
      <p:grpSp>
        <p:nvGrpSpPr>
          <p:cNvPr id="83" name="Groep 82"/>
          <p:cNvGrpSpPr/>
          <p:nvPr/>
        </p:nvGrpSpPr>
        <p:grpSpPr>
          <a:xfrm>
            <a:off x="4355976" y="4662428"/>
            <a:ext cx="1296144" cy="504056"/>
            <a:chOff x="4349229" y="4283804"/>
            <a:chExt cx="1296144" cy="504056"/>
          </a:xfrm>
        </p:grpSpPr>
        <p:cxnSp>
          <p:nvCxnSpPr>
            <p:cNvPr id="48" name="Rechte verbindingslijn 47"/>
            <p:cNvCxnSpPr/>
            <p:nvPr/>
          </p:nvCxnSpPr>
          <p:spPr>
            <a:xfrm>
              <a:off x="4349229" y="4283804"/>
              <a:ext cx="1296144" cy="504056"/>
            </a:xfrm>
            <a:prstGeom prst="line">
              <a:avLst/>
            </a:prstGeom>
            <a:ln w="9525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 flipV="1">
              <a:off x="4349229" y="4283804"/>
              <a:ext cx="1296144" cy="504056"/>
            </a:xfrm>
            <a:prstGeom prst="line">
              <a:avLst/>
            </a:prstGeom>
            <a:ln w="9525">
              <a:solidFill>
                <a:srgbClr val="FF66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Vrije vorm 103"/>
          <p:cNvSpPr/>
          <p:nvPr/>
        </p:nvSpPr>
        <p:spPr>
          <a:xfrm flipV="1">
            <a:off x="3786659" y="5166484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6414" name="Tekstvak 16413"/>
          <p:cNvSpPr txBox="1"/>
          <p:nvPr/>
        </p:nvSpPr>
        <p:spPr>
          <a:xfrm>
            <a:off x="3923928" y="5518393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100</a:t>
            </a:r>
          </a:p>
        </p:txBody>
      </p:sp>
      <p:sp>
        <p:nvSpPr>
          <p:cNvPr id="16413" name="Vrije vorm 16412"/>
          <p:cNvSpPr/>
          <p:nvPr/>
        </p:nvSpPr>
        <p:spPr>
          <a:xfrm>
            <a:off x="3786659" y="379833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7" name="Tekstvak 106"/>
          <p:cNvSpPr txBox="1"/>
          <p:nvPr/>
        </p:nvSpPr>
        <p:spPr>
          <a:xfrm>
            <a:off x="3948311" y="3356992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100</a:t>
            </a:r>
          </a:p>
        </p:txBody>
      </p:sp>
      <p:sp>
        <p:nvSpPr>
          <p:cNvPr id="105" name="Vrije vorm 104"/>
          <p:cNvSpPr/>
          <p:nvPr/>
        </p:nvSpPr>
        <p:spPr>
          <a:xfrm flipV="1">
            <a:off x="5093800" y="5166484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8" name="Tekstvak 107"/>
          <p:cNvSpPr txBox="1"/>
          <p:nvPr/>
        </p:nvSpPr>
        <p:spPr>
          <a:xfrm>
            <a:off x="5148064" y="5517232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× </a:t>
            </a:r>
            <a:r>
              <a:rPr lang="nl-NL" sz="2200" dirty="0">
                <a:solidFill>
                  <a:srgbClr val="FF0000"/>
                </a:solidFill>
              </a:rPr>
              <a:t>74,6</a:t>
            </a:r>
          </a:p>
        </p:txBody>
      </p:sp>
      <p:sp>
        <p:nvSpPr>
          <p:cNvPr id="103" name="Vrije vorm 102"/>
          <p:cNvSpPr/>
          <p:nvPr/>
        </p:nvSpPr>
        <p:spPr>
          <a:xfrm>
            <a:off x="5093800" y="379833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9" name="Tekstvak 108"/>
          <p:cNvSpPr txBox="1"/>
          <p:nvPr/>
        </p:nvSpPr>
        <p:spPr>
          <a:xfrm>
            <a:off x="5220072" y="3362090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× </a:t>
            </a:r>
            <a:r>
              <a:rPr lang="nl-NL" sz="2200" dirty="0">
                <a:solidFill>
                  <a:srgbClr val="FF0000"/>
                </a:solidFill>
              </a:rPr>
              <a:t>74,6</a:t>
            </a:r>
          </a:p>
        </p:txBody>
      </p:sp>
      <p:sp>
        <p:nvSpPr>
          <p:cNvPr id="66" name="Tekstvak 65"/>
          <p:cNvSpPr txBox="1"/>
          <p:nvPr/>
        </p:nvSpPr>
        <p:spPr>
          <a:xfrm>
            <a:off x="438838" y="2536440"/>
            <a:ext cx="37337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Maak een verhoudingstabel.</a:t>
            </a:r>
          </a:p>
        </p:txBody>
      </p:sp>
      <p:sp>
        <p:nvSpPr>
          <p:cNvPr id="73" name="Lijntoelichting 1 72"/>
          <p:cNvSpPr/>
          <p:nvPr/>
        </p:nvSpPr>
        <p:spPr>
          <a:xfrm>
            <a:off x="539552" y="5517232"/>
            <a:ext cx="2723779" cy="1152128"/>
          </a:xfrm>
          <a:prstGeom prst="borderCallout1">
            <a:avLst>
              <a:gd name="adj1" fmla="val -1073"/>
              <a:gd name="adj2" fmla="val 78408"/>
              <a:gd name="adj3" fmla="val -43509"/>
              <a:gd name="adj4" fmla="val 106862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Alle 240 nestkastjes samen zijn 100%.</a:t>
            </a:r>
          </a:p>
        </p:txBody>
      </p:sp>
      <p:sp>
        <p:nvSpPr>
          <p:cNvPr id="114" name="Lijntoelichting 1 113"/>
          <p:cNvSpPr/>
          <p:nvPr/>
        </p:nvSpPr>
        <p:spPr>
          <a:xfrm>
            <a:off x="6804248" y="1484784"/>
            <a:ext cx="2088232" cy="1224136"/>
          </a:xfrm>
          <a:prstGeom prst="borderCallout1">
            <a:avLst>
              <a:gd name="adj1" fmla="val 100056"/>
              <a:gd name="adj2" fmla="val 34454"/>
              <a:gd name="adj3" fmla="val 224273"/>
              <a:gd name="adj4" fmla="val -9260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74,6 zet je achteraan bij </a:t>
            </a:r>
            <a:r>
              <a:rPr lang="nl-NL" sz="2200" i="1" dirty="0">
                <a:solidFill>
                  <a:schemeClr val="tx1"/>
                </a:solidFill>
              </a:rPr>
              <a:t>procenten</a:t>
            </a:r>
            <a:r>
              <a:rPr lang="nl-NL" sz="2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5" name="Lijntoelichting 1 114"/>
          <p:cNvSpPr/>
          <p:nvPr/>
        </p:nvSpPr>
        <p:spPr>
          <a:xfrm>
            <a:off x="4176916" y="2720340"/>
            <a:ext cx="1692000" cy="1080120"/>
          </a:xfrm>
          <a:prstGeom prst="borderCallout1">
            <a:avLst>
              <a:gd name="adj1" fmla="val 100056"/>
              <a:gd name="adj2" fmla="val 49234"/>
              <a:gd name="adj3" fmla="val 141079"/>
              <a:gd name="adj4" fmla="val 49294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Je rekent terug naar 1%.</a:t>
            </a:r>
          </a:p>
        </p:txBody>
      </p:sp>
      <p:sp>
        <p:nvSpPr>
          <p:cNvPr id="116" name="Lijntoelichting 1 115"/>
          <p:cNvSpPr/>
          <p:nvPr/>
        </p:nvSpPr>
        <p:spPr>
          <a:xfrm>
            <a:off x="7092280" y="4437112"/>
            <a:ext cx="1944216" cy="1080120"/>
          </a:xfrm>
          <a:prstGeom prst="borderCallout1">
            <a:avLst>
              <a:gd name="adj1" fmla="val 49879"/>
              <a:gd name="adj2" fmla="val 16"/>
              <a:gd name="adj3" fmla="val 49233"/>
              <a:gd name="adj4" fmla="val -27960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Zet een vraagteken onder 74,6.</a:t>
            </a:r>
          </a:p>
        </p:txBody>
      </p:sp>
      <p:sp>
        <p:nvSpPr>
          <p:cNvPr id="117" name="Tekstvak 116"/>
          <p:cNvSpPr txBox="1"/>
          <p:nvPr/>
        </p:nvSpPr>
        <p:spPr>
          <a:xfrm>
            <a:off x="460610" y="2533399"/>
            <a:ext cx="56509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Zet bogen en berekeningen boven de tabel.</a:t>
            </a:r>
          </a:p>
        </p:txBody>
      </p:sp>
      <p:sp>
        <p:nvSpPr>
          <p:cNvPr id="120" name="Lijntoelichting 1 119"/>
          <p:cNvSpPr/>
          <p:nvPr/>
        </p:nvSpPr>
        <p:spPr>
          <a:xfrm>
            <a:off x="3563888" y="5945138"/>
            <a:ext cx="3024336" cy="796230"/>
          </a:xfrm>
          <a:prstGeom prst="borderCallout1">
            <a:avLst>
              <a:gd name="adj1" fmla="val -1230"/>
              <a:gd name="adj2" fmla="val 47472"/>
              <a:gd name="adj3" fmla="val -84735"/>
              <a:gd name="adj4" fmla="val 47550"/>
            </a:avLst>
          </a:prstGeom>
          <a:noFill/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200" dirty="0">
                <a:solidFill>
                  <a:schemeClr val="tx1"/>
                </a:solidFill>
              </a:rPr>
              <a:t>Het tussenantwoord schrijf je niet op.</a:t>
            </a:r>
          </a:p>
        </p:txBody>
      </p:sp>
      <p:sp>
        <p:nvSpPr>
          <p:cNvPr id="86" name="Rechthoek 85"/>
          <p:cNvSpPr/>
          <p:nvPr/>
        </p:nvSpPr>
        <p:spPr>
          <a:xfrm>
            <a:off x="1547664" y="6022449"/>
            <a:ext cx="2765363" cy="532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200" dirty="0">
                <a:solidFill>
                  <a:schemeClr val="tx1"/>
                </a:solidFill>
              </a:rPr>
              <a:t>240 : 100 </a:t>
            </a:r>
            <a:r>
              <a:rPr lang="nl-NL" sz="2400" dirty="0">
                <a:solidFill>
                  <a:schemeClr val="tx1"/>
                </a:solidFill>
              </a:rPr>
              <a:t>× </a:t>
            </a:r>
            <a:r>
              <a:rPr lang="nl-NL" sz="2200" dirty="0">
                <a:solidFill>
                  <a:schemeClr val="tx1"/>
                </a:solidFill>
              </a:rPr>
              <a:t>74,6 =    	</a:t>
            </a:r>
          </a:p>
        </p:txBody>
      </p:sp>
      <p:sp>
        <p:nvSpPr>
          <p:cNvPr id="88" name="Tekstvak 87"/>
          <p:cNvSpPr txBox="1"/>
          <p:nvPr/>
        </p:nvSpPr>
        <p:spPr>
          <a:xfrm>
            <a:off x="438838" y="2883714"/>
            <a:ext cx="38908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Doe hetzelfde onder de tabel.</a:t>
            </a:r>
          </a:p>
        </p:txBody>
      </p:sp>
      <p:sp>
        <p:nvSpPr>
          <p:cNvPr id="89" name="Tekstvak 88"/>
          <p:cNvSpPr txBox="1"/>
          <p:nvPr/>
        </p:nvSpPr>
        <p:spPr>
          <a:xfrm>
            <a:off x="1547664" y="6238473"/>
            <a:ext cx="4968552" cy="43088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In 179 nestkastjes broeden vogels.</a:t>
            </a:r>
          </a:p>
        </p:txBody>
      </p:sp>
      <p:sp>
        <p:nvSpPr>
          <p:cNvPr id="124" name="Tekstvak 3"/>
          <p:cNvSpPr txBox="1"/>
          <p:nvPr/>
        </p:nvSpPr>
        <p:spPr>
          <a:xfrm>
            <a:off x="445772" y="251466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400" dirty="0"/>
              <a:t>Maak nu de berekening. </a:t>
            </a:r>
            <a:br>
              <a:rPr lang="nl-NL" sz="2400" dirty="0"/>
            </a:br>
            <a:endParaRPr lang="nl-NL" sz="2200" dirty="0"/>
          </a:p>
        </p:txBody>
      </p:sp>
      <p:sp>
        <p:nvSpPr>
          <p:cNvPr id="49" name="Tekstvak 739"/>
          <p:cNvSpPr txBox="1">
            <a:spLocks noChangeArrowheads="1"/>
          </p:cNvSpPr>
          <p:nvPr/>
        </p:nvSpPr>
        <p:spPr bwMode="auto">
          <a:xfrm>
            <a:off x="454596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Procenten en verhoudingstabel</a:t>
            </a:r>
          </a:p>
        </p:txBody>
      </p:sp>
      <p:sp>
        <p:nvSpPr>
          <p:cNvPr id="2" name="Rectangle 1"/>
          <p:cNvSpPr/>
          <p:nvPr/>
        </p:nvSpPr>
        <p:spPr>
          <a:xfrm>
            <a:off x="438838" y="2132856"/>
            <a:ext cx="1229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i="1" dirty="0"/>
              <a:t>Aanpak</a:t>
            </a:r>
          </a:p>
        </p:txBody>
      </p:sp>
      <p:sp>
        <p:nvSpPr>
          <p:cNvPr id="56" name="Oval 47"/>
          <p:cNvSpPr>
            <a:spLocks noChangeAspect="1"/>
          </p:cNvSpPr>
          <p:nvPr/>
        </p:nvSpPr>
        <p:spPr>
          <a:xfrm>
            <a:off x="938974" y="390531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l 46"/>
          <p:cNvSpPr>
            <a:spLocks noChangeAspect="1"/>
          </p:cNvSpPr>
          <p:nvPr/>
        </p:nvSpPr>
        <p:spPr>
          <a:xfrm>
            <a:off x="938974" y="485460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l 47"/>
          <p:cNvSpPr>
            <a:spLocks noChangeAspect="1"/>
          </p:cNvSpPr>
          <p:nvPr/>
        </p:nvSpPr>
        <p:spPr>
          <a:xfrm>
            <a:off x="938974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Tekstvak 66"/>
          <p:cNvSpPr txBox="1"/>
          <p:nvPr/>
        </p:nvSpPr>
        <p:spPr>
          <a:xfrm>
            <a:off x="2935356" y="1075669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240</a:t>
            </a:r>
          </a:p>
        </p:txBody>
      </p:sp>
      <p:grpSp>
        <p:nvGrpSpPr>
          <p:cNvPr id="62" name="Animatie icoon"/>
          <p:cNvGrpSpPr>
            <a:grpSpLocks noChangeAspect="1"/>
          </p:cNvGrpSpPr>
          <p:nvPr/>
        </p:nvGrpSpPr>
        <p:grpSpPr>
          <a:xfrm>
            <a:off x="8572599" y="6332227"/>
            <a:ext cx="440378" cy="360000"/>
            <a:chOff x="5076056" y="174576"/>
            <a:chExt cx="3276364" cy="2678360"/>
          </a:xfrm>
        </p:grpSpPr>
        <p:sp>
          <p:nvSpPr>
            <p:cNvPr id="6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7" name="Tekstvak 69"/>
          <p:cNvSpPr txBox="1"/>
          <p:nvPr/>
        </p:nvSpPr>
        <p:spPr>
          <a:xfrm>
            <a:off x="758738" y="1398841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74,6</a:t>
            </a:r>
          </a:p>
        </p:txBody>
      </p:sp>
      <p:grpSp>
        <p:nvGrpSpPr>
          <p:cNvPr id="78" name="Animatie icoon"/>
          <p:cNvGrpSpPr>
            <a:grpSpLocks noChangeAspect="1"/>
          </p:cNvGrpSpPr>
          <p:nvPr/>
        </p:nvGrpSpPr>
        <p:grpSpPr>
          <a:xfrm>
            <a:off x="8572599" y="6343253"/>
            <a:ext cx="440378" cy="360000"/>
            <a:chOff x="5076056" y="174576"/>
            <a:chExt cx="3276364" cy="2678360"/>
          </a:xfrm>
        </p:grpSpPr>
        <p:sp>
          <p:nvSpPr>
            <p:cNvPr id="7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7" name="Animatie icoon"/>
          <p:cNvGrpSpPr>
            <a:grpSpLocks noChangeAspect="1"/>
          </p:cNvGrpSpPr>
          <p:nvPr/>
        </p:nvGrpSpPr>
        <p:grpSpPr>
          <a:xfrm>
            <a:off x="8572599" y="6343253"/>
            <a:ext cx="440378" cy="360000"/>
            <a:chOff x="5076056" y="174576"/>
            <a:chExt cx="3276364" cy="2678360"/>
          </a:xfrm>
        </p:grpSpPr>
        <p:sp>
          <p:nvSpPr>
            <p:cNvPr id="9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4" name="Animatie icoon"/>
          <p:cNvGrpSpPr>
            <a:grpSpLocks noChangeAspect="1"/>
          </p:cNvGrpSpPr>
          <p:nvPr/>
        </p:nvGrpSpPr>
        <p:grpSpPr>
          <a:xfrm>
            <a:off x="8572599" y="6346180"/>
            <a:ext cx="440378" cy="360000"/>
            <a:chOff x="5076056" y="174576"/>
            <a:chExt cx="3276364" cy="2678360"/>
          </a:xfrm>
        </p:grpSpPr>
        <p:sp>
          <p:nvSpPr>
            <p:cNvPr id="95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7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8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9" name="Animatie icoon"/>
          <p:cNvGrpSpPr>
            <a:grpSpLocks noChangeAspect="1"/>
          </p:cNvGrpSpPr>
          <p:nvPr/>
        </p:nvGrpSpPr>
        <p:grpSpPr>
          <a:xfrm>
            <a:off x="8604016" y="6303822"/>
            <a:ext cx="440378" cy="360000"/>
            <a:chOff x="5076056" y="174576"/>
            <a:chExt cx="3276364" cy="2678360"/>
          </a:xfrm>
        </p:grpSpPr>
        <p:sp>
          <p:nvSpPr>
            <p:cNvPr id="11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2" name="Animatie icoon"/>
          <p:cNvGrpSpPr>
            <a:grpSpLocks noChangeAspect="1"/>
          </p:cNvGrpSpPr>
          <p:nvPr/>
        </p:nvGrpSpPr>
        <p:grpSpPr>
          <a:xfrm>
            <a:off x="8545935" y="6290951"/>
            <a:ext cx="440378" cy="360000"/>
            <a:chOff x="5076056" y="174576"/>
            <a:chExt cx="3276364" cy="2678360"/>
          </a:xfrm>
        </p:grpSpPr>
        <p:sp>
          <p:nvSpPr>
            <p:cNvPr id="12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545936" y="6323965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3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tangle 2"/>
          <p:cNvSpPr/>
          <p:nvPr/>
        </p:nvSpPr>
        <p:spPr>
          <a:xfrm>
            <a:off x="442046" y="2874708"/>
            <a:ext cx="374814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Rond af op hele </a:t>
            </a:r>
            <a:r>
              <a:rPr lang="en-US" sz="2200" dirty="0" err="1"/>
              <a:t>nestkastjes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4" name="Rectangle 3"/>
          <p:cNvSpPr/>
          <p:nvPr/>
        </p:nvSpPr>
        <p:spPr>
          <a:xfrm>
            <a:off x="3851920" y="5911091"/>
            <a:ext cx="11272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 179,04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026" y="5885114"/>
            <a:ext cx="2686422" cy="972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-0.00024 L 0.05382 0.53217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1" y="2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0116 L 0.56893 0.41273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81" y="2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uiExpand="1" build="p"/>
      <p:bldP spid="45" grpId="0"/>
      <p:bldP spid="64" grpId="0"/>
      <p:bldP spid="65" grpId="0"/>
      <p:bldP spid="69" grpId="0"/>
      <p:bldP spid="71" grpId="0"/>
      <p:bldP spid="104" grpId="0" animBg="1"/>
      <p:bldP spid="16414" grpId="0"/>
      <p:bldP spid="16413" grpId="0" animBg="1"/>
      <p:bldP spid="107" grpId="0"/>
      <p:bldP spid="105" grpId="0" animBg="1"/>
      <p:bldP spid="108" grpId="0"/>
      <p:bldP spid="103" grpId="0" animBg="1"/>
      <p:bldP spid="109" grpId="0"/>
      <p:bldP spid="66" grpId="0"/>
      <p:bldP spid="66" grpId="1"/>
      <p:bldP spid="73" grpId="0" animBg="1"/>
      <p:bldP spid="7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/>
      <p:bldP spid="117" grpId="1"/>
      <p:bldP spid="120" grpId="0" animBg="1"/>
      <p:bldP spid="120" grpId="1" animBg="1"/>
      <p:bldP spid="88" grpId="0"/>
      <p:bldP spid="88" grpId="1"/>
      <p:bldP spid="89" grpId="0"/>
      <p:bldP spid="124" grpId="0" build="p"/>
      <p:bldP spid="2" grpId="0"/>
      <p:bldP spid="56" grpId="0" animBg="1"/>
      <p:bldP spid="57" grpId="0" animBg="1"/>
      <p:bldP spid="60" grpId="0" animBg="1"/>
      <p:bldP spid="61" grpId="0"/>
      <p:bldP spid="61" grpId="1"/>
      <p:bldP spid="77" grpId="0"/>
      <p:bldP spid="77" grpId="1"/>
      <p:bldP spid="133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FF66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Diavoorstelling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MS PGothic</vt:lpstr>
      <vt:lpstr>Arial</vt:lpstr>
      <vt:lpstr>Eurostile</vt:lpstr>
      <vt:lpstr>Standaardontwerp</vt:lpstr>
      <vt:lpstr>PowerPoint-presentatie</vt:lpstr>
      <vt:lpstr>PowerPoint-presentatie</vt:lpstr>
    </vt:vector>
  </TitlesOfParts>
  <Company>bou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Roeland Hiele</dc:creator>
  <cp:lastModifiedBy>Luuk Mennen</cp:lastModifiedBy>
  <cp:revision>215</cp:revision>
  <dcterms:created xsi:type="dcterms:W3CDTF">2010-10-09T17:26:36Z</dcterms:created>
  <dcterms:modified xsi:type="dcterms:W3CDTF">2018-09-18T09:38:02Z</dcterms:modified>
</cp:coreProperties>
</file>