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8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9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9971A8-C9A1-439A-8AAD-4E1097F96840}" v="22" dt="2018-09-17T11:56:03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4144" autoAdjust="0"/>
  </p:normalViewPr>
  <p:slideViewPr>
    <p:cSldViewPr snapToObjects="1">
      <p:cViewPr varScale="1">
        <p:scale>
          <a:sx n="61" d="100"/>
          <a:sy n="61" d="100"/>
        </p:scale>
        <p:origin x="1632" y="66"/>
      </p:cViewPr>
      <p:guideLst>
        <p:guide orient="horz" pos="179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B9971A8-C9A1-439A-8AAD-4E1097F96840}"/>
    <pc:docChg chg="modSld">
      <pc:chgData name="Luuk Mennen" userId="e8da6a4e-8fc9-4e27-9348-3a94ae635dab" providerId="ADAL" clId="{FB9971A8-C9A1-439A-8AAD-4E1097F96840}" dt="2018-09-17T11:56:03.595" v="21" actId="20577"/>
      <pc:docMkLst>
        <pc:docMk/>
      </pc:docMkLst>
      <pc:sldChg chg="modSp">
        <pc:chgData name="Luuk Mennen" userId="e8da6a4e-8fc9-4e27-9348-3a94ae635dab" providerId="ADAL" clId="{FB9971A8-C9A1-439A-8AAD-4E1097F96840}" dt="2018-09-17T11:56:03.595" v="21" actId="20577"/>
        <pc:sldMkLst>
          <pc:docMk/>
          <pc:sldMk cId="0" sldId="322"/>
        </pc:sldMkLst>
        <pc:spChg chg="mod">
          <ac:chgData name="Luuk Mennen" userId="e8da6a4e-8fc9-4e27-9348-3a94ae635dab" providerId="ADAL" clId="{FB9971A8-C9A1-439A-8AAD-4E1097F96840}" dt="2018-09-17T11:56:03.595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267744" y="3954459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Assenstelsel</a:t>
            </a:r>
            <a:endParaRPr lang="nl-NL" sz="2400" dirty="0">
              <a:latin typeface="+mn-lt"/>
            </a:endParaRP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Coördinaten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met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decimale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getallen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Coördinaten met decimale getallen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9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85" name="Animatie icoon"/>
          <p:cNvGrpSpPr>
            <a:grpSpLocks noChangeAspect="1"/>
          </p:cNvGrpSpPr>
          <p:nvPr/>
        </p:nvGrpSpPr>
        <p:grpSpPr>
          <a:xfrm>
            <a:off x="8619045" y="6401000"/>
            <a:ext cx="440378" cy="360000"/>
            <a:chOff x="5076056" y="174576"/>
            <a:chExt cx="3276364" cy="2678360"/>
          </a:xfrm>
        </p:grpSpPr>
        <p:sp>
          <p:nvSpPr>
            <p:cNvPr id="86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079" name="Groep 3078"/>
          <p:cNvGrpSpPr/>
          <p:nvPr/>
        </p:nvGrpSpPr>
        <p:grpSpPr>
          <a:xfrm>
            <a:off x="2483768" y="620688"/>
            <a:ext cx="4107879" cy="3974402"/>
            <a:chOff x="1979712" y="2164404"/>
            <a:chExt cx="4824536" cy="4536504"/>
          </a:xfrm>
        </p:grpSpPr>
        <p:sp>
          <p:nvSpPr>
            <p:cNvPr id="181" name="TextBox 4"/>
            <p:cNvSpPr txBox="1"/>
            <p:nvPr/>
          </p:nvSpPr>
          <p:spPr>
            <a:xfrm>
              <a:off x="1995896" y="3284984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/>
                <a:t>5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TextBox 4"/>
            <p:cNvSpPr txBox="1"/>
            <p:nvPr/>
          </p:nvSpPr>
          <p:spPr>
            <a:xfrm>
              <a:off x="1995896" y="2732495"/>
              <a:ext cx="696878" cy="544397"/>
            </a:xfrm>
            <a:prstGeom prst="rect">
              <a:avLst/>
            </a:prstGeom>
            <a:noFill/>
          </p:spPr>
          <p:txBody>
            <a:bodyPr wrap="none" rtlCol="0">
              <a:normAutofit/>
            </a:bodyPr>
            <a:lstStyle/>
            <a:p>
              <a:pPr algn="ctr"/>
              <a:r>
                <a:rPr lang="en-US" dirty="0"/>
                <a:t>6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77" name="Groep 3076"/>
            <p:cNvGrpSpPr/>
            <p:nvPr/>
          </p:nvGrpSpPr>
          <p:grpSpPr>
            <a:xfrm>
              <a:off x="1979712" y="2164404"/>
              <a:ext cx="4824536" cy="4536504"/>
              <a:chOff x="1979712" y="2276872"/>
              <a:chExt cx="4824536" cy="4536504"/>
            </a:xfrm>
          </p:grpSpPr>
          <p:grpSp>
            <p:nvGrpSpPr>
              <p:cNvPr id="132" name="Group 46"/>
              <p:cNvGrpSpPr/>
              <p:nvPr/>
            </p:nvGrpSpPr>
            <p:grpSpPr>
              <a:xfrm>
                <a:off x="1979712" y="2454764"/>
                <a:ext cx="4560401" cy="4358612"/>
                <a:chOff x="1857123" y="2172605"/>
                <a:chExt cx="4560401" cy="4358612"/>
              </a:xfrm>
            </p:grpSpPr>
            <p:sp>
              <p:nvSpPr>
                <p:cNvPr id="133" name="TextBox 4"/>
                <p:cNvSpPr txBox="1"/>
                <p:nvPr/>
              </p:nvSpPr>
              <p:spPr>
                <a:xfrm>
                  <a:off x="1872233" y="3685934"/>
                  <a:ext cx="696878" cy="5443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4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34" name="Rechte verbindingslijn 1836"/>
                <p:cNvCxnSpPr/>
                <p:nvPr/>
              </p:nvCxnSpPr>
              <p:spPr>
                <a:xfrm flipH="1">
                  <a:off x="3578647" y="3888903"/>
                  <a:ext cx="1" cy="2276684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Rechte verbindingslijn 1837"/>
                <p:cNvCxnSpPr/>
                <p:nvPr/>
              </p:nvCxnSpPr>
              <p:spPr>
                <a:xfrm flipH="1">
                  <a:off x="4143116" y="3888903"/>
                  <a:ext cx="1618" cy="2267719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Rechte verbindingslijn 1838"/>
                <p:cNvCxnSpPr/>
                <p:nvPr/>
              </p:nvCxnSpPr>
              <p:spPr>
                <a:xfrm flipH="1">
                  <a:off x="4710813" y="3882375"/>
                  <a:ext cx="1" cy="2274247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Rechte verbindingslijn 1839"/>
                <p:cNvCxnSpPr/>
                <p:nvPr/>
              </p:nvCxnSpPr>
              <p:spPr>
                <a:xfrm flipH="1">
                  <a:off x="5276889" y="3876611"/>
                  <a:ext cx="1" cy="2288976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Rechte verbindingslijn 1817"/>
                <p:cNvCxnSpPr/>
                <p:nvPr/>
              </p:nvCxnSpPr>
              <p:spPr>
                <a:xfrm>
                  <a:off x="2412107" y="3894667"/>
                  <a:ext cx="0" cy="227092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9" name="TextBox 10"/>
                <p:cNvSpPr txBox="1"/>
                <p:nvPr/>
              </p:nvSpPr>
              <p:spPr>
                <a:xfrm>
                  <a:off x="1857123" y="5373785"/>
                  <a:ext cx="696878" cy="5443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0" name="TextBox 11"/>
                <p:cNvSpPr txBox="1"/>
                <p:nvPr/>
              </p:nvSpPr>
              <p:spPr>
                <a:xfrm>
                  <a:off x="1857123" y="4813786"/>
                  <a:ext cx="696878" cy="5443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1" name="TextBox 12"/>
                <p:cNvSpPr txBox="1"/>
                <p:nvPr/>
              </p:nvSpPr>
              <p:spPr>
                <a:xfrm>
                  <a:off x="1857943" y="4261998"/>
                  <a:ext cx="696878" cy="5443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3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2" name="TextBox 13"/>
                <p:cNvSpPr txBox="1"/>
                <p:nvPr/>
              </p:nvSpPr>
              <p:spPr>
                <a:xfrm>
                  <a:off x="2741740" y="6097264"/>
                  <a:ext cx="529904" cy="3943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1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3" name="TextBox 14"/>
                <p:cNvSpPr txBox="1"/>
                <p:nvPr/>
              </p:nvSpPr>
              <p:spPr>
                <a:xfrm>
                  <a:off x="3332076" y="6098630"/>
                  <a:ext cx="529904" cy="3759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2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4" name="TextBox 15"/>
                <p:cNvSpPr txBox="1"/>
                <p:nvPr/>
              </p:nvSpPr>
              <p:spPr>
                <a:xfrm>
                  <a:off x="3873347" y="6100787"/>
                  <a:ext cx="529904" cy="3787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3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5" name="TextBox 16"/>
                <p:cNvSpPr txBox="1"/>
                <p:nvPr/>
              </p:nvSpPr>
              <p:spPr>
                <a:xfrm>
                  <a:off x="4449411" y="6098630"/>
                  <a:ext cx="529904" cy="3787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4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6" name="TextBox 17"/>
                <p:cNvSpPr txBox="1"/>
                <p:nvPr/>
              </p:nvSpPr>
              <p:spPr>
                <a:xfrm>
                  <a:off x="2056296" y="6136932"/>
                  <a:ext cx="592915" cy="3942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r>
                    <a:rPr lang="en-US" i="1" dirty="0"/>
                    <a:t>O</a:t>
                  </a:r>
                  <a:endParaRPr lang="nl-NL" i="1" dirty="0"/>
                </a:p>
              </p:txBody>
            </p:sp>
            <p:cxnSp>
              <p:nvCxnSpPr>
                <p:cNvPr id="147" name="Rechte verbindingslijn 1850"/>
                <p:cNvCxnSpPr/>
                <p:nvPr/>
              </p:nvCxnSpPr>
              <p:spPr>
                <a:xfrm flipH="1">
                  <a:off x="2412107" y="4454983"/>
                  <a:ext cx="3996946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Rechte verbindingslijn 1851"/>
                <p:cNvCxnSpPr/>
                <p:nvPr/>
              </p:nvCxnSpPr>
              <p:spPr>
                <a:xfrm flipH="1">
                  <a:off x="2412107" y="3888903"/>
                  <a:ext cx="3996945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Rechte verbindingslijn 1852"/>
                <p:cNvCxnSpPr/>
                <p:nvPr/>
              </p:nvCxnSpPr>
              <p:spPr>
                <a:xfrm flipH="1">
                  <a:off x="2412107" y="3322822"/>
                  <a:ext cx="3996945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Rechte verbindingslijn 1853"/>
                <p:cNvCxnSpPr/>
                <p:nvPr/>
              </p:nvCxnSpPr>
              <p:spPr>
                <a:xfrm flipH="1">
                  <a:off x="2412107" y="2756742"/>
                  <a:ext cx="3996945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Rechte verbindingslijn 1840"/>
                <p:cNvCxnSpPr/>
                <p:nvPr/>
              </p:nvCxnSpPr>
              <p:spPr>
                <a:xfrm>
                  <a:off x="5842970" y="3888903"/>
                  <a:ext cx="0" cy="2276684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" name="TextBox 23"/>
                <p:cNvSpPr txBox="1"/>
                <p:nvPr/>
              </p:nvSpPr>
              <p:spPr>
                <a:xfrm>
                  <a:off x="4999625" y="6107359"/>
                  <a:ext cx="529906" cy="378795"/>
                </a:xfrm>
                <a:prstGeom prst="rect">
                  <a:avLst/>
                </a:prstGeom>
                <a:noFill/>
              </p:spPr>
              <p:txBody>
                <a:bodyPr wrap="none" rtlCol="0">
                  <a:normAutofit fontScale="92500" lnSpcReduction="10000"/>
                </a:bodyPr>
                <a:lstStyle/>
                <a:p>
                  <a:pPr algn="ctr"/>
                  <a:r>
                    <a:rPr lang="en-US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5</a:t>
                  </a:r>
                  <a:endParaRPr lang="nl-NL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53" name="Rechte verbindingslijn 1820"/>
                <p:cNvCxnSpPr/>
                <p:nvPr/>
              </p:nvCxnSpPr>
              <p:spPr>
                <a:xfrm flipH="1">
                  <a:off x="2412107" y="6156622"/>
                  <a:ext cx="399694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Rechte verbindingslijn 1841"/>
                <p:cNvCxnSpPr/>
                <p:nvPr/>
              </p:nvCxnSpPr>
              <p:spPr>
                <a:xfrm flipH="1">
                  <a:off x="6407438" y="3882375"/>
                  <a:ext cx="1620" cy="228321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5" name="Rechte verbindingslijn 1838"/>
                <p:cNvCxnSpPr/>
                <p:nvPr/>
              </p:nvCxnSpPr>
              <p:spPr>
                <a:xfrm>
                  <a:off x="6407438" y="2178369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Rechte verbindingslijn 1836"/>
                <p:cNvCxnSpPr/>
                <p:nvPr/>
              </p:nvCxnSpPr>
              <p:spPr>
                <a:xfrm>
                  <a:off x="3578647" y="2184897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Rechte verbindingslijn 1837"/>
                <p:cNvCxnSpPr/>
                <p:nvPr/>
              </p:nvCxnSpPr>
              <p:spPr>
                <a:xfrm>
                  <a:off x="4144728" y="2184897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Rechte verbindingslijn 1839"/>
                <p:cNvCxnSpPr/>
                <p:nvPr/>
              </p:nvCxnSpPr>
              <p:spPr>
                <a:xfrm>
                  <a:off x="5276889" y="2172605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Rechte verbindingslijn 1817"/>
                <p:cNvCxnSpPr/>
                <p:nvPr/>
              </p:nvCxnSpPr>
              <p:spPr>
                <a:xfrm>
                  <a:off x="2412107" y="2190661"/>
                  <a:ext cx="0" cy="169824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Rechte verbindingslijn 1850"/>
                <p:cNvCxnSpPr/>
                <p:nvPr/>
              </p:nvCxnSpPr>
              <p:spPr>
                <a:xfrm flipH="1">
                  <a:off x="2412107" y="2184897"/>
                  <a:ext cx="3996945" cy="556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Rechte verbindingslijn 1840"/>
                <p:cNvCxnSpPr/>
                <p:nvPr/>
              </p:nvCxnSpPr>
              <p:spPr>
                <a:xfrm>
                  <a:off x="5842969" y="2184897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Rechte verbindingslijn 1841"/>
                <p:cNvCxnSpPr/>
                <p:nvPr/>
              </p:nvCxnSpPr>
              <p:spPr>
                <a:xfrm>
                  <a:off x="4710809" y="2178369"/>
                  <a:ext cx="0" cy="169824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Rechte verbindingslijn 1840"/>
                <p:cNvCxnSpPr/>
                <p:nvPr/>
              </p:nvCxnSpPr>
              <p:spPr>
                <a:xfrm>
                  <a:off x="3006101" y="2172605"/>
                  <a:ext cx="0" cy="3992982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Rechte verbindingslijn 1851"/>
                <p:cNvCxnSpPr/>
                <p:nvPr/>
              </p:nvCxnSpPr>
              <p:spPr>
                <a:xfrm flipH="1">
                  <a:off x="2412107" y="5580900"/>
                  <a:ext cx="4005417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Rechte verbindingslijn 1852"/>
                <p:cNvCxnSpPr/>
                <p:nvPr/>
              </p:nvCxnSpPr>
              <p:spPr>
                <a:xfrm flipH="1">
                  <a:off x="2412107" y="5013459"/>
                  <a:ext cx="3996946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9" name="TextBox 23"/>
              <p:cNvSpPr txBox="1"/>
              <p:nvPr/>
            </p:nvSpPr>
            <p:spPr>
              <a:xfrm>
                <a:off x="5698278" y="6389420"/>
                <a:ext cx="529906" cy="378795"/>
              </a:xfrm>
              <a:prstGeom prst="rect">
                <a:avLst/>
              </a:prstGeom>
              <a:noFill/>
            </p:spPr>
            <p:txBody>
              <a:bodyPr wrap="none" rtlCol="0">
                <a:normAutofit fontScale="92500" lnSpcReduction="10000"/>
              </a:bodyPr>
              <a:lstStyle/>
              <a:p>
                <a:pPr algn="ctr"/>
                <a:r>
                  <a:rPr lang="en-US" dirty="0"/>
                  <a:t>6</a:t>
                </a:r>
                <a:endParaRPr lang="nl-N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TextBox 23"/>
              <p:cNvSpPr txBox="1"/>
              <p:nvPr/>
            </p:nvSpPr>
            <p:spPr>
              <a:xfrm>
                <a:off x="6274342" y="6389420"/>
                <a:ext cx="529906" cy="378795"/>
              </a:xfrm>
              <a:prstGeom prst="rect">
                <a:avLst/>
              </a:prstGeom>
              <a:noFill/>
            </p:spPr>
            <p:txBody>
              <a:bodyPr wrap="none" rtlCol="0">
                <a:normAutofit fontScale="92500" lnSpcReduction="10000"/>
              </a:bodyPr>
              <a:lstStyle/>
              <a:p>
                <a:pPr algn="ctr"/>
                <a:r>
                  <a:rPr lang="en-US" dirty="0"/>
                  <a:t>7</a:t>
                </a:r>
                <a:endParaRPr lang="nl-N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TextBox 4"/>
              <p:cNvSpPr txBox="1"/>
              <p:nvPr/>
            </p:nvSpPr>
            <p:spPr>
              <a:xfrm>
                <a:off x="1995896" y="2276872"/>
                <a:ext cx="696878" cy="544397"/>
              </a:xfrm>
              <a:prstGeom prst="rect">
                <a:avLst/>
              </a:prstGeom>
              <a:noFill/>
            </p:spPr>
            <p:txBody>
              <a:bodyPr wrap="none" rtlCol="0">
                <a:normAutofit/>
              </a:bodyPr>
              <a:lstStyle/>
              <a:p>
                <a:pPr algn="ctr"/>
                <a:r>
                  <a:rPr lang="en-US" dirty="0"/>
                  <a:t>7</a:t>
                </a:r>
                <a:endParaRPr lang="nl-NL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086" name="Groep 3085"/>
          <p:cNvGrpSpPr/>
          <p:nvPr/>
        </p:nvGrpSpPr>
        <p:grpSpPr>
          <a:xfrm>
            <a:off x="3485684" y="3795328"/>
            <a:ext cx="1409360" cy="1288695"/>
            <a:chOff x="3485684" y="3795328"/>
            <a:chExt cx="1409360" cy="1288695"/>
          </a:xfrm>
        </p:grpSpPr>
        <p:sp>
          <p:nvSpPr>
            <p:cNvPr id="74" name="TextBox 5"/>
            <p:cNvSpPr txBox="1"/>
            <p:nvPr/>
          </p:nvSpPr>
          <p:spPr>
            <a:xfrm>
              <a:off x="3485684" y="4653136"/>
              <a:ext cx="1409360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roosterlijn</a:t>
              </a:r>
              <a:endParaRPr lang="nl-NL" sz="2200" dirty="0"/>
            </a:p>
          </p:txBody>
        </p:sp>
        <p:cxnSp>
          <p:nvCxnSpPr>
            <p:cNvPr id="3082" name="Rechte verbindingslijn met pijl 3081"/>
            <p:cNvCxnSpPr/>
            <p:nvPr/>
          </p:nvCxnSpPr>
          <p:spPr>
            <a:xfrm flipV="1">
              <a:off x="4200494" y="3795328"/>
              <a:ext cx="0" cy="85780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85" name="Groep 3084"/>
          <p:cNvGrpSpPr/>
          <p:nvPr/>
        </p:nvGrpSpPr>
        <p:grpSpPr>
          <a:xfrm>
            <a:off x="1146416" y="3795328"/>
            <a:ext cx="2434665" cy="644347"/>
            <a:chOff x="1146416" y="3795328"/>
            <a:chExt cx="2434665" cy="644347"/>
          </a:xfrm>
        </p:grpSpPr>
        <p:cxnSp>
          <p:nvCxnSpPr>
            <p:cNvPr id="200" name="Rechte verbindingslijn met pijl 199"/>
            <p:cNvCxnSpPr/>
            <p:nvPr/>
          </p:nvCxnSpPr>
          <p:spPr>
            <a:xfrm flipV="1">
              <a:off x="2555776" y="3795328"/>
              <a:ext cx="1025305" cy="41957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TextBox 5"/>
            <p:cNvSpPr txBox="1"/>
            <p:nvPr/>
          </p:nvSpPr>
          <p:spPr>
            <a:xfrm>
              <a:off x="1146416" y="4008788"/>
              <a:ext cx="1409360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roosterlijn</a:t>
              </a:r>
              <a:endParaRPr lang="nl-NL" sz="2200" dirty="0"/>
            </a:p>
          </p:txBody>
        </p:sp>
      </p:grpSp>
      <p:grpSp>
        <p:nvGrpSpPr>
          <p:cNvPr id="206" name="Groep 205"/>
          <p:cNvGrpSpPr/>
          <p:nvPr/>
        </p:nvGrpSpPr>
        <p:grpSpPr>
          <a:xfrm>
            <a:off x="829308" y="3795328"/>
            <a:ext cx="3308919" cy="1787677"/>
            <a:chOff x="1146416" y="2651998"/>
            <a:chExt cx="3308919" cy="1787677"/>
          </a:xfrm>
        </p:grpSpPr>
        <p:cxnSp>
          <p:nvCxnSpPr>
            <p:cNvPr id="207" name="Rechte verbindingslijn met pijl 206"/>
            <p:cNvCxnSpPr/>
            <p:nvPr/>
          </p:nvCxnSpPr>
          <p:spPr>
            <a:xfrm flipV="1">
              <a:off x="2656860" y="2651998"/>
              <a:ext cx="1573815" cy="135679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8" name="TextBox 5"/>
            <p:cNvSpPr txBox="1"/>
            <p:nvPr/>
          </p:nvSpPr>
          <p:spPr>
            <a:xfrm>
              <a:off x="1146416" y="4008788"/>
              <a:ext cx="3308919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snijpunt</a:t>
              </a:r>
              <a:r>
                <a:rPr lang="en-US" sz="2200" dirty="0"/>
                <a:t> van </a:t>
              </a:r>
              <a:r>
                <a:rPr lang="en-US" sz="2200" dirty="0" err="1"/>
                <a:t>roosterlijnen</a:t>
              </a:r>
              <a:endParaRPr lang="nl-NL" sz="2200" dirty="0"/>
            </a:p>
          </p:txBody>
        </p:sp>
      </p:grpSp>
      <p:grpSp>
        <p:nvGrpSpPr>
          <p:cNvPr id="213" name="Groep 212"/>
          <p:cNvGrpSpPr/>
          <p:nvPr/>
        </p:nvGrpSpPr>
        <p:grpSpPr>
          <a:xfrm>
            <a:off x="1517295" y="3789040"/>
            <a:ext cx="2394548" cy="1787677"/>
            <a:chOff x="1836127" y="2651998"/>
            <a:chExt cx="2394548" cy="1787677"/>
          </a:xfrm>
        </p:grpSpPr>
        <p:cxnSp>
          <p:nvCxnSpPr>
            <p:cNvPr id="214" name="Rechte verbindingslijn met pijl 213"/>
            <p:cNvCxnSpPr/>
            <p:nvPr/>
          </p:nvCxnSpPr>
          <p:spPr>
            <a:xfrm flipV="1">
              <a:off x="2656860" y="2651998"/>
              <a:ext cx="1573815" cy="135679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TextBox 5"/>
            <p:cNvSpPr txBox="1"/>
            <p:nvPr/>
          </p:nvSpPr>
          <p:spPr>
            <a:xfrm>
              <a:off x="1836127" y="4008788"/>
              <a:ext cx="1614545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/>
                <a:t>roosterpunt</a:t>
              </a:r>
              <a:endParaRPr lang="nl-NL" sz="2200" dirty="0"/>
            </a:p>
          </p:txBody>
        </p:sp>
      </p:grpSp>
      <p:sp>
        <p:nvSpPr>
          <p:cNvPr id="216" name="TextBox 56"/>
          <p:cNvSpPr txBox="1"/>
          <p:nvPr/>
        </p:nvSpPr>
        <p:spPr>
          <a:xfrm>
            <a:off x="467544" y="5158353"/>
            <a:ext cx="72667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De </a:t>
            </a:r>
            <a:r>
              <a:rPr lang="en-US" sz="2200" dirty="0" err="1"/>
              <a:t>coördinaten</a:t>
            </a:r>
            <a:r>
              <a:rPr lang="en-US" sz="2200" dirty="0"/>
              <a:t> van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roosterpunt</a:t>
            </a:r>
            <a:r>
              <a:rPr lang="en-US" sz="2200" dirty="0"/>
              <a:t> </a:t>
            </a:r>
            <a:r>
              <a:rPr lang="en-US" sz="2200" dirty="0" err="1"/>
              <a:t>zijn</a:t>
            </a:r>
            <a:r>
              <a:rPr lang="en-US" sz="2200" dirty="0"/>
              <a:t> </a:t>
            </a:r>
            <a:r>
              <a:rPr lang="en-US" sz="2200" dirty="0" err="1"/>
              <a:t>gehele</a:t>
            </a:r>
            <a:r>
              <a:rPr lang="en-US" sz="2200" dirty="0"/>
              <a:t> </a:t>
            </a:r>
            <a:r>
              <a:rPr lang="en-US" sz="2200" dirty="0" err="1"/>
              <a:t>getallen</a:t>
            </a:r>
            <a:r>
              <a:rPr lang="en-US" sz="2200" dirty="0"/>
              <a:t>.</a:t>
            </a:r>
          </a:p>
        </p:txBody>
      </p:sp>
      <p:sp>
        <p:nvSpPr>
          <p:cNvPr id="3091" name="Tekstvak 3090"/>
          <p:cNvSpPr txBox="1"/>
          <p:nvPr/>
        </p:nvSpPr>
        <p:spPr>
          <a:xfrm>
            <a:off x="3449306" y="3284984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A</a:t>
            </a:r>
            <a:r>
              <a:rPr lang="nl-NL" dirty="0"/>
              <a:t>(2,1)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kstvak 217"/>
              <p:cNvSpPr txBox="1"/>
              <p:nvPr/>
            </p:nvSpPr>
            <p:spPr>
              <a:xfrm>
                <a:off x="6113602" y="3212976"/>
                <a:ext cx="1194702" cy="549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i="1" dirty="0"/>
                  <a:t>D</a:t>
                </a:r>
                <a:r>
                  <a:rPr lang="nl-NL" dirty="0"/>
                  <a:t>(6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dirty="0"/>
                  <a:t> ,1)</a:t>
                </a:r>
              </a:p>
            </p:txBody>
          </p:sp>
        </mc:Choice>
        <mc:Fallback xmlns="">
          <p:sp>
            <p:nvSpPr>
              <p:cNvPr id="218" name="Tekstvak 2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602" y="3212976"/>
                <a:ext cx="1194702" cy="549831"/>
              </a:xfrm>
              <a:prstGeom prst="rect">
                <a:avLst/>
              </a:prstGeom>
              <a:blipFill rotWithShape="1">
                <a:blip r:embed="rId4"/>
                <a:stretch>
                  <a:fillRect l="-4592" b="-444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9" name="TextBox 56"/>
          <p:cNvSpPr txBox="1"/>
          <p:nvPr/>
        </p:nvSpPr>
        <p:spPr>
          <a:xfrm>
            <a:off x="467544" y="5590401"/>
            <a:ext cx="55066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D</a:t>
            </a:r>
            <a:r>
              <a:rPr lang="en-US" sz="2200" dirty="0"/>
              <a:t> </a:t>
            </a:r>
            <a:r>
              <a:rPr lang="en-US" sz="2200" dirty="0" err="1"/>
              <a:t>ligt</a:t>
            </a:r>
            <a:r>
              <a:rPr lang="en-US" sz="2200" dirty="0"/>
              <a:t> </a:t>
            </a:r>
            <a:r>
              <a:rPr lang="en-US" sz="2200" dirty="0" err="1"/>
              <a:t>niet</a:t>
            </a:r>
            <a:r>
              <a:rPr lang="en-US" sz="2200" dirty="0"/>
              <a:t> op het </a:t>
            </a:r>
            <a:r>
              <a:rPr lang="en-US" sz="2200" dirty="0" err="1"/>
              <a:t>snijpunt</a:t>
            </a:r>
            <a:r>
              <a:rPr lang="en-US" sz="2200" dirty="0"/>
              <a:t> van </a:t>
            </a:r>
            <a:r>
              <a:rPr lang="en-US" sz="2200" dirty="0" err="1"/>
              <a:t>roosterlijnen</a:t>
            </a:r>
            <a:r>
              <a:rPr lang="en-US" sz="22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56"/>
              <p:cNvSpPr txBox="1"/>
              <p:nvPr/>
            </p:nvSpPr>
            <p:spPr>
              <a:xfrm>
                <a:off x="467544" y="5445224"/>
                <a:ext cx="1406154" cy="7023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400" dirty="0"/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4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400"/>
                          <m:t>2</m:t>
                        </m:r>
                      </m:den>
                    </m:f>
                  </m:oMath>
                </a14:m>
                <a:r>
                  <a:rPr lang="en-US" sz="2200" dirty="0"/>
                  <a:t> = 6,5 </a:t>
                </a:r>
              </a:p>
            </p:txBody>
          </p:sp>
        </mc:Choice>
        <mc:Fallback xmlns="">
          <p:sp>
            <p:nvSpPr>
              <p:cNvPr id="220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445224"/>
                <a:ext cx="1406154" cy="702308"/>
              </a:xfrm>
              <a:prstGeom prst="rect">
                <a:avLst/>
              </a:prstGeom>
              <a:blipFill rotWithShape="1">
                <a:blip r:embed="rId5"/>
                <a:stretch>
                  <a:fillRect l="-6957" r="-5217" b="-695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1" name="Groep 220"/>
          <p:cNvGrpSpPr/>
          <p:nvPr/>
        </p:nvGrpSpPr>
        <p:grpSpPr>
          <a:xfrm>
            <a:off x="1537761" y="5981723"/>
            <a:ext cx="2602191" cy="615629"/>
            <a:chOff x="1467272" y="3791603"/>
            <a:chExt cx="2602191" cy="615629"/>
          </a:xfrm>
        </p:grpSpPr>
        <p:cxnSp>
          <p:nvCxnSpPr>
            <p:cNvPr id="222" name="Rechte verbindingslijn met pijl 221"/>
            <p:cNvCxnSpPr/>
            <p:nvPr/>
          </p:nvCxnSpPr>
          <p:spPr>
            <a:xfrm flipH="1" flipV="1">
              <a:off x="1467272" y="3791603"/>
              <a:ext cx="864096" cy="19467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TextBox 5"/>
            <p:cNvSpPr txBox="1"/>
            <p:nvPr/>
          </p:nvSpPr>
          <p:spPr>
            <a:xfrm>
              <a:off x="1937148" y="3976345"/>
              <a:ext cx="2132315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decimaal getal</a:t>
              </a:r>
            </a:p>
          </p:txBody>
        </p:sp>
      </p:grpSp>
      <p:sp>
        <p:nvSpPr>
          <p:cNvPr id="226" name="TextBox 56"/>
          <p:cNvSpPr txBox="1"/>
          <p:nvPr/>
        </p:nvSpPr>
        <p:spPr>
          <a:xfrm>
            <a:off x="467544" y="5589240"/>
            <a:ext cx="31053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Je </a:t>
            </a:r>
            <a:r>
              <a:rPr lang="en-US" sz="2200" dirty="0" err="1"/>
              <a:t>schrijft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i="1" dirty="0"/>
              <a:t>D</a:t>
            </a:r>
            <a:r>
              <a:rPr lang="en-US" sz="2200" dirty="0"/>
              <a:t>(6,5</a:t>
            </a:r>
            <a:r>
              <a:rPr lang="en-US" sz="2200" b="1" dirty="0"/>
              <a:t>;</a:t>
            </a:r>
            <a:r>
              <a:rPr lang="en-US" sz="2200" dirty="0"/>
              <a:t>1).</a:t>
            </a:r>
          </a:p>
        </p:txBody>
      </p:sp>
      <p:sp>
        <p:nvSpPr>
          <p:cNvPr id="227" name="Tekstvak 226"/>
          <p:cNvSpPr txBox="1"/>
          <p:nvPr/>
        </p:nvSpPr>
        <p:spPr>
          <a:xfrm>
            <a:off x="6112743" y="3323084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D</a:t>
            </a:r>
            <a:r>
              <a:rPr lang="nl-NL" dirty="0"/>
              <a:t>(6,5</a:t>
            </a:r>
            <a:r>
              <a:rPr lang="nl-NL" b="1" dirty="0"/>
              <a:t>;</a:t>
            </a:r>
            <a:r>
              <a:rPr lang="nl-NL" dirty="0"/>
              <a:t>1)</a:t>
            </a:r>
          </a:p>
        </p:txBody>
      </p:sp>
      <p:sp>
        <p:nvSpPr>
          <p:cNvPr id="228" name="Tekstvak 227"/>
          <p:cNvSpPr txBox="1"/>
          <p:nvPr/>
        </p:nvSpPr>
        <p:spPr>
          <a:xfrm>
            <a:off x="3779912" y="2336987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B</a:t>
            </a:r>
            <a:r>
              <a:rPr lang="nl-NL" dirty="0"/>
              <a:t>(3,5</a:t>
            </a:r>
            <a:r>
              <a:rPr lang="nl-NL" b="1" dirty="0"/>
              <a:t>;</a:t>
            </a:r>
            <a:r>
              <a:rPr lang="nl-NL" dirty="0"/>
              <a:t>3)</a:t>
            </a:r>
          </a:p>
        </p:txBody>
      </p:sp>
      <p:sp>
        <p:nvSpPr>
          <p:cNvPr id="229" name="Tekstvak 228"/>
          <p:cNvSpPr txBox="1"/>
          <p:nvPr/>
        </p:nvSpPr>
        <p:spPr>
          <a:xfrm>
            <a:off x="4745450" y="3324648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C</a:t>
            </a:r>
            <a:r>
              <a:rPr lang="nl-NL" dirty="0"/>
              <a:t>(5,5</a:t>
            </a:r>
            <a:r>
              <a:rPr lang="nl-NL" b="1" dirty="0"/>
              <a:t>;</a:t>
            </a:r>
            <a:r>
              <a:rPr lang="nl-NL" dirty="0"/>
              <a:t>1)</a:t>
            </a:r>
          </a:p>
        </p:txBody>
      </p:sp>
      <p:sp>
        <p:nvSpPr>
          <p:cNvPr id="230" name="Tekstvak 229"/>
          <p:cNvSpPr txBox="1"/>
          <p:nvPr/>
        </p:nvSpPr>
        <p:spPr>
          <a:xfrm>
            <a:off x="6113602" y="2771636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E</a:t>
            </a:r>
            <a:r>
              <a:rPr lang="nl-NL" dirty="0"/>
              <a:t>(6,5</a:t>
            </a:r>
            <a:r>
              <a:rPr lang="nl-NL" b="1" dirty="0"/>
              <a:t>;</a:t>
            </a:r>
            <a:r>
              <a:rPr lang="nl-NL" dirty="0"/>
              <a:t>2)</a:t>
            </a:r>
          </a:p>
        </p:txBody>
      </p:sp>
      <p:sp>
        <p:nvSpPr>
          <p:cNvPr id="231" name="Tekstvak 230"/>
          <p:cNvSpPr txBox="1"/>
          <p:nvPr/>
        </p:nvSpPr>
        <p:spPr>
          <a:xfrm>
            <a:off x="5220072" y="1844824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F</a:t>
            </a:r>
            <a:r>
              <a:rPr lang="nl-NL" dirty="0"/>
              <a:t>(4,5</a:t>
            </a:r>
            <a:r>
              <a:rPr lang="nl-NL" b="1" dirty="0"/>
              <a:t>;</a:t>
            </a:r>
            <a:r>
              <a:rPr lang="nl-NL" dirty="0"/>
              <a:t>4)</a:t>
            </a:r>
          </a:p>
        </p:txBody>
      </p:sp>
      <p:sp>
        <p:nvSpPr>
          <p:cNvPr id="232" name="Tekstvak 231"/>
          <p:cNvSpPr txBox="1"/>
          <p:nvPr/>
        </p:nvSpPr>
        <p:spPr>
          <a:xfrm>
            <a:off x="4716016" y="764704"/>
            <a:ext cx="1194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G</a:t>
            </a:r>
            <a:r>
              <a:rPr lang="nl-NL" dirty="0"/>
              <a:t>(3,5</a:t>
            </a:r>
            <a:r>
              <a:rPr lang="nl-NL" b="1" dirty="0"/>
              <a:t>;</a:t>
            </a:r>
            <a:r>
              <a:rPr lang="nl-NL" dirty="0"/>
              <a:t>6)</a:t>
            </a:r>
          </a:p>
        </p:txBody>
      </p:sp>
      <p:sp>
        <p:nvSpPr>
          <p:cNvPr id="233" name="Tekstvak 232"/>
          <p:cNvSpPr txBox="1"/>
          <p:nvPr/>
        </p:nvSpPr>
        <p:spPr>
          <a:xfrm>
            <a:off x="3707904" y="1547500"/>
            <a:ext cx="1266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H</a:t>
            </a:r>
            <a:r>
              <a:rPr lang="nl-NL" dirty="0"/>
              <a:t>(1,5</a:t>
            </a:r>
            <a:r>
              <a:rPr lang="nl-NL" b="1" dirty="0"/>
              <a:t>;</a:t>
            </a:r>
            <a:r>
              <a:rPr lang="nl-NL" dirty="0"/>
              <a:t>4,5)</a:t>
            </a:r>
          </a:p>
        </p:txBody>
      </p:sp>
      <p:sp>
        <p:nvSpPr>
          <p:cNvPr id="234" name="Tekstvak 233"/>
          <p:cNvSpPr txBox="1"/>
          <p:nvPr/>
        </p:nvSpPr>
        <p:spPr>
          <a:xfrm>
            <a:off x="3161274" y="2059240"/>
            <a:ext cx="1266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/>
              <a:t>I</a:t>
            </a:r>
            <a:r>
              <a:rPr lang="nl-NL" dirty="0"/>
              <a:t>(0,5</a:t>
            </a:r>
            <a:r>
              <a:rPr lang="nl-NL" b="1" dirty="0"/>
              <a:t>;</a:t>
            </a:r>
            <a:r>
              <a:rPr lang="nl-NL" dirty="0"/>
              <a:t>3,5)</a:t>
            </a:r>
          </a:p>
        </p:txBody>
      </p:sp>
      <p:sp>
        <p:nvSpPr>
          <p:cNvPr id="7" name="Vrije vorm 6"/>
          <p:cNvSpPr/>
          <p:nvPr/>
        </p:nvSpPr>
        <p:spPr>
          <a:xfrm>
            <a:off x="3200400" y="1280786"/>
            <a:ext cx="1950929" cy="1246340"/>
          </a:xfrm>
          <a:custGeom>
            <a:avLst/>
            <a:gdLst>
              <a:gd name="connsiteX0" fmla="*/ 1950929 w 1950929"/>
              <a:gd name="connsiteY0" fmla="*/ 992688 h 1246340"/>
              <a:gd name="connsiteX1" fmla="*/ 1465545 w 1950929"/>
              <a:gd name="connsiteY1" fmla="*/ 0 h 1246340"/>
              <a:gd name="connsiteX2" fmla="*/ 497910 w 1950929"/>
              <a:gd name="connsiteY2" fmla="*/ 748430 h 1246340"/>
              <a:gd name="connsiteX3" fmla="*/ 0 w 1950929"/>
              <a:gd name="connsiteY3" fmla="*/ 1246340 h 124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50929" h="1246340">
                <a:moveTo>
                  <a:pt x="1950929" y="992688"/>
                </a:moveTo>
                <a:lnTo>
                  <a:pt x="1465545" y="0"/>
                </a:lnTo>
                <a:lnTo>
                  <a:pt x="497910" y="748430"/>
                </a:lnTo>
                <a:lnTo>
                  <a:pt x="0" y="124634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5" name="Ovaal 194"/>
          <p:cNvSpPr/>
          <p:nvPr/>
        </p:nvSpPr>
        <p:spPr>
          <a:xfrm>
            <a:off x="4627460" y="1245749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6" name="Ovaal 195"/>
          <p:cNvSpPr/>
          <p:nvPr/>
        </p:nvSpPr>
        <p:spPr>
          <a:xfrm>
            <a:off x="3666148" y="1988851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7" name="Ovaal 196"/>
          <p:cNvSpPr/>
          <p:nvPr/>
        </p:nvSpPr>
        <p:spPr>
          <a:xfrm>
            <a:off x="3165128" y="2485649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" name="Rechte verbindingslijn 8"/>
          <p:cNvCxnSpPr/>
          <p:nvPr/>
        </p:nvCxnSpPr>
        <p:spPr>
          <a:xfrm flipV="1">
            <a:off x="3949570" y="2778239"/>
            <a:ext cx="749898" cy="97774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Ovaal 188"/>
          <p:cNvSpPr/>
          <p:nvPr/>
        </p:nvSpPr>
        <p:spPr>
          <a:xfrm>
            <a:off x="3911843" y="3716897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Vrije vorm 17"/>
          <p:cNvSpPr/>
          <p:nvPr/>
        </p:nvSpPr>
        <p:spPr>
          <a:xfrm>
            <a:off x="4690533" y="2777067"/>
            <a:ext cx="948267" cy="982133"/>
          </a:xfrm>
          <a:custGeom>
            <a:avLst/>
            <a:gdLst>
              <a:gd name="connsiteX0" fmla="*/ 0 w 948267"/>
              <a:gd name="connsiteY0" fmla="*/ 0 h 982133"/>
              <a:gd name="connsiteX1" fmla="*/ 948267 w 948267"/>
              <a:gd name="connsiteY1" fmla="*/ 982133 h 982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48267" h="982133">
                <a:moveTo>
                  <a:pt x="0" y="0"/>
                </a:moveTo>
                <a:lnTo>
                  <a:pt x="948267" y="982133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0" name="Ovaal 189"/>
          <p:cNvSpPr/>
          <p:nvPr/>
        </p:nvSpPr>
        <p:spPr>
          <a:xfrm>
            <a:off x="4657923" y="2740111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Vrije vorm 18"/>
          <p:cNvSpPr/>
          <p:nvPr/>
        </p:nvSpPr>
        <p:spPr>
          <a:xfrm>
            <a:off x="5156200" y="2277533"/>
            <a:ext cx="965200" cy="1481667"/>
          </a:xfrm>
          <a:custGeom>
            <a:avLst/>
            <a:gdLst>
              <a:gd name="connsiteX0" fmla="*/ 482600 w 965200"/>
              <a:gd name="connsiteY0" fmla="*/ 1473200 h 1481667"/>
              <a:gd name="connsiteX1" fmla="*/ 965200 w 965200"/>
              <a:gd name="connsiteY1" fmla="*/ 1481667 h 1481667"/>
              <a:gd name="connsiteX2" fmla="*/ 965200 w 965200"/>
              <a:gd name="connsiteY2" fmla="*/ 990600 h 1481667"/>
              <a:gd name="connsiteX3" fmla="*/ 0 w 965200"/>
              <a:gd name="connsiteY3" fmla="*/ 0 h 148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5200" h="1481667">
                <a:moveTo>
                  <a:pt x="482600" y="1473200"/>
                </a:moveTo>
                <a:lnTo>
                  <a:pt x="965200" y="1481667"/>
                </a:lnTo>
                <a:lnTo>
                  <a:pt x="965200" y="990600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1" name="Ovaal 190"/>
          <p:cNvSpPr/>
          <p:nvPr/>
        </p:nvSpPr>
        <p:spPr>
          <a:xfrm>
            <a:off x="5604100" y="3720195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3" name="Ovaal 192"/>
          <p:cNvSpPr/>
          <p:nvPr/>
        </p:nvSpPr>
        <p:spPr>
          <a:xfrm>
            <a:off x="6082963" y="3723195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2" name="Ovaal 191"/>
          <p:cNvSpPr/>
          <p:nvPr/>
        </p:nvSpPr>
        <p:spPr>
          <a:xfrm>
            <a:off x="6079380" y="322284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4" name="Ovaal 193"/>
          <p:cNvSpPr/>
          <p:nvPr/>
        </p:nvSpPr>
        <p:spPr>
          <a:xfrm>
            <a:off x="5117060" y="223762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7" name="Animatie icoon"/>
          <p:cNvGrpSpPr>
            <a:grpSpLocks noChangeAspect="1"/>
          </p:cNvGrpSpPr>
          <p:nvPr/>
        </p:nvGrpSpPr>
        <p:grpSpPr>
          <a:xfrm>
            <a:off x="8602662" y="6394435"/>
            <a:ext cx="440378" cy="360000"/>
            <a:chOff x="5076056" y="174576"/>
            <a:chExt cx="3276364" cy="2678360"/>
          </a:xfrm>
        </p:grpSpPr>
        <p:sp>
          <p:nvSpPr>
            <p:cNvPr id="108" name="Rectangle 5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Isosceles Triangle 5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Oval 5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Oval 5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2456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6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500"/>
                            </p:stCondLst>
                            <p:childTnLst>
                              <p:par>
                                <p:cTn id="1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9" grpId="0" animBg="1"/>
      <p:bldP spid="50" grpId="0"/>
      <p:bldP spid="216" grpId="0"/>
      <p:bldP spid="3091" grpId="0"/>
      <p:bldP spid="218" grpId="0"/>
      <p:bldP spid="218" grpId="1"/>
      <p:bldP spid="219" grpId="0"/>
      <p:bldP spid="219" grpId="1"/>
      <p:bldP spid="220" grpId="0"/>
      <p:bldP spid="220" grpId="1"/>
      <p:bldP spid="226" grpId="0"/>
      <p:bldP spid="227" grpId="0"/>
      <p:bldP spid="228" grpId="0"/>
      <p:bldP spid="229" grpId="0"/>
      <p:bldP spid="230" grpId="0"/>
      <p:bldP spid="231" grpId="0"/>
      <p:bldP spid="232" grpId="0"/>
      <p:bldP spid="233" grpId="0"/>
      <p:bldP spid="234" grpId="0"/>
      <p:bldP spid="7" grpId="0" animBg="1"/>
      <p:bldP spid="195" grpId="0" animBg="1"/>
      <p:bldP spid="196" grpId="0" animBg="1"/>
      <p:bldP spid="197" grpId="0" animBg="1"/>
      <p:bldP spid="189" grpId="0" animBg="1"/>
      <p:bldP spid="18" grpId="0" animBg="1"/>
      <p:bldP spid="190" grpId="0" animBg="1"/>
      <p:bldP spid="19" grpId="0" animBg="1"/>
      <p:bldP spid="191" grpId="0" animBg="1"/>
      <p:bldP spid="193" grpId="0" animBg="1"/>
      <p:bldP spid="192" grpId="0" animBg="1"/>
      <p:bldP spid="194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18</TotalTime>
  <Words>117</Words>
  <Application>Microsoft Office PowerPoint</Application>
  <PresentationFormat>Diavoorstelling (4:3)</PresentationFormat>
  <Paragraphs>44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MS PGothic</vt:lpstr>
      <vt:lpstr>Arial</vt:lpstr>
      <vt:lpstr>Cambria Math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30</cp:revision>
  <dcterms:created xsi:type="dcterms:W3CDTF">2014-05-17T10:38:41Z</dcterms:created>
  <dcterms:modified xsi:type="dcterms:W3CDTF">2018-09-17T11:56:05Z</dcterms:modified>
</cp:coreProperties>
</file>