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99FF"/>
    <a:srgbClr val="92D050"/>
    <a:srgbClr val="D60093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276832-9038-4583-BB6E-1585F340FD7A}" v="22" dt="2018-09-18T09:46:29.7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A276832-9038-4583-BB6E-1585F340FD7A}"/>
    <pc:docChg chg="modSld">
      <pc:chgData name="Luuk Mennen" userId="e8da6a4e-8fc9-4e27-9348-3a94ae635dab" providerId="ADAL" clId="{8A276832-9038-4583-BB6E-1585F340FD7A}" dt="2018-09-18T09:46:29.782" v="21" actId="20577"/>
      <pc:docMkLst>
        <pc:docMk/>
      </pc:docMkLst>
      <pc:sldChg chg="modSp">
        <pc:chgData name="Luuk Mennen" userId="e8da6a4e-8fc9-4e27-9348-3a94ae635dab" providerId="ADAL" clId="{8A276832-9038-4583-BB6E-1585F340FD7A}" dt="2018-09-18T09:46:29.782" v="21" actId="20577"/>
        <pc:sldMkLst>
          <pc:docMk/>
          <pc:sldMk cId="0" sldId="322"/>
        </pc:sldMkLst>
        <pc:spChg chg="mod">
          <ac:chgData name="Luuk Mennen" userId="e8da6a4e-8fc9-4e27-9348-3a94ae635dab" providerId="ADAL" clId="{8A276832-9038-4583-BB6E-1585F340FD7A}" dt="2018-09-18T09:46:29.782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84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58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03848" y="3954461"/>
            <a:ext cx="4464496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oppervlakte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Oppervlakte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Oppervlakte 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4" name="Tekstvak 13"/>
          <p:cNvSpPr txBox="1"/>
          <p:nvPr/>
        </p:nvSpPr>
        <p:spPr>
          <a:xfrm>
            <a:off x="378768" y="824386"/>
            <a:ext cx="4913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de sportzaal leggen ze vierkante platen van 1 bij 1 meter. </a:t>
            </a:r>
          </a:p>
        </p:txBody>
      </p:sp>
      <p:grpSp>
        <p:nvGrpSpPr>
          <p:cNvPr id="21" name="Groep 20"/>
          <p:cNvGrpSpPr/>
          <p:nvPr/>
        </p:nvGrpSpPr>
        <p:grpSpPr>
          <a:xfrm>
            <a:off x="5295156" y="278747"/>
            <a:ext cx="3600708" cy="6390573"/>
            <a:chOff x="6012160" y="512676"/>
            <a:chExt cx="2880628" cy="5112568"/>
          </a:xfrm>
        </p:grpSpPr>
        <p:sp>
          <p:nvSpPr>
            <p:cNvPr id="15" name="Rechthoek 14"/>
            <p:cNvSpPr/>
            <p:nvPr/>
          </p:nvSpPr>
          <p:spPr>
            <a:xfrm>
              <a:off x="6012160" y="1268760"/>
              <a:ext cx="2880628" cy="360040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7" name="Rechte verbindingslijn 16"/>
            <p:cNvCxnSpPr>
              <a:stCxn id="15" idx="1"/>
              <a:endCxn id="15" idx="3"/>
            </p:cNvCxnSpPr>
            <p:nvPr/>
          </p:nvCxnSpPr>
          <p:spPr>
            <a:xfrm>
              <a:off x="6012160" y="3068960"/>
              <a:ext cx="2880628" cy="0"/>
            </a:xfrm>
            <a:prstGeom prst="line">
              <a:avLst/>
            </a:prstGeom>
            <a:ln w="254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Boog 17"/>
            <p:cNvSpPr/>
            <p:nvPr/>
          </p:nvSpPr>
          <p:spPr>
            <a:xfrm rot="10800000">
              <a:off x="6732240" y="512676"/>
              <a:ext cx="1440160" cy="1476164"/>
            </a:xfrm>
            <a:prstGeom prst="arc">
              <a:avLst>
                <a:gd name="adj1" fmla="val 10840346"/>
                <a:gd name="adj2" fmla="val 21570510"/>
              </a:avLst>
            </a:prstGeom>
            <a:ln w="254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Boog 18"/>
            <p:cNvSpPr/>
            <p:nvPr/>
          </p:nvSpPr>
          <p:spPr>
            <a:xfrm>
              <a:off x="6732240" y="4149080"/>
              <a:ext cx="1440160" cy="1476164"/>
            </a:xfrm>
            <a:prstGeom prst="arc">
              <a:avLst>
                <a:gd name="adj1" fmla="val 10801151"/>
                <a:gd name="adj2" fmla="val 37604"/>
              </a:avLst>
            </a:prstGeom>
            <a:ln w="254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Ovaal 19"/>
            <p:cNvSpPr/>
            <p:nvPr/>
          </p:nvSpPr>
          <p:spPr>
            <a:xfrm>
              <a:off x="7017594" y="2672916"/>
              <a:ext cx="864096" cy="792088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2" name="Rechthoek 21"/>
          <p:cNvSpPr/>
          <p:nvPr/>
        </p:nvSpPr>
        <p:spPr>
          <a:xfrm>
            <a:off x="5307009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378768" y="5552528"/>
            <a:ext cx="4338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Je weet nu de </a:t>
            </a:r>
            <a:r>
              <a:rPr lang="nl-NL" sz="2200" b="1" dirty="0"/>
              <a:t>oppervlakte</a:t>
            </a:r>
            <a:r>
              <a:rPr lang="nl-NL" sz="2200" dirty="0"/>
              <a:t> van de vloer.</a:t>
            </a:r>
          </a:p>
        </p:txBody>
      </p:sp>
      <p:sp>
        <p:nvSpPr>
          <p:cNvPr id="26" name="Rechthoek 25"/>
          <p:cNvSpPr/>
          <p:nvPr/>
        </p:nvSpPr>
        <p:spPr>
          <a:xfrm>
            <a:off x="5289424" y="1196538"/>
            <a:ext cx="3598684" cy="4529177"/>
          </a:xfrm>
          <a:prstGeom prst="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378768" y="1738188"/>
            <a:ext cx="4625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oppervlakte van zo’n vloerplaat is 1 m</a:t>
            </a:r>
            <a:r>
              <a:rPr lang="nl-NL" sz="2200" baseline="30000" dirty="0"/>
              <a:t>2</a:t>
            </a:r>
            <a:r>
              <a:rPr lang="nl-NL" sz="2200" dirty="0"/>
              <a:t>.</a:t>
            </a:r>
          </a:p>
        </p:txBody>
      </p:sp>
      <p:sp>
        <p:nvSpPr>
          <p:cNvPr id="28" name="Rechthoek 27"/>
          <p:cNvSpPr/>
          <p:nvPr/>
        </p:nvSpPr>
        <p:spPr>
          <a:xfrm>
            <a:off x="5447269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Rechthoek 28"/>
          <p:cNvSpPr/>
          <p:nvPr/>
        </p:nvSpPr>
        <p:spPr>
          <a:xfrm>
            <a:off x="5593437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Rechthoek 29"/>
          <p:cNvSpPr/>
          <p:nvPr/>
        </p:nvSpPr>
        <p:spPr>
          <a:xfrm>
            <a:off x="5737453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Rechthoek 30"/>
          <p:cNvSpPr/>
          <p:nvPr/>
        </p:nvSpPr>
        <p:spPr>
          <a:xfrm>
            <a:off x="5881469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/>
          <p:cNvSpPr/>
          <p:nvPr/>
        </p:nvSpPr>
        <p:spPr>
          <a:xfrm>
            <a:off x="6027637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Rechthoek 32"/>
          <p:cNvSpPr/>
          <p:nvPr/>
        </p:nvSpPr>
        <p:spPr>
          <a:xfrm>
            <a:off x="6171653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/>
          <p:cNvSpPr/>
          <p:nvPr/>
        </p:nvSpPr>
        <p:spPr>
          <a:xfrm>
            <a:off x="6315669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/>
          <p:cNvSpPr/>
          <p:nvPr/>
        </p:nvSpPr>
        <p:spPr>
          <a:xfrm>
            <a:off x="6459243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/>
          <p:cNvSpPr/>
          <p:nvPr/>
        </p:nvSpPr>
        <p:spPr>
          <a:xfrm>
            <a:off x="6603259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/>
          <p:cNvSpPr/>
          <p:nvPr/>
        </p:nvSpPr>
        <p:spPr>
          <a:xfrm>
            <a:off x="6747275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/>
          <p:cNvSpPr/>
          <p:nvPr/>
        </p:nvSpPr>
        <p:spPr>
          <a:xfrm>
            <a:off x="6891291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/>
          <p:cNvSpPr/>
          <p:nvPr/>
        </p:nvSpPr>
        <p:spPr>
          <a:xfrm>
            <a:off x="7035307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/>
          <p:cNvSpPr/>
          <p:nvPr/>
        </p:nvSpPr>
        <p:spPr>
          <a:xfrm>
            <a:off x="7179323" y="123831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/>
          <p:cNvSpPr/>
          <p:nvPr/>
        </p:nvSpPr>
        <p:spPr>
          <a:xfrm>
            <a:off x="7320985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/>
          <p:cNvSpPr/>
          <p:nvPr/>
        </p:nvSpPr>
        <p:spPr>
          <a:xfrm>
            <a:off x="7467355" y="123831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Rechthoek 42"/>
          <p:cNvSpPr/>
          <p:nvPr/>
        </p:nvSpPr>
        <p:spPr>
          <a:xfrm>
            <a:off x="7608373" y="123797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Rechthoek 43"/>
          <p:cNvSpPr/>
          <p:nvPr/>
        </p:nvSpPr>
        <p:spPr>
          <a:xfrm>
            <a:off x="7750679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Rechthoek 44"/>
          <p:cNvSpPr/>
          <p:nvPr/>
        </p:nvSpPr>
        <p:spPr>
          <a:xfrm>
            <a:off x="7894369" y="123764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Rechthoek 45"/>
          <p:cNvSpPr/>
          <p:nvPr/>
        </p:nvSpPr>
        <p:spPr>
          <a:xfrm>
            <a:off x="8038490" y="1237602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Rechthoek 46"/>
          <p:cNvSpPr/>
          <p:nvPr/>
        </p:nvSpPr>
        <p:spPr>
          <a:xfrm>
            <a:off x="8182511" y="123831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Rechthoek 47"/>
          <p:cNvSpPr/>
          <p:nvPr/>
        </p:nvSpPr>
        <p:spPr>
          <a:xfrm>
            <a:off x="8326527" y="1237602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Rechthoek 48"/>
          <p:cNvSpPr/>
          <p:nvPr/>
        </p:nvSpPr>
        <p:spPr>
          <a:xfrm>
            <a:off x="8470543" y="1236878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Rechthoek 49"/>
          <p:cNvSpPr/>
          <p:nvPr/>
        </p:nvSpPr>
        <p:spPr>
          <a:xfrm>
            <a:off x="8614559" y="1237602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Rechthoek 50"/>
          <p:cNvSpPr/>
          <p:nvPr/>
        </p:nvSpPr>
        <p:spPr>
          <a:xfrm>
            <a:off x="8757580" y="123831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8651851" y="1164424"/>
            <a:ext cx="390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20</a:t>
            </a:r>
          </a:p>
        </p:txBody>
      </p:sp>
      <p:sp>
        <p:nvSpPr>
          <p:cNvPr id="52" name="Rechthoek 51"/>
          <p:cNvSpPr/>
          <p:nvPr/>
        </p:nvSpPr>
        <p:spPr>
          <a:xfrm>
            <a:off x="5305626" y="1382542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Rechthoek 52"/>
          <p:cNvSpPr/>
          <p:nvPr/>
        </p:nvSpPr>
        <p:spPr>
          <a:xfrm>
            <a:off x="5305682" y="1524665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Rechthoek 53"/>
          <p:cNvSpPr/>
          <p:nvPr/>
        </p:nvSpPr>
        <p:spPr>
          <a:xfrm>
            <a:off x="5303488" y="1666788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Rechthoek 54"/>
          <p:cNvSpPr/>
          <p:nvPr/>
        </p:nvSpPr>
        <p:spPr>
          <a:xfrm>
            <a:off x="5301431" y="1812116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Rechthoek 55"/>
          <p:cNvSpPr/>
          <p:nvPr/>
        </p:nvSpPr>
        <p:spPr>
          <a:xfrm>
            <a:off x="5301431" y="1955124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Rechthoek 56"/>
          <p:cNvSpPr/>
          <p:nvPr/>
        </p:nvSpPr>
        <p:spPr>
          <a:xfrm>
            <a:off x="5301431" y="2099140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Rechthoek 57"/>
          <p:cNvSpPr/>
          <p:nvPr/>
        </p:nvSpPr>
        <p:spPr>
          <a:xfrm>
            <a:off x="5295156" y="2243156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Rechthoek 58"/>
          <p:cNvSpPr/>
          <p:nvPr/>
        </p:nvSpPr>
        <p:spPr>
          <a:xfrm>
            <a:off x="5295659" y="2386164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Rechthoek 59"/>
          <p:cNvSpPr/>
          <p:nvPr/>
        </p:nvSpPr>
        <p:spPr>
          <a:xfrm>
            <a:off x="5295156" y="2529172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Rechthoek 60"/>
          <p:cNvSpPr/>
          <p:nvPr/>
        </p:nvSpPr>
        <p:spPr>
          <a:xfrm>
            <a:off x="5295877" y="2670628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Rechthoek 61"/>
          <p:cNvSpPr/>
          <p:nvPr/>
        </p:nvSpPr>
        <p:spPr>
          <a:xfrm>
            <a:off x="5294566" y="2814644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Rechthoek 62"/>
          <p:cNvSpPr/>
          <p:nvPr/>
        </p:nvSpPr>
        <p:spPr>
          <a:xfrm>
            <a:off x="5301431" y="2955092"/>
            <a:ext cx="144016" cy="147584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Rechthoek 63"/>
          <p:cNvSpPr/>
          <p:nvPr/>
        </p:nvSpPr>
        <p:spPr>
          <a:xfrm>
            <a:off x="5299237" y="3100783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5" name="Rechthoek 64"/>
          <p:cNvSpPr/>
          <p:nvPr/>
        </p:nvSpPr>
        <p:spPr>
          <a:xfrm>
            <a:off x="5297180" y="3231812"/>
            <a:ext cx="144016" cy="158315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Rechthoek 65"/>
          <p:cNvSpPr/>
          <p:nvPr/>
        </p:nvSpPr>
        <p:spPr>
          <a:xfrm>
            <a:off x="5297180" y="338911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Rechthoek 66"/>
          <p:cNvSpPr/>
          <p:nvPr/>
        </p:nvSpPr>
        <p:spPr>
          <a:xfrm>
            <a:off x="5297180" y="3533135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Rechthoek 67"/>
          <p:cNvSpPr/>
          <p:nvPr/>
        </p:nvSpPr>
        <p:spPr>
          <a:xfrm>
            <a:off x="5290905" y="367715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9" name="Rechthoek 68"/>
          <p:cNvSpPr/>
          <p:nvPr/>
        </p:nvSpPr>
        <p:spPr>
          <a:xfrm>
            <a:off x="5291408" y="382015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Rechthoek 69"/>
          <p:cNvSpPr/>
          <p:nvPr/>
        </p:nvSpPr>
        <p:spPr>
          <a:xfrm>
            <a:off x="5290905" y="3963167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Rechthoek 70"/>
          <p:cNvSpPr/>
          <p:nvPr/>
        </p:nvSpPr>
        <p:spPr>
          <a:xfrm>
            <a:off x="5291626" y="4104623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Rechthoek 71"/>
          <p:cNvSpPr/>
          <p:nvPr/>
        </p:nvSpPr>
        <p:spPr>
          <a:xfrm>
            <a:off x="5290315" y="424863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Rechthoek 72"/>
          <p:cNvSpPr/>
          <p:nvPr/>
        </p:nvSpPr>
        <p:spPr>
          <a:xfrm>
            <a:off x="5301934" y="4389087"/>
            <a:ext cx="144016" cy="147929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Rechthoek 73"/>
          <p:cNvSpPr/>
          <p:nvPr/>
        </p:nvSpPr>
        <p:spPr>
          <a:xfrm>
            <a:off x="5299740" y="4535123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Rechthoek 74"/>
          <p:cNvSpPr/>
          <p:nvPr/>
        </p:nvSpPr>
        <p:spPr>
          <a:xfrm>
            <a:off x="5297683" y="468045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Rechthoek 75"/>
          <p:cNvSpPr/>
          <p:nvPr/>
        </p:nvSpPr>
        <p:spPr>
          <a:xfrm>
            <a:off x="5297683" y="482345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Rechthoek 76"/>
          <p:cNvSpPr/>
          <p:nvPr/>
        </p:nvSpPr>
        <p:spPr>
          <a:xfrm>
            <a:off x="5297683" y="4967475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Rechthoek 77"/>
          <p:cNvSpPr/>
          <p:nvPr/>
        </p:nvSpPr>
        <p:spPr>
          <a:xfrm>
            <a:off x="5291408" y="5111491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Rechthoek 78"/>
          <p:cNvSpPr/>
          <p:nvPr/>
        </p:nvSpPr>
        <p:spPr>
          <a:xfrm>
            <a:off x="5291911" y="5254499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Rechthoek 79"/>
          <p:cNvSpPr/>
          <p:nvPr/>
        </p:nvSpPr>
        <p:spPr>
          <a:xfrm>
            <a:off x="5291408" y="5397507"/>
            <a:ext cx="144016" cy="144016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Rechthoek 80"/>
          <p:cNvSpPr/>
          <p:nvPr/>
        </p:nvSpPr>
        <p:spPr>
          <a:xfrm>
            <a:off x="5292129" y="5538962"/>
            <a:ext cx="144016" cy="185273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5198702" y="5491611"/>
            <a:ext cx="357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30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837048" y="3079734"/>
            <a:ext cx="8419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600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768" y="2773702"/>
            <a:ext cx="39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Er passen 20 van die platen in de breedte.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78768" y="3627186"/>
            <a:ext cx="3794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Er passen 30 van die platen in de lengte.</a:t>
            </a:r>
          </a:p>
          <a:p>
            <a:endParaRPr lang="nl-NL" sz="2200" dirty="0"/>
          </a:p>
        </p:txBody>
      </p:sp>
      <p:sp>
        <p:nvSpPr>
          <p:cNvPr id="10" name="Tekstvak 9"/>
          <p:cNvSpPr txBox="1"/>
          <p:nvPr/>
        </p:nvSpPr>
        <p:spPr>
          <a:xfrm>
            <a:off x="372627" y="4538844"/>
            <a:ext cx="47049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totaal passen er dus </a:t>
            </a:r>
          </a:p>
          <a:p>
            <a:r>
              <a:rPr lang="nl-NL" sz="2200" dirty="0"/>
              <a:t>20 × 30 = 600 platen in de sporthal.</a:t>
            </a:r>
          </a:p>
          <a:p>
            <a:endParaRPr lang="nl-NL" sz="2200" dirty="0"/>
          </a:p>
        </p:txBody>
      </p:sp>
      <p:grpSp>
        <p:nvGrpSpPr>
          <p:cNvPr id="83" name="Animatie icoon"/>
          <p:cNvGrpSpPr>
            <a:grpSpLocks noChangeAspect="1"/>
          </p:cNvGrpSpPr>
          <p:nvPr/>
        </p:nvGrpSpPr>
        <p:grpSpPr>
          <a:xfrm>
            <a:off x="8645602" y="6442343"/>
            <a:ext cx="440378" cy="360000"/>
            <a:chOff x="5076056" y="174576"/>
            <a:chExt cx="3276364" cy="2678360"/>
          </a:xfrm>
        </p:grpSpPr>
        <p:sp>
          <p:nvSpPr>
            <p:cNvPr id="84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75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5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7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25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75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25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75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750"/>
                            </p:stCondLst>
                            <p:childTnLst>
                              <p:par>
                                <p:cTn id="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75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25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75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25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75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25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5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75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25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75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6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625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65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675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7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725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7250"/>
                            </p:stCondLst>
                            <p:childTnLst>
                              <p:par>
                                <p:cTn id="19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23" grpId="0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3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16632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Oppervlakte</a:t>
            </a: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449466" y="1124744"/>
            <a:ext cx="51990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Oppervlakte is een </a:t>
            </a:r>
            <a:r>
              <a:rPr lang="nl-NL" sz="2200" b="1" dirty="0"/>
              <a:t>grootheid</a:t>
            </a:r>
            <a:r>
              <a:rPr lang="nl-NL" sz="2200" dirty="0"/>
              <a:t>.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49465" y="1157211"/>
            <a:ext cx="79356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                                  </a:t>
            </a:r>
          </a:p>
          <a:p>
            <a:r>
              <a:rPr lang="nl-NL" sz="2200" dirty="0"/>
              <a:t>De m</a:t>
            </a:r>
            <a:r>
              <a:rPr lang="nl-NL" sz="2200" baseline="30000" dirty="0"/>
              <a:t>2</a:t>
            </a:r>
            <a:r>
              <a:rPr lang="nl-NL" sz="2200" dirty="0"/>
              <a:t> is een </a:t>
            </a:r>
            <a:r>
              <a:rPr lang="nl-NL" sz="2200" b="1" dirty="0"/>
              <a:t>oppervlakte-eenheid</a:t>
            </a:r>
            <a:r>
              <a:rPr lang="nl-NL" sz="2200" dirty="0"/>
              <a:t>.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49467" y="2299519"/>
            <a:ext cx="79356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Wat is de oppervlakte van een vierkant van 1 km bij 1 km?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9467" y="2730406"/>
            <a:ext cx="11702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km</a:t>
            </a:r>
            <a:r>
              <a:rPr lang="nl-NL" sz="2200" baseline="30000" dirty="0"/>
              <a:t>2</a:t>
            </a:r>
            <a:endParaRPr lang="nl-NL" sz="2200" dirty="0"/>
          </a:p>
        </p:txBody>
      </p:sp>
      <p:sp>
        <p:nvSpPr>
          <p:cNvPr id="15" name="Tekstvak 14"/>
          <p:cNvSpPr txBox="1"/>
          <p:nvPr/>
        </p:nvSpPr>
        <p:spPr>
          <a:xfrm>
            <a:off x="449466" y="2299519"/>
            <a:ext cx="79356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Wat is de oppervlakte van een vierkant van 1 cm bij 1 cm?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449466" y="2730406"/>
            <a:ext cx="11702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cm</a:t>
            </a:r>
            <a:r>
              <a:rPr lang="nl-NL" sz="2200" baseline="30000" dirty="0"/>
              <a:t>2</a:t>
            </a:r>
            <a:endParaRPr lang="nl-NL" sz="2200" dirty="0"/>
          </a:p>
        </p:txBody>
      </p:sp>
      <p:sp>
        <p:nvSpPr>
          <p:cNvPr id="17" name="Tekstvak 16"/>
          <p:cNvSpPr txBox="1"/>
          <p:nvPr/>
        </p:nvSpPr>
        <p:spPr>
          <a:xfrm>
            <a:off x="489636" y="5577289"/>
            <a:ext cx="82957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Oppervlakte heeft niet alleen een lengte maar ook een breedte.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489637" y="6008176"/>
            <a:ext cx="67654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Dat zijn twee dimensies, vandaar cm</a:t>
            </a:r>
            <a:r>
              <a:rPr lang="nl-NL" sz="2200" baseline="30000" dirty="0"/>
              <a:t>2</a:t>
            </a:r>
            <a:r>
              <a:rPr lang="nl-NL" sz="2200" dirty="0"/>
              <a:t>.</a:t>
            </a:r>
          </a:p>
        </p:txBody>
      </p:sp>
      <p:grpSp>
        <p:nvGrpSpPr>
          <p:cNvPr id="24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25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6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47" name="Groep 46"/>
          <p:cNvGrpSpPr/>
          <p:nvPr/>
        </p:nvGrpSpPr>
        <p:grpSpPr>
          <a:xfrm>
            <a:off x="2440167" y="2790457"/>
            <a:ext cx="4205706" cy="2598347"/>
            <a:chOff x="2440167" y="2790457"/>
            <a:chExt cx="4205706" cy="2598347"/>
          </a:xfrm>
        </p:grpSpPr>
        <p:sp>
          <p:nvSpPr>
            <p:cNvPr id="4" name="Tekstvak 3"/>
            <p:cNvSpPr txBox="1"/>
            <p:nvPr/>
          </p:nvSpPr>
          <p:spPr>
            <a:xfrm>
              <a:off x="2905552" y="3460143"/>
              <a:ext cx="106390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1 km</a:t>
              </a:r>
              <a:r>
                <a:rPr lang="nl-NL" sz="2200" baseline="30000" dirty="0"/>
                <a:t>2</a:t>
              </a:r>
              <a:endParaRPr lang="nl-NL" sz="2200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5116586" y="3457408"/>
              <a:ext cx="106390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1 cm</a:t>
              </a:r>
              <a:r>
                <a:rPr lang="nl-NL" sz="2200" baseline="30000" dirty="0"/>
                <a:t>2</a:t>
              </a:r>
              <a:endParaRPr lang="nl-NL" sz="2200" dirty="0"/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2440167" y="2805793"/>
              <a:ext cx="199467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1 km bij 1 km</a:t>
              </a:r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4651200" y="2790457"/>
              <a:ext cx="199467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1 cm bij 1 cm</a:t>
              </a:r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3049001" y="4196012"/>
              <a:ext cx="32511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b="1" dirty="0"/>
                <a:t>oppervlakte-eenheden</a:t>
              </a:r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3462377" y="4957917"/>
              <a:ext cx="242069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lengte en breedte</a:t>
              </a:r>
            </a:p>
          </p:txBody>
        </p:sp>
        <p:cxnSp>
          <p:nvCxnSpPr>
            <p:cNvPr id="9" name="Rechte verbindingslijn 8"/>
            <p:cNvCxnSpPr>
              <a:stCxn id="5" idx="2"/>
              <a:endCxn id="4" idx="0"/>
            </p:cNvCxnSpPr>
            <p:nvPr/>
          </p:nvCxnSpPr>
          <p:spPr>
            <a:xfrm>
              <a:off x="3437504" y="3236680"/>
              <a:ext cx="0" cy="223463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chte verbindingslijn 29"/>
            <p:cNvCxnSpPr>
              <a:stCxn id="28" idx="2"/>
              <a:endCxn id="27" idx="0"/>
            </p:cNvCxnSpPr>
            <p:nvPr/>
          </p:nvCxnSpPr>
          <p:spPr>
            <a:xfrm>
              <a:off x="5648537" y="3221344"/>
              <a:ext cx="1" cy="2360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Rechte verbindingslijn 34"/>
            <p:cNvCxnSpPr>
              <a:stCxn id="4" idx="2"/>
            </p:cNvCxnSpPr>
            <p:nvPr/>
          </p:nvCxnSpPr>
          <p:spPr>
            <a:xfrm>
              <a:off x="3437504" y="3891030"/>
              <a:ext cx="434871" cy="29604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Rechte verbindingslijn 38"/>
            <p:cNvCxnSpPr>
              <a:stCxn id="27" idx="2"/>
            </p:cNvCxnSpPr>
            <p:nvPr/>
          </p:nvCxnSpPr>
          <p:spPr>
            <a:xfrm flipH="1">
              <a:off x="5292048" y="3888295"/>
              <a:ext cx="356490" cy="30771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echte verbindingslijn 45"/>
            <p:cNvCxnSpPr>
              <a:stCxn id="7" idx="0"/>
              <a:endCxn id="6" idx="2"/>
            </p:cNvCxnSpPr>
            <p:nvPr/>
          </p:nvCxnSpPr>
          <p:spPr>
            <a:xfrm flipV="1">
              <a:off x="4672725" y="4626899"/>
              <a:ext cx="1872" cy="331018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1" grpId="0"/>
      <p:bldP spid="12" grpId="0"/>
      <p:bldP spid="13" grpId="0"/>
      <p:bldP spid="13" grpId="1"/>
      <p:bldP spid="14" grpId="0"/>
      <p:bldP spid="14" grpId="1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44624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Oppervlakte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629399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49467" y="1239722"/>
            <a:ext cx="1573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49467" y="1670609"/>
            <a:ext cx="46985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Hoeveel cm</a:t>
            </a:r>
            <a:r>
              <a:rPr lang="nl-NL" sz="2200" baseline="30000" dirty="0"/>
              <a:t>2</a:t>
            </a:r>
            <a:r>
              <a:rPr lang="nl-NL" sz="2200" dirty="0"/>
              <a:t> is de oppervlakte van de blauwe figuur?</a:t>
            </a:r>
          </a:p>
        </p:txBody>
      </p:sp>
      <p:grpSp>
        <p:nvGrpSpPr>
          <p:cNvPr id="81" name="Groep 80"/>
          <p:cNvGrpSpPr/>
          <p:nvPr/>
        </p:nvGrpSpPr>
        <p:grpSpPr>
          <a:xfrm>
            <a:off x="5828846" y="1461649"/>
            <a:ext cx="2700011" cy="2736304"/>
            <a:chOff x="5828846" y="1455166"/>
            <a:chExt cx="2700011" cy="2736304"/>
          </a:xfrm>
        </p:grpSpPr>
        <p:cxnSp>
          <p:nvCxnSpPr>
            <p:cNvPr id="35" name="Rechte verbindingslijn 34"/>
            <p:cNvCxnSpPr/>
            <p:nvPr/>
          </p:nvCxnSpPr>
          <p:spPr>
            <a:xfrm flipV="1">
              <a:off x="5828846" y="1455166"/>
              <a:ext cx="900004" cy="93629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echte verbindingslijn 37"/>
            <p:cNvCxnSpPr/>
            <p:nvPr/>
          </p:nvCxnSpPr>
          <p:spPr>
            <a:xfrm>
              <a:off x="6728850" y="1455166"/>
              <a:ext cx="900003" cy="93629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ep 42"/>
            <p:cNvGrpSpPr/>
            <p:nvPr/>
          </p:nvGrpSpPr>
          <p:grpSpPr>
            <a:xfrm>
              <a:off x="5828846" y="1455166"/>
              <a:ext cx="2700011" cy="2736304"/>
              <a:chOff x="5828846" y="1455166"/>
              <a:chExt cx="2700011" cy="2736304"/>
            </a:xfrm>
          </p:grpSpPr>
          <p:grpSp>
            <p:nvGrpSpPr>
              <p:cNvPr id="33" name="Groep 32"/>
              <p:cNvGrpSpPr/>
              <p:nvPr/>
            </p:nvGrpSpPr>
            <p:grpSpPr>
              <a:xfrm>
                <a:off x="5828846" y="1455166"/>
                <a:ext cx="2700011" cy="2736304"/>
                <a:chOff x="6012160" y="1239722"/>
                <a:chExt cx="2160240" cy="2189278"/>
              </a:xfrm>
            </p:grpSpPr>
            <p:cxnSp>
              <p:nvCxnSpPr>
                <p:cNvPr id="13" name="Rechte verbindingslijn 12"/>
                <p:cNvCxnSpPr/>
                <p:nvPr/>
              </p:nvCxnSpPr>
              <p:spPr>
                <a:xfrm>
                  <a:off x="6012160" y="1239722"/>
                  <a:ext cx="0" cy="218927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echte verbindingslijn 14"/>
                <p:cNvCxnSpPr/>
                <p:nvPr/>
              </p:nvCxnSpPr>
              <p:spPr>
                <a:xfrm>
                  <a:off x="6732240" y="1239722"/>
                  <a:ext cx="0" cy="218927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echte verbindingslijn 16"/>
                <p:cNvCxnSpPr/>
                <p:nvPr/>
              </p:nvCxnSpPr>
              <p:spPr>
                <a:xfrm>
                  <a:off x="7452320" y="1239722"/>
                  <a:ext cx="0" cy="218927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Rechte verbindingslijn 23"/>
                <p:cNvCxnSpPr/>
                <p:nvPr/>
              </p:nvCxnSpPr>
              <p:spPr>
                <a:xfrm>
                  <a:off x="8172400" y="1239722"/>
                  <a:ext cx="0" cy="218927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Rechte verbindingslijn 25"/>
                <p:cNvCxnSpPr/>
                <p:nvPr/>
              </p:nvCxnSpPr>
              <p:spPr>
                <a:xfrm>
                  <a:off x="6012160" y="1239722"/>
                  <a:ext cx="21602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Rechte verbindingslijn 27"/>
                <p:cNvCxnSpPr/>
                <p:nvPr/>
              </p:nvCxnSpPr>
              <p:spPr>
                <a:xfrm>
                  <a:off x="6012160" y="1988840"/>
                  <a:ext cx="21602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Rechte verbindingslijn 29"/>
                <p:cNvCxnSpPr/>
                <p:nvPr/>
              </p:nvCxnSpPr>
              <p:spPr>
                <a:xfrm>
                  <a:off x="6012160" y="2708920"/>
                  <a:ext cx="21602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Rechte verbindingslijn 31"/>
                <p:cNvCxnSpPr/>
                <p:nvPr/>
              </p:nvCxnSpPr>
              <p:spPr>
                <a:xfrm>
                  <a:off x="6012160" y="3429000"/>
                  <a:ext cx="21602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" name="Rechthoek 38"/>
              <p:cNvSpPr/>
              <p:nvPr/>
            </p:nvSpPr>
            <p:spPr>
              <a:xfrm>
                <a:off x="5828846" y="2391463"/>
                <a:ext cx="1800007" cy="1800007"/>
              </a:xfrm>
              <a:prstGeom prst="rect">
                <a:avLst/>
              </a:prstGeom>
              <a:solidFill>
                <a:srgbClr val="66CC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0" name="Rechthoek 39"/>
              <p:cNvSpPr/>
              <p:nvPr/>
            </p:nvSpPr>
            <p:spPr>
              <a:xfrm>
                <a:off x="7628853" y="2391463"/>
                <a:ext cx="900004" cy="900004"/>
              </a:xfrm>
              <a:prstGeom prst="rect">
                <a:avLst/>
              </a:prstGeom>
              <a:solidFill>
                <a:srgbClr val="66CC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2" name="Gelijkbenige driehoek 41"/>
              <p:cNvSpPr/>
              <p:nvPr/>
            </p:nvSpPr>
            <p:spPr>
              <a:xfrm>
                <a:off x="5828846" y="1455166"/>
                <a:ext cx="1800007" cy="936297"/>
              </a:xfrm>
              <a:prstGeom prst="triangle">
                <a:avLst/>
              </a:prstGeom>
              <a:solidFill>
                <a:srgbClr val="66CC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</p:grpSp>
      <p:sp>
        <p:nvSpPr>
          <p:cNvPr id="44" name="Tekstvak 43"/>
          <p:cNvSpPr txBox="1"/>
          <p:nvPr/>
        </p:nvSpPr>
        <p:spPr>
          <a:xfrm>
            <a:off x="449467" y="2645136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45" name="Tekstvak 44"/>
          <p:cNvSpPr txBox="1"/>
          <p:nvPr/>
        </p:nvSpPr>
        <p:spPr>
          <a:xfrm>
            <a:off x="449467" y="3076023"/>
            <a:ext cx="48426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Tel het aantal hele en halve blauwe vierkantjes.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440121" y="4078233"/>
            <a:ext cx="31657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53" name="Groep 52"/>
          <p:cNvGrpSpPr/>
          <p:nvPr/>
        </p:nvGrpSpPr>
        <p:grpSpPr>
          <a:xfrm>
            <a:off x="387206" y="4509120"/>
            <a:ext cx="7015594" cy="1143881"/>
            <a:chOff x="387206" y="4509120"/>
            <a:chExt cx="7015594" cy="1143881"/>
          </a:xfrm>
        </p:grpSpPr>
        <p:grpSp>
          <p:nvGrpSpPr>
            <p:cNvPr id="47" name="Group 12"/>
            <p:cNvGrpSpPr/>
            <p:nvPr/>
          </p:nvGrpSpPr>
          <p:grpSpPr>
            <a:xfrm>
              <a:off x="387206" y="4509120"/>
              <a:ext cx="7015594" cy="1143881"/>
              <a:chOff x="508734" y="2634667"/>
              <a:chExt cx="7015594" cy="3175128"/>
            </a:xfrm>
          </p:grpSpPr>
          <p:grpSp>
            <p:nvGrpSpPr>
              <p:cNvPr id="48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50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51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49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Oval 6"/>
            <p:cNvSpPr>
              <a:spLocks noChangeAspect="1"/>
            </p:cNvSpPr>
            <p:nvPr/>
          </p:nvSpPr>
          <p:spPr>
            <a:xfrm>
              <a:off x="665375" y="4941168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4" name="Tekstvak 53"/>
          <p:cNvSpPr txBox="1"/>
          <p:nvPr/>
        </p:nvSpPr>
        <p:spPr>
          <a:xfrm>
            <a:off x="5828846" y="2614358"/>
            <a:ext cx="900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1</a:t>
            </a:r>
          </a:p>
        </p:txBody>
      </p:sp>
      <p:sp>
        <p:nvSpPr>
          <p:cNvPr id="55" name="Tekstvak 54"/>
          <p:cNvSpPr txBox="1"/>
          <p:nvPr/>
        </p:nvSpPr>
        <p:spPr>
          <a:xfrm>
            <a:off x="6728850" y="2614358"/>
            <a:ext cx="910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1</a:t>
            </a:r>
          </a:p>
        </p:txBody>
      </p:sp>
      <p:sp>
        <p:nvSpPr>
          <p:cNvPr id="59" name="Tekstvak 58"/>
          <p:cNvSpPr txBox="1"/>
          <p:nvPr/>
        </p:nvSpPr>
        <p:spPr>
          <a:xfrm>
            <a:off x="7618090" y="2614358"/>
            <a:ext cx="910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1</a:t>
            </a:r>
          </a:p>
        </p:txBody>
      </p:sp>
      <p:sp>
        <p:nvSpPr>
          <p:cNvPr id="60" name="Tekstvak 59"/>
          <p:cNvSpPr txBox="1"/>
          <p:nvPr/>
        </p:nvSpPr>
        <p:spPr>
          <a:xfrm>
            <a:off x="5818083" y="3501008"/>
            <a:ext cx="910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1</a:t>
            </a:r>
          </a:p>
        </p:txBody>
      </p:sp>
      <p:sp>
        <p:nvSpPr>
          <p:cNvPr id="61" name="Tekstvak 60"/>
          <p:cNvSpPr txBox="1"/>
          <p:nvPr/>
        </p:nvSpPr>
        <p:spPr>
          <a:xfrm>
            <a:off x="6728850" y="3501008"/>
            <a:ext cx="910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1</a:t>
            </a:r>
          </a:p>
        </p:txBody>
      </p:sp>
      <p:grpSp>
        <p:nvGrpSpPr>
          <p:cNvPr id="62" name="Animatie icoon"/>
          <p:cNvGrpSpPr>
            <a:grpSpLocks noChangeAspect="1"/>
          </p:cNvGrpSpPr>
          <p:nvPr/>
        </p:nvGrpSpPr>
        <p:grpSpPr>
          <a:xfrm>
            <a:off x="8643546" y="6381368"/>
            <a:ext cx="440378" cy="360000"/>
            <a:chOff x="5076056" y="174576"/>
            <a:chExt cx="3276364" cy="2678360"/>
          </a:xfrm>
        </p:grpSpPr>
        <p:sp>
          <p:nvSpPr>
            <p:cNvPr id="63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6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9" name="Tekstvak 68"/>
          <p:cNvSpPr txBox="1"/>
          <p:nvPr/>
        </p:nvSpPr>
        <p:spPr>
          <a:xfrm>
            <a:off x="1295636" y="4798281"/>
            <a:ext cx="3240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5 +</a:t>
            </a:r>
          </a:p>
        </p:txBody>
      </p:sp>
      <p:sp>
        <p:nvSpPr>
          <p:cNvPr id="70" name="Tekstvak 69"/>
          <p:cNvSpPr txBox="1"/>
          <p:nvPr/>
        </p:nvSpPr>
        <p:spPr>
          <a:xfrm>
            <a:off x="1763688" y="4798281"/>
            <a:ext cx="25130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 × </a:t>
            </a:r>
          </a:p>
        </p:txBody>
      </p:sp>
      <p:grpSp>
        <p:nvGrpSpPr>
          <p:cNvPr id="71" name="Group 7"/>
          <p:cNvGrpSpPr/>
          <p:nvPr/>
        </p:nvGrpSpPr>
        <p:grpSpPr>
          <a:xfrm>
            <a:off x="2270710" y="4653137"/>
            <a:ext cx="341760" cy="727879"/>
            <a:chOff x="902613" y="3448050"/>
            <a:chExt cx="367823" cy="851114"/>
          </a:xfrm>
        </p:grpSpPr>
        <p:sp>
          <p:nvSpPr>
            <p:cNvPr id="72" name="TextBox 12"/>
            <p:cNvSpPr txBox="1"/>
            <p:nvPr/>
          </p:nvSpPr>
          <p:spPr>
            <a:xfrm>
              <a:off x="902613" y="3448050"/>
              <a:ext cx="352297" cy="467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dirty="0"/>
                <a:t>1</a:t>
              </a:r>
            </a:p>
          </p:txBody>
        </p:sp>
        <p:sp>
          <p:nvSpPr>
            <p:cNvPr id="73" name="TextBox 12"/>
            <p:cNvSpPr txBox="1"/>
            <p:nvPr/>
          </p:nvSpPr>
          <p:spPr>
            <a:xfrm>
              <a:off x="912138" y="3831312"/>
              <a:ext cx="352297" cy="467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dirty="0"/>
                <a:t>2</a:t>
              </a:r>
            </a:p>
          </p:txBody>
        </p:sp>
        <p:cxnSp>
          <p:nvCxnSpPr>
            <p:cNvPr id="74" name="Straight Connector 6"/>
            <p:cNvCxnSpPr/>
            <p:nvPr/>
          </p:nvCxnSpPr>
          <p:spPr>
            <a:xfrm>
              <a:off x="929331" y="3859887"/>
              <a:ext cx="341105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kstvak 75"/>
          <p:cNvSpPr txBox="1"/>
          <p:nvPr/>
        </p:nvSpPr>
        <p:spPr>
          <a:xfrm>
            <a:off x="2613148" y="4789898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77" name="Tekstvak 76"/>
          <p:cNvSpPr txBox="1"/>
          <p:nvPr/>
        </p:nvSpPr>
        <p:spPr>
          <a:xfrm>
            <a:off x="2915816" y="4789898"/>
            <a:ext cx="15121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5 + 1</a:t>
            </a:r>
          </a:p>
        </p:txBody>
      </p:sp>
      <p:sp>
        <p:nvSpPr>
          <p:cNvPr id="78" name="Tekstvak 77"/>
          <p:cNvSpPr txBox="1"/>
          <p:nvPr/>
        </p:nvSpPr>
        <p:spPr>
          <a:xfrm>
            <a:off x="3605828" y="4798281"/>
            <a:ext cx="3781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3909292" y="4798281"/>
            <a:ext cx="1238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6 cm</a:t>
            </a:r>
            <a:r>
              <a:rPr lang="nl-NL" sz="2200" baseline="30000" dirty="0"/>
              <a:t>2</a:t>
            </a:r>
            <a:endParaRPr lang="nl-NL" sz="2200" dirty="0"/>
          </a:p>
        </p:txBody>
      </p: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75" name="Group 7"/>
          <p:cNvGrpSpPr/>
          <p:nvPr/>
        </p:nvGrpSpPr>
        <p:grpSpPr>
          <a:xfrm>
            <a:off x="6331918" y="1714356"/>
            <a:ext cx="341760" cy="727879"/>
            <a:chOff x="902613" y="3448050"/>
            <a:chExt cx="367823" cy="851114"/>
          </a:xfrm>
        </p:grpSpPr>
        <p:sp>
          <p:nvSpPr>
            <p:cNvPr id="82" name="TextBox 12"/>
            <p:cNvSpPr txBox="1"/>
            <p:nvPr/>
          </p:nvSpPr>
          <p:spPr>
            <a:xfrm>
              <a:off x="902613" y="3448050"/>
              <a:ext cx="352297" cy="467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dirty="0"/>
                <a:t>1</a:t>
              </a:r>
            </a:p>
          </p:txBody>
        </p:sp>
        <p:sp>
          <p:nvSpPr>
            <p:cNvPr id="83" name="TextBox 12"/>
            <p:cNvSpPr txBox="1"/>
            <p:nvPr/>
          </p:nvSpPr>
          <p:spPr>
            <a:xfrm>
              <a:off x="912138" y="3831312"/>
              <a:ext cx="352297" cy="467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dirty="0"/>
                <a:t>2</a:t>
              </a:r>
            </a:p>
          </p:txBody>
        </p:sp>
        <p:cxnSp>
          <p:nvCxnSpPr>
            <p:cNvPr id="84" name="Straight Connector 6"/>
            <p:cNvCxnSpPr/>
            <p:nvPr/>
          </p:nvCxnSpPr>
          <p:spPr>
            <a:xfrm>
              <a:off x="929331" y="3859887"/>
              <a:ext cx="341105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7"/>
          <p:cNvGrpSpPr/>
          <p:nvPr/>
        </p:nvGrpSpPr>
        <p:grpSpPr>
          <a:xfrm>
            <a:off x="6819680" y="1715522"/>
            <a:ext cx="341760" cy="727879"/>
            <a:chOff x="902613" y="3448050"/>
            <a:chExt cx="367823" cy="851114"/>
          </a:xfrm>
        </p:grpSpPr>
        <p:sp>
          <p:nvSpPr>
            <p:cNvPr id="86" name="TextBox 12"/>
            <p:cNvSpPr txBox="1"/>
            <p:nvPr/>
          </p:nvSpPr>
          <p:spPr>
            <a:xfrm>
              <a:off x="902613" y="3448050"/>
              <a:ext cx="352297" cy="467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dirty="0"/>
                <a:t>1</a:t>
              </a:r>
            </a:p>
          </p:txBody>
        </p:sp>
        <p:sp>
          <p:nvSpPr>
            <p:cNvPr id="87" name="TextBox 12"/>
            <p:cNvSpPr txBox="1"/>
            <p:nvPr/>
          </p:nvSpPr>
          <p:spPr>
            <a:xfrm>
              <a:off x="912138" y="3831312"/>
              <a:ext cx="352297" cy="4678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dirty="0"/>
                <a:t>2</a:t>
              </a:r>
            </a:p>
          </p:txBody>
        </p:sp>
        <p:cxnSp>
          <p:nvCxnSpPr>
            <p:cNvPr id="88" name="Straight Connector 6"/>
            <p:cNvCxnSpPr/>
            <p:nvPr/>
          </p:nvCxnSpPr>
          <p:spPr>
            <a:xfrm>
              <a:off x="929331" y="3859887"/>
              <a:ext cx="341105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0" grpId="0"/>
      <p:bldP spid="11" grpId="0"/>
      <p:bldP spid="44" grpId="0"/>
      <p:bldP spid="45" grpId="0"/>
      <p:bldP spid="46" grpId="0"/>
      <p:bldP spid="54" grpId="0"/>
      <p:bldP spid="55" grpId="0"/>
      <p:bldP spid="59" grpId="0"/>
      <p:bldP spid="60" grpId="0"/>
      <p:bldP spid="61" grpId="0"/>
      <p:bldP spid="69" grpId="0"/>
      <p:bldP spid="70" grpId="0"/>
      <p:bldP spid="76" grpId="0"/>
      <p:bldP spid="78" grpId="0"/>
      <p:bldP spid="79" grpId="0"/>
      <p:bldP spid="80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150</TotalTime>
  <Words>222</Words>
  <Application>Microsoft Office PowerPoint</Application>
  <PresentationFormat>Diavoorstelling (4:3)</PresentationFormat>
  <Paragraphs>64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8</cp:revision>
  <dcterms:created xsi:type="dcterms:W3CDTF">2015-01-18T17:49:43Z</dcterms:created>
  <dcterms:modified xsi:type="dcterms:W3CDTF">2018-09-18T09:46:37Z</dcterms:modified>
</cp:coreProperties>
</file>