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22" r:id="rId2"/>
    <p:sldId id="327" r:id="rId3"/>
    <p:sldId id="331" r:id="rId4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5">
          <p15:clr>
            <a:srgbClr val="A4A3A4"/>
          </p15:clr>
        </p15:guide>
        <p15:guide id="3" pos="2789">
          <p15:clr>
            <a:srgbClr val="A4A3A4"/>
          </p15:clr>
        </p15:guide>
        <p15:guide id="4" pos="93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D60093"/>
    <a:srgbClr val="0099FF"/>
    <a:srgbClr val="00FF00"/>
    <a:srgbClr val="00FFFF"/>
    <a:srgbClr val="008000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A1A03E-6979-403C-8416-32FB4045CE40}" v="22" dt="2018-09-18T07:45:25.8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7986" autoAdjust="0"/>
  </p:normalViewPr>
  <p:slideViewPr>
    <p:cSldViewPr snapToObjects="1">
      <p:cViewPr varScale="1">
        <p:scale>
          <a:sx n="68" d="100"/>
          <a:sy n="68" d="100"/>
        </p:scale>
        <p:origin x="1422" y="72"/>
      </p:cViewPr>
      <p:guideLst>
        <p:guide orient="horz" pos="2160"/>
        <p:guide pos="295"/>
        <p:guide pos="2789"/>
        <p:guide pos="93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16A1A03E-6979-403C-8416-32FB4045CE40}"/>
    <pc:docChg chg="modSld">
      <pc:chgData name="Luuk Mennen" userId="e8da6a4e-8fc9-4e27-9348-3a94ae635dab" providerId="ADAL" clId="{16A1A03E-6979-403C-8416-32FB4045CE40}" dt="2018-09-18T07:45:25.807" v="21" actId="20577"/>
      <pc:docMkLst>
        <pc:docMk/>
      </pc:docMkLst>
      <pc:sldChg chg="modSp">
        <pc:chgData name="Luuk Mennen" userId="e8da6a4e-8fc9-4e27-9348-3a94ae635dab" providerId="ADAL" clId="{16A1A03E-6979-403C-8416-32FB4045CE40}" dt="2018-09-18T07:45:25.807" v="21" actId="20577"/>
        <pc:sldMkLst>
          <pc:docMk/>
          <pc:sldMk cId="0" sldId="322"/>
        </pc:sldMkLst>
        <pc:spChg chg="mod">
          <ac:chgData name="Luuk Mennen" userId="e8da6a4e-8fc9-4e27-9348-3a94ae635dab" providerId="ADAL" clId="{16A1A03E-6979-403C-8416-32FB4045CE40}" dt="2018-09-18T07:45:25.807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3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2123728" y="3929059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Hoeken berekenen in een vierhoek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Hoeken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berekenen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Hoeken berekenen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5396234" y="2265510"/>
            <a:ext cx="2852520" cy="2091139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5076056" y="2549564"/>
            <a:ext cx="3632546" cy="1233468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537547" y="3450197"/>
            <a:ext cx="3722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24641" y="296746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50371" y="282924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63277" y="306787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37547" y="319857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761149" y="2925588"/>
            <a:ext cx="6110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>
                <a:solidFill>
                  <a:srgbClr val="FF0000"/>
                </a:solidFill>
              </a:rPr>
              <a:t>55°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78768" y="713006"/>
                <a:ext cx="4815742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200" b="1" dirty="0">
                    <a:solidFill>
                      <a:srgbClr val="0070C0"/>
                    </a:solidFill>
                  </a:rPr>
                  <a:t>Hoe groot zijn </a:t>
                </a:r>
                <a14:m>
                  <m:oMath xmlns:m="http://schemas.openxmlformats.org/officeDocument/2006/math">
                    <m:r>
                      <a:rPr lang="nl-NL" sz="22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∠</m:t>
                    </m:r>
                  </m:oMath>
                </a14:m>
                <a:r>
                  <a:rPr lang="nl-NL" sz="2200" b="1" dirty="0">
                    <a:solidFill>
                      <a:srgbClr val="0070C0"/>
                    </a:solidFill>
                  </a:rPr>
                  <a:t>S</a:t>
                </a:r>
                <a:r>
                  <a:rPr lang="nl-NL" sz="2200" b="1" baseline="-25000" dirty="0">
                    <a:solidFill>
                      <a:srgbClr val="0070C0"/>
                    </a:solidFill>
                  </a:rPr>
                  <a:t>1</a:t>
                </a:r>
                <a:r>
                  <a:rPr lang="nl-NL" sz="2200" b="1" dirty="0">
                    <a:solidFill>
                      <a:srgbClr val="0070C0"/>
                    </a:solidFill>
                  </a:rPr>
                  <a:t> en </a:t>
                </a:r>
                <a14:m>
                  <m:oMath xmlns:m="http://schemas.openxmlformats.org/officeDocument/2006/math">
                    <m:r>
                      <a:rPr lang="nl-NL" sz="2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∠</m:t>
                    </m:r>
                  </m:oMath>
                </a14:m>
                <a:r>
                  <a:rPr lang="nl-NL" sz="2200" b="1" dirty="0">
                    <a:solidFill>
                      <a:srgbClr val="0070C0"/>
                    </a:solidFill>
                  </a:rPr>
                  <a:t>S</a:t>
                </a:r>
                <a:r>
                  <a:rPr lang="nl-NL" sz="2200" b="1" baseline="-25000" dirty="0">
                    <a:solidFill>
                      <a:srgbClr val="0070C0"/>
                    </a:solidFill>
                  </a:rPr>
                  <a:t>4</a:t>
                </a:r>
                <a:r>
                  <a:rPr lang="nl-NL" sz="2200" b="1" dirty="0">
                    <a:solidFill>
                      <a:srgbClr val="0070C0"/>
                    </a:solidFill>
                  </a:rPr>
                  <a:t> samen? </a:t>
                </a: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768" y="713006"/>
                <a:ext cx="4815742" cy="430887"/>
              </a:xfrm>
              <a:prstGeom prst="rect">
                <a:avLst/>
              </a:prstGeom>
              <a:blipFill rotWithShape="1">
                <a:blip r:embed="rId4"/>
                <a:stretch>
                  <a:fillRect l="-1519" t="-7042" r="-759" b="-2816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378768" y="1246283"/>
            <a:ext cx="592021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Ze zijn samen een </a:t>
            </a:r>
            <a:r>
              <a:rPr lang="nl-NL" sz="2200" b="1" dirty="0"/>
              <a:t>gestrekte hoek</a:t>
            </a:r>
            <a:r>
              <a:rPr lang="nl-NL" sz="2200" dirty="0"/>
              <a:t>, dus 180°.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78768" y="1808446"/>
                <a:ext cx="2563522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200" b="1" dirty="0">
                    <a:solidFill>
                      <a:srgbClr val="0070C0"/>
                    </a:solidFill>
                    <a:ea typeface="Cambria Math"/>
                  </a:rPr>
                  <a:t>Hoe groot is </a:t>
                </a:r>
                <a14:m>
                  <m:oMath xmlns:m="http://schemas.openxmlformats.org/officeDocument/2006/math">
                    <m:r>
                      <a:rPr lang="nl-NL" sz="22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∠</m:t>
                    </m:r>
                  </m:oMath>
                </a14:m>
                <a:r>
                  <a:rPr lang="nl-NL" sz="2200" b="1" dirty="0">
                    <a:solidFill>
                      <a:srgbClr val="0070C0"/>
                    </a:solidFill>
                  </a:rPr>
                  <a:t>S</a:t>
                </a:r>
                <a:r>
                  <a:rPr lang="nl-NL" sz="2200" b="1" baseline="-25000" dirty="0">
                    <a:solidFill>
                      <a:srgbClr val="0070C0"/>
                    </a:solidFill>
                  </a:rPr>
                  <a:t>1</a:t>
                </a:r>
                <a:r>
                  <a:rPr lang="nl-NL" sz="2200" b="1" dirty="0">
                    <a:solidFill>
                      <a:srgbClr val="0070C0"/>
                    </a:solidFill>
                  </a:rPr>
                  <a:t>?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768" y="1808446"/>
                <a:ext cx="2563522" cy="430887"/>
              </a:xfrm>
              <a:prstGeom prst="rect">
                <a:avLst/>
              </a:prstGeom>
              <a:blipFill rotWithShape="1">
                <a:blip r:embed="rId5"/>
                <a:stretch>
                  <a:fillRect l="-2850" t="-7143" r="-2375" b="-3000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3033340" y="1808446"/>
            <a:ext cx="6110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dirty="0"/>
              <a:t>55°</a:t>
            </a:r>
          </a:p>
        </p:txBody>
      </p:sp>
      <p:sp>
        <p:nvSpPr>
          <p:cNvPr id="26" name="Word_17-1"/>
          <p:cNvSpPr txBox="1"/>
          <p:nvPr/>
        </p:nvSpPr>
        <p:spPr>
          <a:xfrm>
            <a:off x="471761" y="2334120"/>
            <a:ext cx="54021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 b="0" i="1">
                <a:latin typeface="Cambria Math"/>
                <a:ea typeface="Cambria Math"/>
              </a:defRPr>
            </a:lvl1pPr>
          </a:lstStyle>
          <a:p>
            <a:r>
              <a:rPr lang="nl-NL" i="0" dirty="0"/>
              <a:t>∠</a:t>
            </a:r>
            <a:r>
              <a:rPr lang="nl-NL" i="0" dirty="0">
                <a:latin typeface="+mj-lt"/>
              </a:rPr>
              <a:t>S</a:t>
            </a:r>
            <a:r>
              <a:rPr lang="nl-NL" i="0" baseline="-25000" dirty="0"/>
              <a:t>4</a:t>
            </a:r>
            <a:r>
              <a:rPr lang="nl-NL" i="0" dirty="0"/>
              <a:t> </a:t>
            </a:r>
          </a:p>
        </p:txBody>
      </p:sp>
      <p:sp>
        <p:nvSpPr>
          <p:cNvPr id="27" name="Word_17-2"/>
          <p:cNvSpPr txBox="1"/>
          <p:nvPr/>
        </p:nvSpPr>
        <p:spPr>
          <a:xfrm>
            <a:off x="1024798" y="2334120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 b="0" i="1">
                <a:latin typeface="Cambria Math"/>
                <a:ea typeface="Cambria Math"/>
              </a:defRPr>
            </a:lvl1pPr>
          </a:lstStyle>
          <a:p>
            <a:r>
              <a:rPr lang="nl-NL" i="0">
                <a:latin typeface="+mj-lt"/>
              </a:rPr>
              <a:t>= </a:t>
            </a:r>
            <a:endParaRPr lang="nl-NL" i="0" dirty="0">
              <a:latin typeface="+mj-lt"/>
            </a:endParaRPr>
          </a:p>
        </p:txBody>
      </p:sp>
      <p:sp>
        <p:nvSpPr>
          <p:cNvPr id="28" name="Word_17-3"/>
          <p:cNvSpPr txBox="1"/>
          <p:nvPr/>
        </p:nvSpPr>
        <p:spPr>
          <a:xfrm>
            <a:off x="1297308" y="2334120"/>
            <a:ext cx="549831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 b="0" i="1">
                <a:latin typeface="Cambria Math"/>
                <a:ea typeface="Cambria Math"/>
              </a:defRPr>
            </a:lvl1pPr>
          </a:lstStyle>
          <a:p>
            <a:r>
              <a:rPr lang="nl-NL" i="0" dirty="0">
                <a:latin typeface="+mj-lt"/>
              </a:rPr>
              <a:t>180 </a:t>
            </a:r>
          </a:p>
        </p:txBody>
      </p:sp>
      <p:sp>
        <p:nvSpPr>
          <p:cNvPr id="29" name="Word_17-4"/>
          <p:cNvSpPr txBox="1"/>
          <p:nvPr/>
        </p:nvSpPr>
        <p:spPr>
          <a:xfrm>
            <a:off x="1826299" y="2334120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 b="0" i="1">
                <a:latin typeface="Cambria Math"/>
                <a:ea typeface="Cambria Math"/>
              </a:defRPr>
            </a:lvl1pPr>
          </a:lstStyle>
          <a:p>
            <a:r>
              <a:rPr lang="nl-NL" i="0">
                <a:latin typeface="+mj-lt"/>
              </a:rPr>
              <a:t>– </a:t>
            </a:r>
            <a:endParaRPr lang="nl-NL" i="0" dirty="0">
              <a:latin typeface="+mj-lt"/>
            </a:endParaRPr>
          </a:p>
        </p:txBody>
      </p:sp>
      <p:sp>
        <p:nvSpPr>
          <p:cNvPr id="30" name="Word_17-5"/>
          <p:cNvSpPr txBox="1"/>
          <p:nvPr/>
        </p:nvSpPr>
        <p:spPr>
          <a:xfrm>
            <a:off x="2029881" y="2334120"/>
            <a:ext cx="498534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 b="0" i="1">
                <a:latin typeface="Cambria Math"/>
                <a:ea typeface="Cambria Math"/>
              </a:defRPr>
            </a:lvl1pPr>
          </a:lstStyle>
          <a:p>
            <a:r>
              <a:rPr lang="nl-NL" i="0">
                <a:latin typeface="+mj-lt"/>
              </a:rPr>
              <a:t>55° </a:t>
            </a:r>
            <a:endParaRPr lang="nl-NL" i="0" dirty="0">
              <a:latin typeface="+mj-lt"/>
            </a:endParaRPr>
          </a:p>
        </p:txBody>
      </p:sp>
      <p:sp>
        <p:nvSpPr>
          <p:cNvPr id="31" name="Word_17-6"/>
          <p:cNvSpPr txBox="1"/>
          <p:nvPr/>
        </p:nvSpPr>
        <p:spPr>
          <a:xfrm>
            <a:off x="2509179" y="2334120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 b="0" i="1">
                <a:latin typeface="Cambria Math"/>
                <a:ea typeface="Cambria Math"/>
              </a:defRPr>
            </a:lvl1pPr>
          </a:lstStyle>
          <a:p>
            <a:r>
              <a:rPr lang="nl-NL" i="0">
                <a:latin typeface="+mj-lt"/>
              </a:rPr>
              <a:t>= </a:t>
            </a:r>
            <a:endParaRPr lang="nl-NL" i="0" dirty="0">
              <a:latin typeface="+mj-lt"/>
            </a:endParaRPr>
          </a:p>
        </p:txBody>
      </p:sp>
      <p:sp>
        <p:nvSpPr>
          <p:cNvPr id="3072" name="Word_17-7"/>
          <p:cNvSpPr txBox="1"/>
          <p:nvPr/>
        </p:nvSpPr>
        <p:spPr>
          <a:xfrm>
            <a:off x="2781689" y="2334120"/>
            <a:ext cx="655629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200" b="0" i="1">
                <a:latin typeface="Cambria Math"/>
                <a:ea typeface="Cambria Math"/>
              </a:defRPr>
            </a:lvl1pPr>
          </a:lstStyle>
          <a:p>
            <a:r>
              <a:rPr lang="nl-NL" i="0">
                <a:latin typeface="+mj-lt"/>
              </a:rPr>
              <a:t>125° </a:t>
            </a:r>
            <a:endParaRPr lang="nl-NL" i="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74" name="TextBox 3073"/>
              <p:cNvSpPr txBox="1"/>
              <p:nvPr/>
            </p:nvSpPr>
            <p:spPr>
              <a:xfrm>
                <a:off x="378768" y="3274307"/>
                <a:ext cx="2989088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200" b="1" dirty="0">
                    <a:solidFill>
                      <a:srgbClr val="0070C0"/>
                    </a:solidFill>
                  </a:rPr>
                  <a:t>Wat zijn </a:t>
                </a:r>
                <a14:m>
                  <m:oMath xmlns:m="http://schemas.openxmlformats.org/officeDocument/2006/math">
                    <m:r>
                      <a:rPr lang="nl-NL" sz="2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∠</m:t>
                    </m:r>
                  </m:oMath>
                </a14:m>
                <a:r>
                  <a:rPr lang="nl-NL" sz="2200" b="1" dirty="0">
                    <a:solidFill>
                      <a:srgbClr val="0070C0"/>
                    </a:solidFill>
                  </a:rPr>
                  <a:t>S</a:t>
                </a:r>
                <a:r>
                  <a:rPr lang="nl-NL" sz="2200" b="1" baseline="-25000" dirty="0">
                    <a:solidFill>
                      <a:srgbClr val="0070C0"/>
                    </a:solidFill>
                  </a:rPr>
                  <a:t>2 </a:t>
                </a:r>
                <a:r>
                  <a:rPr lang="nl-NL" sz="2200" b="1" dirty="0">
                    <a:solidFill>
                      <a:srgbClr val="0070C0"/>
                    </a:solidFill>
                  </a:rPr>
                  <a:t>en </a:t>
                </a:r>
                <a14:m>
                  <m:oMath xmlns:m="http://schemas.openxmlformats.org/officeDocument/2006/math">
                    <m:r>
                      <a:rPr lang="nl-NL" sz="2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∠</m:t>
                    </m:r>
                  </m:oMath>
                </a14:m>
                <a:r>
                  <a:rPr lang="nl-NL" sz="2200" b="1" dirty="0">
                    <a:solidFill>
                      <a:srgbClr val="0070C0"/>
                    </a:solidFill>
                  </a:rPr>
                  <a:t>S</a:t>
                </a:r>
                <a:r>
                  <a:rPr lang="nl-NL" sz="2200" b="1" baseline="-25000" dirty="0">
                    <a:solidFill>
                      <a:srgbClr val="0070C0"/>
                    </a:solidFill>
                  </a:rPr>
                  <a:t>4</a:t>
                </a:r>
                <a:r>
                  <a:rPr lang="nl-NL" sz="2200" b="1" dirty="0">
                    <a:solidFill>
                      <a:srgbClr val="0070C0"/>
                    </a:solidFill>
                  </a:rPr>
                  <a:t>?</a:t>
                </a:r>
                <a:r>
                  <a:rPr lang="nl-NL" sz="2200" dirty="0"/>
                  <a:t> </a:t>
                </a:r>
              </a:p>
            </p:txBody>
          </p:sp>
        </mc:Choice>
        <mc:Fallback xmlns="">
          <p:sp>
            <p:nvSpPr>
              <p:cNvPr id="3074" name="TextBox 307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768" y="3274307"/>
                <a:ext cx="2989088" cy="430887"/>
              </a:xfrm>
              <a:prstGeom prst="rect">
                <a:avLst/>
              </a:prstGeom>
              <a:blipFill rotWithShape="1">
                <a:blip r:embed="rId6"/>
                <a:stretch>
                  <a:fillRect l="-2449" t="-7042" b="-2816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76" name="TextBox 3075"/>
              <p:cNvSpPr txBox="1"/>
              <p:nvPr/>
            </p:nvSpPr>
            <p:spPr>
              <a:xfrm>
                <a:off x="362961" y="3783032"/>
                <a:ext cx="4979248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l-NL" sz="2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∠</m:t>
                    </m:r>
                  </m:oMath>
                </a14:m>
                <a:r>
                  <a:rPr lang="nl-NL" sz="2200" dirty="0">
                    <a:solidFill>
                      <a:schemeClr val="tx1"/>
                    </a:solidFill>
                  </a:rPr>
                  <a:t>S</a:t>
                </a:r>
                <a:r>
                  <a:rPr lang="nl-NL" sz="2200" baseline="-25000" dirty="0">
                    <a:solidFill>
                      <a:schemeClr val="tx1"/>
                    </a:solidFill>
                  </a:rPr>
                  <a:t>2 </a:t>
                </a:r>
                <a:r>
                  <a:rPr lang="nl-NL" sz="2200" dirty="0">
                    <a:solidFill>
                      <a:schemeClr val="tx1"/>
                    </a:solidFill>
                  </a:rPr>
                  <a:t>en </a:t>
                </a:r>
                <a14:m>
                  <m:oMath xmlns:m="http://schemas.openxmlformats.org/officeDocument/2006/math">
                    <m:r>
                      <a:rPr lang="nl-NL" sz="22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∠</m:t>
                    </m:r>
                  </m:oMath>
                </a14:m>
                <a:r>
                  <a:rPr lang="nl-NL" sz="2200" dirty="0">
                    <a:solidFill>
                      <a:schemeClr val="tx1"/>
                    </a:solidFill>
                  </a:rPr>
                  <a:t>S</a:t>
                </a:r>
                <a:r>
                  <a:rPr lang="nl-NL" sz="2200" baseline="-25000" dirty="0">
                    <a:solidFill>
                      <a:schemeClr val="tx1"/>
                    </a:solidFill>
                  </a:rPr>
                  <a:t>4</a:t>
                </a:r>
                <a:r>
                  <a:rPr lang="nl-NL" sz="2200" dirty="0">
                    <a:solidFill>
                      <a:schemeClr val="tx1"/>
                    </a:solidFill>
                  </a:rPr>
                  <a:t> zijn </a:t>
                </a:r>
                <a:r>
                  <a:rPr lang="nl-NL" sz="2200" b="1" dirty="0">
                    <a:solidFill>
                      <a:schemeClr val="tx1"/>
                    </a:solidFill>
                  </a:rPr>
                  <a:t>overstaande hoeken</a:t>
                </a:r>
                <a:r>
                  <a:rPr lang="nl-NL" sz="2200" dirty="0">
                    <a:solidFill>
                      <a:schemeClr val="tx1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3076" name="TextBox 307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961" y="3783032"/>
                <a:ext cx="4979248" cy="430887"/>
              </a:xfrm>
              <a:prstGeom prst="rect">
                <a:avLst/>
              </a:prstGeom>
              <a:blipFill rotWithShape="1">
                <a:blip r:embed="rId7"/>
                <a:stretch>
                  <a:fillRect t="-7143" r="-858" b="-3000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78" name="Word_26-1"/>
          <p:cNvSpPr txBox="1"/>
          <p:nvPr/>
        </p:nvSpPr>
        <p:spPr>
          <a:xfrm>
            <a:off x="479785" y="4236444"/>
            <a:ext cx="580287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Dus </a:t>
            </a:r>
            <a:endParaRPr lang="nl-NL" sz="2200" dirty="0"/>
          </a:p>
        </p:txBody>
      </p:sp>
      <p:sp>
        <p:nvSpPr>
          <p:cNvPr id="3079" name="Word_26-2"/>
          <p:cNvSpPr txBox="1"/>
          <p:nvPr/>
        </p:nvSpPr>
        <p:spPr>
          <a:xfrm>
            <a:off x="1112972" y="4236444"/>
            <a:ext cx="556243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∠S</a:t>
            </a:r>
            <a:r>
              <a:rPr lang="nl-NL" sz="2200" baseline="-25000" dirty="0"/>
              <a:t>2</a:t>
            </a:r>
            <a:r>
              <a:rPr lang="nl-NL" sz="2200" dirty="0"/>
              <a:t> </a:t>
            </a:r>
          </a:p>
        </p:txBody>
      </p:sp>
      <p:sp>
        <p:nvSpPr>
          <p:cNvPr id="3080" name="Word_26-3"/>
          <p:cNvSpPr txBox="1"/>
          <p:nvPr/>
        </p:nvSpPr>
        <p:spPr>
          <a:xfrm>
            <a:off x="1734937" y="4236444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= </a:t>
            </a:r>
            <a:endParaRPr lang="nl-NL" sz="2200" dirty="0"/>
          </a:p>
        </p:txBody>
      </p:sp>
      <p:sp>
        <p:nvSpPr>
          <p:cNvPr id="3081" name="Word_26-4"/>
          <p:cNvSpPr txBox="1"/>
          <p:nvPr/>
        </p:nvSpPr>
        <p:spPr>
          <a:xfrm>
            <a:off x="1999433" y="4236444"/>
            <a:ext cx="556243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∠S</a:t>
            </a:r>
            <a:r>
              <a:rPr lang="nl-NL" sz="2200" baseline="-25000" dirty="0"/>
              <a:t>4</a:t>
            </a:r>
            <a:r>
              <a:rPr lang="nl-NL" sz="2200" dirty="0"/>
              <a:t> </a:t>
            </a:r>
          </a:p>
        </p:txBody>
      </p:sp>
      <p:sp>
        <p:nvSpPr>
          <p:cNvPr id="3082" name="Word_26-5"/>
          <p:cNvSpPr txBox="1"/>
          <p:nvPr/>
        </p:nvSpPr>
        <p:spPr>
          <a:xfrm>
            <a:off x="2621398" y="4236444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= </a:t>
            </a:r>
            <a:endParaRPr lang="nl-NL" sz="2200" dirty="0"/>
          </a:p>
        </p:txBody>
      </p:sp>
      <p:sp>
        <p:nvSpPr>
          <p:cNvPr id="3083" name="Word_26-6"/>
          <p:cNvSpPr txBox="1"/>
          <p:nvPr/>
        </p:nvSpPr>
        <p:spPr>
          <a:xfrm>
            <a:off x="2781689" y="2334120"/>
            <a:ext cx="662041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125° </a:t>
            </a:r>
          </a:p>
        </p:txBody>
      </p:sp>
      <p:sp>
        <p:nvSpPr>
          <p:cNvPr id="3085" name="Oval 3084"/>
          <p:cNvSpPr/>
          <p:nvPr/>
        </p:nvSpPr>
        <p:spPr>
          <a:xfrm>
            <a:off x="5815885" y="2858508"/>
            <a:ext cx="463492" cy="50755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444750" y="4994436"/>
                <a:ext cx="2989088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200" b="1" dirty="0">
                    <a:solidFill>
                      <a:srgbClr val="0070C0"/>
                    </a:solidFill>
                  </a:rPr>
                  <a:t>Wat zijn </a:t>
                </a:r>
                <a14:m>
                  <m:oMath xmlns:m="http://schemas.openxmlformats.org/officeDocument/2006/math">
                    <m:r>
                      <a:rPr lang="nl-NL" sz="2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∠</m:t>
                    </m:r>
                  </m:oMath>
                </a14:m>
                <a:r>
                  <a:rPr lang="nl-NL" sz="2200" b="1" dirty="0">
                    <a:solidFill>
                      <a:srgbClr val="0070C0"/>
                    </a:solidFill>
                  </a:rPr>
                  <a:t>S</a:t>
                </a:r>
                <a:r>
                  <a:rPr lang="nl-NL" sz="2200" b="1" baseline="-25000" dirty="0">
                    <a:solidFill>
                      <a:srgbClr val="0070C0"/>
                    </a:solidFill>
                  </a:rPr>
                  <a:t>1 </a:t>
                </a:r>
                <a:r>
                  <a:rPr lang="nl-NL" sz="2200" b="1" dirty="0">
                    <a:solidFill>
                      <a:srgbClr val="0070C0"/>
                    </a:solidFill>
                  </a:rPr>
                  <a:t>en </a:t>
                </a:r>
                <a14:m>
                  <m:oMath xmlns:m="http://schemas.openxmlformats.org/officeDocument/2006/math">
                    <m:r>
                      <a:rPr lang="nl-NL" sz="22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∠</m:t>
                    </m:r>
                  </m:oMath>
                </a14:m>
                <a:r>
                  <a:rPr lang="nl-NL" sz="2200" b="1" dirty="0">
                    <a:solidFill>
                      <a:srgbClr val="0070C0"/>
                    </a:solidFill>
                  </a:rPr>
                  <a:t>S</a:t>
                </a:r>
                <a:r>
                  <a:rPr lang="nl-NL" sz="2200" b="1" baseline="-25000" dirty="0">
                    <a:solidFill>
                      <a:srgbClr val="0070C0"/>
                    </a:solidFill>
                  </a:rPr>
                  <a:t>3</a:t>
                </a:r>
                <a:r>
                  <a:rPr lang="nl-NL" sz="2200" b="1" dirty="0">
                    <a:solidFill>
                      <a:srgbClr val="0070C0"/>
                    </a:solidFill>
                  </a:rPr>
                  <a:t>?</a:t>
                </a:r>
                <a:r>
                  <a:rPr lang="nl-NL" sz="2200" dirty="0"/>
                  <a:t> </a:t>
                </a: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750" y="4994436"/>
                <a:ext cx="2989088" cy="430887"/>
              </a:xfrm>
              <a:prstGeom prst="rect">
                <a:avLst/>
              </a:prstGeom>
              <a:blipFill rotWithShape="1">
                <a:blip r:embed="rId8"/>
                <a:stretch>
                  <a:fillRect l="-2653" t="-7042" b="-2816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444750" y="5503161"/>
                <a:ext cx="5305363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nl-NL" sz="2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∠</m:t>
                    </m:r>
                  </m:oMath>
                </a14:m>
                <a:r>
                  <a:rPr lang="nl-NL" sz="2200" dirty="0">
                    <a:solidFill>
                      <a:schemeClr val="tx1"/>
                    </a:solidFill>
                  </a:rPr>
                  <a:t>S</a:t>
                </a:r>
                <a:r>
                  <a:rPr lang="nl-NL" sz="2200" baseline="-25000" dirty="0">
                    <a:solidFill>
                      <a:schemeClr val="tx1"/>
                    </a:solidFill>
                  </a:rPr>
                  <a:t>1 </a:t>
                </a:r>
                <a:r>
                  <a:rPr lang="nl-NL" sz="2200" dirty="0">
                    <a:solidFill>
                      <a:schemeClr val="tx1"/>
                    </a:solidFill>
                  </a:rPr>
                  <a:t>en </a:t>
                </a:r>
                <a14:m>
                  <m:oMath xmlns:m="http://schemas.openxmlformats.org/officeDocument/2006/math">
                    <m:r>
                      <a:rPr lang="nl-NL" sz="2200" b="0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∠</m:t>
                    </m:r>
                  </m:oMath>
                </a14:m>
                <a:r>
                  <a:rPr lang="nl-NL" sz="2200" dirty="0">
                    <a:solidFill>
                      <a:schemeClr val="tx1"/>
                    </a:solidFill>
                  </a:rPr>
                  <a:t>S</a:t>
                </a:r>
                <a:r>
                  <a:rPr lang="nl-NL" sz="2200" baseline="-25000" dirty="0">
                    <a:solidFill>
                      <a:schemeClr val="tx1"/>
                    </a:solidFill>
                  </a:rPr>
                  <a:t>3</a:t>
                </a:r>
                <a:r>
                  <a:rPr lang="nl-NL" sz="2200" dirty="0">
                    <a:solidFill>
                      <a:schemeClr val="tx1"/>
                    </a:solidFill>
                  </a:rPr>
                  <a:t> zijn ook overstaande hoeken.</a:t>
                </a:r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750" y="5503161"/>
                <a:ext cx="5305363" cy="430887"/>
              </a:xfrm>
              <a:prstGeom prst="rect">
                <a:avLst/>
              </a:prstGeom>
              <a:blipFill rotWithShape="1">
                <a:blip r:embed="rId9"/>
                <a:stretch>
                  <a:fillRect t="-7143" r="-1494" b="-30000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Word_26-1"/>
          <p:cNvSpPr txBox="1"/>
          <p:nvPr/>
        </p:nvSpPr>
        <p:spPr>
          <a:xfrm>
            <a:off x="545767" y="5956573"/>
            <a:ext cx="633187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dirty="0"/>
              <a:t>Dus </a:t>
            </a:r>
          </a:p>
        </p:txBody>
      </p:sp>
      <p:sp>
        <p:nvSpPr>
          <p:cNvPr id="49" name="Word_26-2"/>
          <p:cNvSpPr txBox="1"/>
          <p:nvPr/>
        </p:nvSpPr>
        <p:spPr>
          <a:xfrm>
            <a:off x="1178954" y="5956573"/>
            <a:ext cx="605935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dirty="0"/>
              <a:t>∠S</a:t>
            </a:r>
            <a:r>
              <a:rPr lang="nl-NL" baseline="-25000" dirty="0"/>
              <a:t>1</a:t>
            </a:r>
            <a:r>
              <a:rPr lang="nl-NL" dirty="0"/>
              <a:t> </a:t>
            </a:r>
          </a:p>
        </p:txBody>
      </p:sp>
      <p:sp>
        <p:nvSpPr>
          <p:cNvPr id="50" name="Word_26-3"/>
          <p:cNvSpPr txBox="1"/>
          <p:nvPr/>
        </p:nvSpPr>
        <p:spPr>
          <a:xfrm>
            <a:off x="1800919" y="5956573"/>
            <a:ext cx="264496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/>
              <a:t>= </a:t>
            </a:r>
            <a:endParaRPr lang="nl-NL" dirty="0"/>
          </a:p>
        </p:txBody>
      </p:sp>
      <p:sp>
        <p:nvSpPr>
          <p:cNvPr id="51" name="Word_26-4"/>
          <p:cNvSpPr txBox="1"/>
          <p:nvPr/>
        </p:nvSpPr>
        <p:spPr>
          <a:xfrm>
            <a:off x="2065415" y="5956573"/>
            <a:ext cx="605935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dirty="0"/>
              <a:t>∠S</a:t>
            </a:r>
            <a:r>
              <a:rPr lang="nl-NL" baseline="-25000" dirty="0"/>
              <a:t>3</a:t>
            </a:r>
            <a:r>
              <a:rPr lang="nl-NL" dirty="0"/>
              <a:t> </a:t>
            </a:r>
          </a:p>
        </p:txBody>
      </p:sp>
      <p:sp>
        <p:nvSpPr>
          <p:cNvPr id="52" name="Word_26-5"/>
          <p:cNvSpPr txBox="1"/>
          <p:nvPr/>
        </p:nvSpPr>
        <p:spPr>
          <a:xfrm>
            <a:off x="2687380" y="5956573"/>
            <a:ext cx="264496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/>
              <a:t>= </a:t>
            </a:r>
            <a:endParaRPr lang="nl-NL" dirty="0"/>
          </a:p>
        </p:txBody>
      </p:sp>
      <p:sp>
        <p:nvSpPr>
          <p:cNvPr id="53" name="Word_26-6"/>
          <p:cNvSpPr txBox="1"/>
          <p:nvPr/>
        </p:nvSpPr>
        <p:spPr>
          <a:xfrm>
            <a:off x="2951876" y="5956573"/>
            <a:ext cx="551433" cy="461665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dirty="0"/>
              <a:t>55° </a:t>
            </a:r>
          </a:p>
        </p:txBody>
      </p:sp>
      <p:grpSp>
        <p:nvGrpSpPr>
          <p:cNvPr id="54" name="Volgende slide icoon"/>
          <p:cNvGrpSpPr/>
          <p:nvPr/>
        </p:nvGrpSpPr>
        <p:grpSpPr>
          <a:xfrm>
            <a:off x="8604448" y="6525344"/>
            <a:ext cx="395064" cy="180020"/>
            <a:chOff x="2610762" y="4509120"/>
            <a:chExt cx="395064" cy="180020"/>
          </a:xfrm>
        </p:grpSpPr>
        <p:sp>
          <p:nvSpPr>
            <p:cNvPr id="55" name="Isosceles Triangle 54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56" name="Isosceles Triangle 55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57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58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59" name="Rectangle 5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Isosceles Triangle 5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Oval 6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Oval 6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09 0.00208 L 0.01216 0.27731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11" grpId="0"/>
      <p:bldP spid="12" grpId="0"/>
      <p:bldP spid="14" grpId="0"/>
      <p:bldP spid="15" grpId="0"/>
      <p:bldP spid="16" grpId="0"/>
      <p:bldP spid="20" grpId="0"/>
      <p:bldP spid="21" grpId="0"/>
      <p:bldP spid="22" grpId="0"/>
      <p:bldP spid="23" grpId="0"/>
      <p:bldP spid="24" grpId="0"/>
      <p:bldP spid="26" grpId="0"/>
      <p:bldP spid="27" grpId="0"/>
      <p:bldP spid="28" grpId="0"/>
      <p:bldP spid="29" grpId="0"/>
      <p:bldP spid="30" grpId="0"/>
      <p:bldP spid="31" grpId="0"/>
      <p:bldP spid="3072" grpId="0"/>
      <p:bldP spid="3074" grpId="0"/>
      <p:bldP spid="3076" grpId="0"/>
      <p:bldP spid="3078" grpId="0"/>
      <p:bldP spid="3079" grpId="0"/>
      <p:bldP spid="3080" grpId="0"/>
      <p:bldP spid="3081" grpId="0"/>
      <p:bldP spid="3082" grpId="0"/>
      <p:bldP spid="3083" grpId="0"/>
      <p:bldP spid="3083" grpId="1"/>
      <p:bldP spid="3085" grpId="0" animBg="1"/>
      <p:bldP spid="3085" grpId="1" animBg="1"/>
      <p:bldP spid="46" grpId="0"/>
      <p:bldP spid="48" grpId="0"/>
      <p:bldP spid="49" grpId="0"/>
      <p:bldP spid="50" grpId="0"/>
      <p:bldP spid="51" grpId="0"/>
      <p:bldP spid="52" grpId="0"/>
      <p:bldP spid="53" grpId="0"/>
      <p:bldP spid="5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Hoeken berekenen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42" name="TextBox 41"/>
          <p:cNvSpPr txBox="1"/>
          <p:nvPr/>
        </p:nvSpPr>
        <p:spPr>
          <a:xfrm>
            <a:off x="378768" y="68002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4916" y="1184141"/>
            <a:ext cx="718337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Opgave</a:t>
            </a:r>
          </a:p>
          <a:p>
            <a:r>
              <a:rPr lang="nl-NL" sz="2200" dirty="0"/>
              <a:t>Van een parallellogram </a:t>
            </a:r>
            <a:r>
              <a:rPr lang="nl-NL" sz="2200" i="1" dirty="0"/>
              <a:t>ABCD</a:t>
            </a:r>
            <a:r>
              <a:rPr lang="nl-NL" sz="2200" dirty="0"/>
              <a:t> is </a:t>
            </a:r>
            <a:r>
              <a:rPr lang="nl-NL" sz="2400" dirty="0"/>
              <a:t>∠</a:t>
            </a:r>
            <a:r>
              <a:rPr lang="nl-NL" sz="2400" i="1" dirty="0"/>
              <a:t>B</a:t>
            </a:r>
            <a:r>
              <a:rPr lang="nl-NL" sz="2400" baseline="-25000" dirty="0"/>
              <a:t>2</a:t>
            </a:r>
            <a:r>
              <a:rPr lang="nl-NL" sz="2400" dirty="0"/>
              <a:t> = 98°.</a:t>
            </a:r>
          </a:p>
          <a:p>
            <a:r>
              <a:rPr lang="nl-NL" sz="2400" dirty="0"/>
              <a:t>Bereken de andere hoeken van het parallellogram.</a:t>
            </a:r>
            <a:r>
              <a:rPr lang="nl-NL" sz="2200" dirty="0"/>
              <a:t> 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5026249" y="2537048"/>
            <a:ext cx="3924612" cy="2563520"/>
            <a:chOff x="5026249" y="2537048"/>
            <a:chExt cx="3924612" cy="2563520"/>
          </a:xfrm>
        </p:grpSpPr>
        <p:sp>
          <p:nvSpPr>
            <p:cNvPr id="32" name="Freeform 31"/>
            <p:cNvSpPr/>
            <p:nvPr/>
          </p:nvSpPr>
          <p:spPr>
            <a:xfrm>
              <a:off x="5687075" y="3117513"/>
              <a:ext cx="2453640" cy="1447800"/>
            </a:xfrm>
            <a:custGeom>
              <a:avLst/>
              <a:gdLst>
                <a:gd name="connsiteX0" fmla="*/ 198120 w 2453640"/>
                <a:gd name="connsiteY0" fmla="*/ 0 h 1447800"/>
                <a:gd name="connsiteX1" fmla="*/ 0 w 2453640"/>
                <a:gd name="connsiteY1" fmla="*/ 1447800 h 1447800"/>
                <a:gd name="connsiteX2" fmla="*/ 2263140 w 2453640"/>
                <a:gd name="connsiteY2" fmla="*/ 1440180 h 1447800"/>
                <a:gd name="connsiteX3" fmla="*/ 2453640 w 2453640"/>
                <a:gd name="connsiteY3" fmla="*/ 0 h 1447800"/>
                <a:gd name="connsiteX4" fmla="*/ 198120 w 2453640"/>
                <a:gd name="connsiteY4" fmla="*/ 0 h 144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53640" h="1447800">
                  <a:moveTo>
                    <a:pt x="198120" y="0"/>
                  </a:moveTo>
                  <a:lnTo>
                    <a:pt x="0" y="1447800"/>
                  </a:lnTo>
                  <a:lnTo>
                    <a:pt x="2263140" y="1440180"/>
                  </a:lnTo>
                  <a:lnTo>
                    <a:pt x="2453640" y="0"/>
                  </a:lnTo>
                  <a:lnTo>
                    <a:pt x="198120" y="0"/>
                  </a:lnTo>
                  <a:close/>
                </a:path>
              </a:pathLst>
            </a:custGeom>
            <a:solidFill>
              <a:srgbClr val="CC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cxnSp>
          <p:nvCxnSpPr>
            <p:cNvPr id="9" name="Straight Connector 8"/>
            <p:cNvCxnSpPr/>
            <p:nvPr/>
          </p:nvCxnSpPr>
          <p:spPr>
            <a:xfrm rot="480000">
              <a:off x="5779859" y="2688129"/>
              <a:ext cx="0" cy="2376264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480000">
              <a:off x="8042779" y="2688129"/>
              <a:ext cx="0" cy="2376264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5069111" y="4560337"/>
              <a:ext cx="3881750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5026249" y="3120177"/>
              <a:ext cx="3881750" cy="0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5389498" y="451590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1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5682783" y="4248423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3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5434707" y="4248423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2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5623406" y="4515793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4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7643514" y="4516021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1</a:t>
              </a:r>
            </a:p>
          </p:txBody>
        </p:sp>
        <p:sp>
          <p:nvSpPr>
            <p:cNvPr id="61" name="TextBox 60"/>
            <p:cNvSpPr txBox="1"/>
            <p:nvPr/>
          </p:nvSpPr>
          <p:spPr>
            <a:xfrm>
              <a:off x="7936799" y="424853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3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7688723" y="424853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2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7877422" y="451590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4</a:t>
              </a: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5613493" y="3056771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1</a:t>
              </a: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5880739" y="278928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3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5658702" y="278928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2</a:t>
              </a: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5847401" y="3056657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4</a:t>
              </a: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7868828" y="3056885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1</a:t>
              </a:r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8136074" y="2789401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3</a:t>
              </a: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7914037" y="2789401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2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8102736" y="3056771"/>
              <a:ext cx="31290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/>
                <a:t>4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203389" y="4669681"/>
              <a:ext cx="37221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i="1" dirty="0"/>
                <a:t>A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8033875" y="4669681"/>
              <a:ext cx="37221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i="1" dirty="0"/>
                <a:t>B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5419369" y="2537048"/>
              <a:ext cx="38824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i="1" dirty="0"/>
                <a:t>D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8292527" y="2537048"/>
              <a:ext cx="388248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2200" i="1" dirty="0"/>
                <a:t>C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402678" y="4068807"/>
              <a:ext cx="5341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dirty="0">
                  <a:solidFill>
                    <a:srgbClr val="FF0000"/>
                  </a:solidFill>
                </a:rPr>
                <a:t>98°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06748" y="2545883"/>
            <a:ext cx="415690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Aanpak</a:t>
            </a:r>
          </a:p>
          <a:p>
            <a:r>
              <a:rPr lang="nl-NL" sz="2200" dirty="0"/>
              <a:t>Bereken alle andere hoeken bij </a:t>
            </a:r>
            <a:br>
              <a:rPr lang="nl-NL" sz="2200" dirty="0"/>
            </a:br>
            <a:r>
              <a:rPr lang="nl-NL" sz="2200" dirty="0"/>
              <a:t>hoekpunt </a:t>
            </a:r>
            <a:r>
              <a:rPr lang="nl-NL" sz="2200" i="1" dirty="0"/>
              <a:t>B</a:t>
            </a:r>
            <a:r>
              <a:rPr lang="nl-NL" sz="2200" dirty="0"/>
              <a:t>.</a:t>
            </a:r>
          </a:p>
        </p:txBody>
      </p:sp>
      <p:grpSp>
        <p:nvGrpSpPr>
          <p:cNvPr id="104" name="Group 103"/>
          <p:cNvGrpSpPr/>
          <p:nvPr/>
        </p:nvGrpSpPr>
        <p:grpSpPr>
          <a:xfrm>
            <a:off x="434189" y="3653879"/>
            <a:ext cx="8421291" cy="2943473"/>
            <a:chOff x="467544" y="4013448"/>
            <a:chExt cx="8421291" cy="1575792"/>
          </a:xfrm>
        </p:grpSpPr>
        <p:grpSp>
          <p:nvGrpSpPr>
            <p:cNvPr id="105" name="Group 104"/>
            <p:cNvGrpSpPr/>
            <p:nvPr/>
          </p:nvGrpSpPr>
          <p:grpSpPr>
            <a:xfrm>
              <a:off x="467544" y="4013448"/>
              <a:ext cx="8421291" cy="1575792"/>
              <a:chOff x="467544" y="4013448"/>
              <a:chExt cx="8421291" cy="1575792"/>
            </a:xfrm>
          </p:grpSpPr>
          <p:sp>
            <p:nvSpPr>
              <p:cNvPr id="107" name="Grijze achtergrond"/>
              <p:cNvSpPr/>
              <p:nvPr/>
            </p:nvSpPr>
            <p:spPr>
              <a:xfrm>
                <a:off x="467544" y="4013448"/>
                <a:ext cx="8421291" cy="157579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108" name="Wit vierkant"/>
              <p:cNvSpPr/>
              <p:nvPr/>
            </p:nvSpPr>
            <p:spPr>
              <a:xfrm>
                <a:off x="771725" y="4095428"/>
                <a:ext cx="7834965" cy="1411832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106" name="Straight Connector 105"/>
            <p:cNvCxnSpPr/>
            <p:nvPr/>
          </p:nvCxnSpPr>
          <p:spPr>
            <a:xfrm>
              <a:off x="1403648" y="4095428"/>
              <a:ext cx="0" cy="1411832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9" name="Oval 108"/>
          <p:cNvSpPr>
            <a:spLocks noChangeAspect="1"/>
          </p:cNvSpPr>
          <p:nvPr/>
        </p:nvSpPr>
        <p:spPr>
          <a:xfrm>
            <a:off x="903908" y="5351359"/>
            <a:ext cx="288000" cy="296484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903908" y="5958735"/>
            <a:ext cx="288000" cy="296484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903908" y="4136605"/>
            <a:ext cx="288000" cy="296484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903908" y="4743982"/>
            <a:ext cx="288000" cy="296484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6" name="Word_19-1"/>
          <p:cNvSpPr txBox="1"/>
          <p:nvPr/>
        </p:nvSpPr>
        <p:spPr>
          <a:xfrm>
            <a:off x="1448643" y="3936550"/>
            <a:ext cx="556243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000"/>
            </a:lvl1pPr>
          </a:lstStyle>
          <a:p>
            <a:r>
              <a:rPr lang="nl-NL" sz="2200" dirty="0"/>
              <a:t>∠</a:t>
            </a:r>
            <a:r>
              <a:rPr lang="nl-NL" sz="2200" i="1" dirty="0"/>
              <a:t>B</a:t>
            </a:r>
            <a:r>
              <a:rPr lang="nl-NL" sz="2200" baseline="-25000" dirty="0"/>
              <a:t>4</a:t>
            </a:r>
            <a:r>
              <a:rPr lang="nl-NL" sz="2200" dirty="0"/>
              <a:t> </a:t>
            </a:r>
          </a:p>
        </p:txBody>
      </p:sp>
      <p:sp>
        <p:nvSpPr>
          <p:cNvPr id="37" name="Word_19-2"/>
          <p:cNvSpPr txBox="1"/>
          <p:nvPr/>
        </p:nvSpPr>
        <p:spPr>
          <a:xfrm>
            <a:off x="2001680" y="3936550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000"/>
            </a:lvl1pPr>
          </a:lstStyle>
          <a:p>
            <a:r>
              <a:rPr lang="nl-NL" sz="2200"/>
              <a:t>= </a:t>
            </a:r>
            <a:endParaRPr lang="nl-NL" sz="2200" dirty="0"/>
          </a:p>
        </p:txBody>
      </p:sp>
      <p:sp>
        <p:nvSpPr>
          <p:cNvPr id="38" name="Word_19-3"/>
          <p:cNvSpPr txBox="1"/>
          <p:nvPr/>
        </p:nvSpPr>
        <p:spPr>
          <a:xfrm>
            <a:off x="2221292" y="3936550"/>
            <a:ext cx="556243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000"/>
            </a:lvl1pPr>
          </a:lstStyle>
          <a:p>
            <a:r>
              <a:rPr lang="nl-NL" sz="2200" dirty="0"/>
              <a:t>∠</a:t>
            </a:r>
            <a:r>
              <a:rPr lang="nl-NL" sz="2200" i="1" dirty="0"/>
              <a:t>B</a:t>
            </a:r>
            <a:r>
              <a:rPr lang="nl-NL" sz="2200" baseline="-25000" dirty="0"/>
              <a:t>2</a:t>
            </a:r>
            <a:r>
              <a:rPr lang="nl-NL" sz="2200" dirty="0"/>
              <a:t> </a:t>
            </a:r>
          </a:p>
        </p:txBody>
      </p:sp>
      <p:sp>
        <p:nvSpPr>
          <p:cNvPr id="39" name="Word_19-4"/>
          <p:cNvSpPr txBox="1"/>
          <p:nvPr/>
        </p:nvSpPr>
        <p:spPr>
          <a:xfrm>
            <a:off x="2774329" y="3936550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000"/>
            </a:lvl1pPr>
          </a:lstStyle>
          <a:p>
            <a:r>
              <a:rPr lang="nl-NL" sz="2200"/>
              <a:t>= </a:t>
            </a:r>
            <a:endParaRPr lang="nl-NL" sz="2200" dirty="0"/>
          </a:p>
        </p:txBody>
      </p:sp>
      <p:sp>
        <p:nvSpPr>
          <p:cNvPr id="40" name="Word_19-5"/>
          <p:cNvSpPr txBox="1"/>
          <p:nvPr/>
        </p:nvSpPr>
        <p:spPr>
          <a:xfrm>
            <a:off x="2993941" y="3936550"/>
            <a:ext cx="50494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000"/>
            </a:lvl1pPr>
          </a:lstStyle>
          <a:p>
            <a:r>
              <a:rPr lang="nl-NL" sz="2200" dirty="0"/>
              <a:t>98° </a:t>
            </a:r>
          </a:p>
        </p:txBody>
      </p:sp>
      <p:sp>
        <p:nvSpPr>
          <p:cNvPr id="41" name="Word_19-6"/>
          <p:cNvSpPr txBox="1"/>
          <p:nvPr/>
        </p:nvSpPr>
        <p:spPr>
          <a:xfrm>
            <a:off x="3452400" y="3936550"/>
            <a:ext cx="1728037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000"/>
            </a:lvl1pPr>
          </a:lstStyle>
          <a:p>
            <a:r>
              <a:rPr lang="nl-NL" sz="2200" dirty="0"/>
              <a:t>(overstaande </a:t>
            </a:r>
          </a:p>
        </p:txBody>
      </p:sp>
      <p:sp>
        <p:nvSpPr>
          <p:cNvPr id="43" name="Word_19-7"/>
          <p:cNvSpPr txBox="1"/>
          <p:nvPr/>
        </p:nvSpPr>
        <p:spPr>
          <a:xfrm>
            <a:off x="5018534" y="3936550"/>
            <a:ext cx="1256754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000"/>
            </a:lvl1pPr>
          </a:lstStyle>
          <a:p>
            <a:r>
              <a:rPr lang="nl-NL" sz="2200" dirty="0"/>
              <a:t>  hoeken) </a:t>
            </a:r>
          </a:p>
        </p:txBody>
      </p:sp>
      <p:sp>
        <p:nvSpPr>
          <p:cNvPr id="45" name="Word_19-1"/>
          <p:cNvSpPr txBox="1"/>
          <p:nvPr/>
        </p:nvSpPr>
        <p:spPr>
          <a:xfrm>
            <a:off x="1448643" y="4327547"/>
            <a:ext cx="556243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000"/>
            </a:lvl1pPr>
          </a:lstStyle>
          <a:p>
            <a:r>
              <a:rPr lang="nl-NL" sz="2200" dirty="0"/>
              <a:t>∠</a:t>
            </a:r>
            <a:r>
              <a:rPr lang="nl-NL" sz="2200" i="1" dirty="0"/>
              <a:t>B</a:t>
            </a:r>
            <a:r>
              <a:rPr lang="nl-NL" sz="2200" baseline="-25000" dirty="0"/>
              <a:t>1</a:t>
            </a:r>
            <a:r>
              <a:rPr lang="nl-NL" sz="2200" dirty="0"/>
              <a:t> </a:t>
            </a:r>
          </a:p>
        </p:txBody>
      </p:sp>
      <p:sp>
        <p:nvSpPr>
          <p:cNvPr id="75" name="Word_19-2"/>
          <p:cNvSpPr txBox="1"/>
          <p:nvPr/>
        </p:nvSpPr>
        <p:spPr>
          <a:xfrm>
            <a:off x="2001680" y="4327547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000"/>
            </a:lvl1pPr>
          </a:lstStyle>
          <a:p>
            <a:r>
              <a:rPr lang="nl-NL" sz="2200" dirty="0"/>
              <a:t>= </a:t>
            </a:r>
          </a:p>
        </p:txBody>
      </p:sp>
      <p:sp>
        <p:nvSpPr>
          <p:cNvPr id="113" name="Word_19-3"/>
          <p:cNvSpPr txBox="1"/>
          <p:nvPr/>
        </p:nvSpPr>
        <p:spPr>
          <a:xfrm>
            <a:off x="2221292" y="4327547"/>
            <a:ext cx="662041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000"/>
            </a:lvl1pPr>
          </a:lstStyle>
          <a:p>
            <a:r>
              <a:rPr lang="nl-NL" sz="2200" dirty="0"/>
              <a:t>180° </a:t>
            </a:r>
          </a:p>
        </p:txBody>
      </p:sp>
      <p:sp>
        <p:nvSpPr>
          <p:cNvPr id="123" name="Word_19-4"/>
          <p:cNvSpPr txBox="1"/>
          <p:nvPr/>
        </p:nvSpPr>
        <p:spPr>
          <a:xfrm>
            <a:off x="2822419" y="4327547"/>
            <a:ext cx="23564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000"/>
            </a:lvl1pPr>
          </a:lstStyle>
          <a:p>
            <a:r>
              <a:rPr lang="nl-NL" sz="2200"/>
              <a:t>– </a:t>
            </a:r>
            <a:endParaRPr lang="nl-NL" sz="2200" dirty="0"/>
          </a:p>
        </p:txBody>
      </p:sp>
      <p:sp>
        <p:nvSpPr>
          <p:cNvPr id="124" name="Word_19-5"/>
          <p:cNvSpPr txBox="1"/>
          <p:nvPr/>
        </p:nvSpPr>
        <p:spPr>
          <a:xfrm>
            <a:off x="3035619" y="4327547"/>
            <a:ext cx="50494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000"/>
            </a:lvl1pPr>
          </a:lstStyle>
          <a:p>
            <a:r>
              <a:rPr lang="nl-NL" sz="2200"/>
              <a:t>98° </a:t>
            </a:r>
            <a:endParaRPr lang="nl-NL" sz="2200" dirty="0"/>
          </a:p>
        </p:txBody>
      </p:sp>
      <p:sp>
        <p:nvSpPr>
          <p:cNvPr id="125" name="Word_19-6"/>
          <p:cNvSpPr txBox="1"/>
          <p:nvPr/>
        </p:nvSpPr>
        <p:spPr>
          <a:xfrm>
            <a:off x="3494078" y="4327547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000"/>
            </a:lvl1pPr>
          </a:lstStyle>
          <a:p>
            <a:r>
              <a:rPr lang="nl-NL" sz="2200" dirty="0"/>
              <a:t>= </a:t>
            </a:r>
          </a:p>
        </p:txBody>
      </p:sp>
      <p:sp>
        <p:nvSpPr>
          <p:cNvPr id="126" name="Word_19-7"/>
          <p:cNvSpPr txBox="1"/>
          <p:nvPr/>
        </p:nvSpPr>
        <p:spPr>
          <a:xfrm>
            <a:off x="3713690" y="4327547"/>
            <a:ext cx="50494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000"/>
            </a:lvl1pPr>
          </a:lstStyle>
          <a:p>
            <a:r>
              <a:rPr lang="nl-NL" sz="2200" dirty="0"/>
              <a:t>82° </a:t>
            </a:r>
          </a:p>
        </p:txBody>
      </p:sp>
      <p:sp>
        <p:nvSpPr>
          <p:cNvPr id="127" name="Word_19-8"/>
          <p:cNvSpPr txBox="1"/>
          <p:nvPr/>
        </p:nvSpPr>
        <p:spPr>
          <a:xfrm>
            <a:off x="4172149" y="4327547"/>
            <a:ext cx="133530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000"/>
            </a:lvl1pPr>
          </a:lstStyle>
          <a:p>
            <a:r>
              <a:rPr lang="nl-NL" sz="2200" dirty="0"/>
              <a:t>(gestrekte </a:t>
            </a:r>
          </a:p>
        </p:txBody>
      </p:sp>
      <p:sp>
        <p:nvSpPr>
          <p:cNvPr id="3073" name="Word_19-9"/>
          <p:cNvSpPr txBox="1"/>
          <p:nvPr/>
        </p:nvSpPr>
        <p:spPr>
          <a:xfrm>
            <a:off x="5380813" y="4327547"/>
            <a:ext cx="864019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000"/>
            </a:lvl1pPr>
          </a:lstStyle>
          <a:p>
            <a:r>
              <a:rPr lang="nl-NL" sz="2200" dirty="0"/>
              <a:t> hoek) </a:t>
            </a:r>
          </a:p>
        </p:txBody>
      </p:sp>
      <p:sp>
        <p:nvSpPr>
          <p:cNvPr id="3086" name="Word_20-1"/>
          <p:cNvSpPr txBox="1"/>
          <p:nvPr/>
        </p:nvSpPr>
        <p:spPr>
          <a:xfrm>
            <a:off x="1448643" y="4718544"/>
            <a:ext cx="556243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000"/>
            </a:lvl1pPr>
          </a:lstStyle>
          <a:p>
            <a:r>
              <a:rPr lang="nl-NL" sz="2200" dirty="0"/>
              <a:t>∠</a:t>
            </a:r>
            <a:r>
              <a:rPr lang="nl-NL" sz="2200" i="1" dirty="0"/>
              <a:t>B</a:t>
            </a:r>
            <a:r>
              <a:rPr lang="nl-NL" sz="2200" baseline="-25000" dirty="0"/>
              <a:t>3</a:t>
            </a:r>
            <a:r>
              <a:rPr lang="nl-NL" sz="2200" dirty="0"/>
              <a:t> </a:t>
            </a:r>
          </a:p>
        </p:txBody>
      </p:sp>
      <p:sp>
        <p:nvSpPr>
          <p:cNvPr id="3087" name="Word_20-2"/>
          <p:cNvSpPr txBox="1"/>
          <p:nvPr/>
        </p:nvSpPr>
        <p:spPr>
          <a:xfrm>
            <a:off x="2001680" y="4718544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000"/>
            </a:lvl1pPr>
          </a:lstStyle>
          <a:p>
            <a:r>
              <a:rPr lang="nl-NL" sz="2200"/>
              <a:t>= </a:t>
            </a:r>
            <a:endParaRPr lang="nl-NL" sz="2200" dirty="0"/>
          </a:p>
        </p:txBody>
      </p:sp>
      <p:sp>
        <p:nvSpPr>
          <p:cNvPr id="3088" name="Word_20-3"/>
          <p:cNvSpPr txBox="1"/>
          <p:nvPr/>
        </p:nvSpPr>
        <p:spPr>
          <a:xfrm>
            <a:off x="2221292" y="4718544"/>
            <a:ext cx="556243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000"/>
            </a:lvl1pPr>
          </a:lstStyle>
          <a:p>
            <a:r>
              <a:rPr lang="nl-NL" sz="2200" dirty="0"/>
              <a:t>∠</a:t>
            </a:r>
            <a:r>
              <a:rPr lang="nl-NL" sz="2200" i="1" dirty="0"/>
              <a:t>B</a:t>
            </a:r>
            <a:r>
              <a:rPr lang="nl-NL" sz="2200" baseline="-25000" dirty="0"/>
              <a:t>1</a:t>
            </a:r>
            <a:r>
              <a:rPr lang="nl-NL" sz="2200" dirty="0"/>
              <a:t> </a:t>
            </a:r>
          </a:p>
        </p:txBody>
      </p:sp>
      <p:sp>
        <p:nvSpPr>
          <p:cNvPr id="3089" name="Word_20-4"/>
          <p:cNvSpPr txBox="1"/>
          <p:nvPr/>
        </p:nvSpPr>
        <p:spPr>
          <a:xfrm>
            <a:off x="2774329" y="4718544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000"/>
            </a:lvl1pPr>
          </a:lstStyle>
          <a:p>
            <a:r>
              <a:rPr lang="nl-NL" sz="2200"/>
              <a:t>= </a:t>
            </a:r>
            <a:endParaRPr lang="nl-NL" sz="2200" dirty="0"/>
          </a:p>
        </p:txBody>
      </p:sp>
      <p:sp>
        <p:nvSpPr>
          <p:cNvPr id="3090" name="Word_20-5"/>
          <p:cNvSpPr txBox="1"/>
          <p:nvPr/>
        </p:nvSpPr>
        <p:spPr>
          <a:xfrm>
            <a:off x="2993941" y="4718544"/>
            <a:ext cx="50494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000"/>
            </a:lvl1pPr>
          </a:lstStyle>
          <a:p>
            <a:r>
              <a:rPr lang="nl-NL" sz="2200" dirty="0"/>
              <a:t>82° </a:t>
            </a:r>
          </a:p>
        </p:txBody>
      </p:sp>
      <p:sp>
        <p:nvSpPr>
          <p:cNvPr id="3091" name="Word_20-6"/>
          <p:cNvSpPr txBox="1"/>
          <p:nvPr/>
        </p:nvSpPr>
        <p:spPr>
          <a:xfrm>
            <a:off x="3452400" y="4718544"/>
            <a:ext cx="1728037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000"/>
            </a:lvl1pPr>
          </a:lstStyle>
          <a:p>
            <a:r>
              <a:rPr lang="nl-NL" sz="2200" dirty="0"/>
              <a:t>(overstaande </a:t>
            </a:r>
          </a:p>
        </p:txBody>
      </p:sp>
      <p:sp>
        <p:nvSpPr>
          <p:cNvPr id="3092" name="Word_20-7"/>
          <p:cNvSpPr txBox="1"/>
          <p:nvPr/>
        </p:nvSpPr>
        <p:spPr>
          <a:xfrm>
            <a:off x="5018534" y="4718544"/>
            <a:ext cx="1256754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000"/>
            </a:lvl1pPr>
          </a:lstStyle>
          <a:p>
            <a:r>
              <a:rPr lang="nl-NL" sz="2200" dirty="0"/>
              <a:t>  hoeken) </a:t>
            </a:r>
          </a:p>
        </p:txBody>
      </p:sp>
      <p:sp>
        <p:nvSpPr>
          <p:cNvPr id="3094" name="hoek B4"/>
          <p:cNvSpPr/>
          <p:nvPr/>
        </p:nvSpPr>
        <p:spPr>
          <a:xfrm>
            <a:off x="7849932" y="3185027"/>
            <a:ext cx="833437" cy="485775"/>
          </a:xfrm>
          <a:custGeom>
            <a:avLst/>
            <a:gdLst>
              <a:gd name="connsiteX0" fmla="*/ 0 w 833437"/>
              <a:gd name="connsiteY0" fmla="*/ 485775 h 485775"/>
              <a:gd name="connsiteX1" fmla="*/ 71437 w 833437"/>
              <a:gd name="connsiteY1" fmla="*/ 0 h 485775"/>
              <a:gd name="connsiteX2" fmla="*/ 833437 w 833437"/>
              <a:gd name="connsiteY2" fmla="*/ 0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3437" h="485775">
                <a:moveTo>
                  <a:pt x="0" y="485775"/>
                </a:moveTo>
                <a:lnTo>
                  <a:pt x="71437" y="0"/>
                </a:lnTo>
                <a:lnTo>
                  <a:pt x="833437" y="0"/>
                </a:ln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9" name="hoek B4 geen anim"/>
          <p:cNvSpPr/>
          <p:nvPr/>
        </p:nvSpPr>
        <p:spPr>
          <a:xfrm>
            <a:off x="7851600" y="3186000"/>
            <a:ext cx="833437" cy="485775"/>
          </a:xfrm>
          <a:custGeom>
            <a:avLst/>
            <a:gdLst>
              <a:gd name="connsiteX0" fmla="*/ 0 w 833437"/>
              <a:gd name="connsiteY0" fmla="*/ 485775 h 485775"/>
              <a:gd name="connsiteX1" fmla="*/ 71437 w 833437"/>
              <a:gd name="connsiteY1" fmla="*/ 0 h 485775"/>
              <a:gd name="connsiteX2" fmla="*/ 833437 w 833437"/>
              <a:gd name="connsiteY2" fmla="*/ 0 h 485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33437" h="485775">
                <a:moveTo>
                  <a:pt x="0" y="485775"/>
                </a:moveTo>
                <a:lnTo>
                  <a:pt x="71437" y="0"/>
                </a:lnTo>
                <a:lnTo>
                  <a:pt x="833437" y="0"/>
                </a:ln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95" name="hoek B3"/>
          <p:cNvSpPr/>
          <p:nvPr/>
        </p:nvSpPr>
        <p:spPr>
          <a:xfrm>
            <a:off x="7914037" y="2682826"/>
            <a:ext cx="552564" cy="495300"/>
          </a:xfrm>
          <a:custGeom>
            <a:avLst/>
            <a:gdLst>
              <a:gd name="connsiteX0" fmla="*/ 68580 w 541020"/>
              <a:gd name="connsiteY0" fmla="*/ 0 h 495300"/>
              <a:gd name="connsiteX1" fmla="*/ 0 w 541020"/>
              <a:gd name="connsiteY1" fmla="*/ 495300 h 495300"/>
              <a:gd name="connsiteX2" fmla="*/ 541020 w 541020"/>
              <a:gd name="connsiteY2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1020" h="495300">
                <a:moveTo>
                  <a:pt x="68580" y="0"/>
                </a:moveTo>
                <a:lnTo>
                  <a:pt x="0" y="495300"/>
                </a:lnTo>
                <a:lnTo>
                  <a:pt x="541020" y="495300"/>
                </a:ln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1" name="hoek B3 geen anim"/>
          <p:cNvSpPr/>
          <p:nvPr/>
        </p:nvSpPr>
        <p:spPr>
          <a:xfrm>
            <a:off x="7912800" y="2682000"/>
            <a:ext cx="552564" cy="495300"/>
          </a:xfrm>
          <a:custGeom>
            <a:avLst/>
            <a:gdLst>
              <a:gd name="connsiteX0" fmla="*/ 68580 w 541020"/>
              <a:gd name="connsiteY0" fmla="*/ 0 h 495300"/>
              <a:gd name="connsiteX1" fmla="*/ 0 w 541020"/>
              <a:gd name="connsiteY1" fmla="*/ 495300 h 495300"/>
              <a:gd name="connsiteX2" fmla="*/ 541020 w 541020"/>
              <a:gd name="connsiteY2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1020" h="495300">
                <a:moveTo>
                  <a:pt x="68580" y="0"/>
                </a:moveTo>
                <a:lnTo>
                  <a:pt x="0" y="495300"/>
                </a:lnTo>
                <a:lnTo>
                  <a:pt x="541020" y="495300"/>
                </a:ln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96" name="hoek B1"/>
          <p:cNvSpPr/>
          <p:nvPr/>
        </p:nvSpPr>
        <p:spPr>
          <a:xfrm>
            <a:off x="7458075" y="3176588"/>
            <a:ext cx="457200" cy="428625"/>
          </a:xfrm>
          <a:custGeom>
            <a:avLst/>
            <a:gdLst>
              <a:gd name="connsiteX0" fmla="*/ 0 w 457200"/>
              <a:gd name="connsiteY0" fmla="*/ 0 h 428625"/>
              <a:gd name="connsiteX1" fmla="*/ 457200 w 457200"/>
              <a:gd name="connsiteY1" fmla="*/ 4762 h 428625"/>
              <a:gd name="connsiteX2" fmla="*/ 397669 w 457200"/>
              <a:gd name="connsiteY2" fmla="*/ 428625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428625">
                <a:moveTo>
                  <a:pt x="0" y="0"/>
                </a:moveTo>
                <a:lnTo>
                  <a:pt x="457200" y="4762"/>
                </a:lnTo>
                <a:lnTo>
                  <a:pt x="397669" y="428625"/>
                </a:ln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4" name="hoek B1 geen anim"/>
          <p:cNvSpPr/>
          <p:nvPr/>
        </p:nvSpPr>
        <p:spPr>
          <a:xfrm>
            <a:off x="7456692" y="3176588"/>
            <a:ext cx="457200" cy="428625"/>
          </a:xfrm>
          <a:custGeom>
            <a:avLst/>
            <a:gdLst>
              <a:gd name="connsiteX0" fmla="*/ 0 w 457200"/>
              <a:gd name="connsiteY0" fmla="*/ 0 h 428625"/>
              <a:gd name="connsiteX1" fmla="*/ 457200 w 457200"/>
              <a:gd name="connsiteY1" fmla="*/ 4762 h 428625"/>
              <a:gd name="connsiteX2" fmla="*/ 397669 w 457200"/>
              <a:gd name="connsiteY2" fmla="*/ 428625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7200" h="428625">
                <a:moveTo>
                  <a:pt x="0" y="0"/>
                </a:moveTo>
                <a:lnTo>
                  <a:pt x="457200" y="4762"/>
                </a:lnTo>
                <a:lnTo>
                  <a:pt x="397669" y="428625"/>
                </a:ln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97" name="Word_26-1"/>
          <p:cNvSpPr txBox="1"/>
          <p:nvPr/>
        </p:nvSpPr>
        <p:spPr>
          <a:xfrm>
            <a:off x="1448643" y="5109541"/>
            <a:ext cx="556243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∠</a:t>
            </a:r>
            <a:r>
              <a:rPr lang="nl-NL" sz="2200" i="1" dirty="0"/>
              <a:t>B</a:t>
            </a:r>
            <a:r>
              <a:rPr lang="nl-NL" sz="2200" baseline="-25000" dirty="0"/>
              <a:t>4</a:t>
            </a:r>
            <a:r>
              <a:rPr lang="nl-NL" sz="2200" dirty="0"/>
              <a:t> </a:t>
            </a:r>
          </a:p>
        </p:txBody>
      </p:sp>
      <p:sp>
        <p:nvSpPr>
          <p:cNvPr id="3098" name="Word_26-2"/>
          <p:cNvSpPr txBox="1"/>
          <p:nvPr/>
        </p:nvSpPr>
        <p:spPr>
          <a:xfrm>
            <a:off x="2112286" y="5109541"/>
            <a:ext cx="612347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past </a:t>
            </a:r>
            <a:endParaRPr lang="nl-NL" sz="2200" dirty="0"/>
          </a:p>
        </p:txBody>
      </p:sp>
      <p:sp>
        <p:nvSpPr>
          <p:cNvPr id="3099" name="Word_26-3"/>
          <p:cNvSpPr txBox="1"/>
          <p:nvPr/>
        </p:nvSpPr>
        <p:spPr>
          <a:xfrm>
            <a:off x="2779135" y="5109541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op </a:t>
            </a:r>
            <a:endParaRPr lang="nl-NL" sz="2200" dirty="0"/>
          </a:p>
        </p:txBody>
      </p:sp>
      <p:sp>
        <p:nvSpPr>
          <p:cNvPr id="3100" name="Word_26-4"/>
          <p:cNvSpPr txBox="1"/>
          <p:nvPr/>
        </p:nvSpPr>
        <p:spPr>
          <a:xfrm>
            <a:off x="3207137" y="5109541"/>
            <a:ext cx="650819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∠</a:t>
            </a:r>
            <a:r>
              <a:rPr lang="nl-NL" sz="2200" i="1" dirty="0"/>
              <a:t>D</a:t>
            </a:r>
            <a:r>
              <a:rPr lang="nl-NL" sz="2200" baseline="-25000" dirty="0"/>
              <a:t>4</a:t>
            </a:r>
            <a:r>
              <a:rPr lang="nl-NL" sz="2200" dirty="0"/>
              <a:t>, </a:t>
            </a:r>
          </a:p>
        </p:txBody>
      </p:sp>
      <p:sp>
        <p:nvSpPr>
          <p:cNvPr id="3101" name="Word_26-5"/>
          <p:cNvSpPr txBox="1"/>
          <p:nvPr/>
        </p:nvSpPr>
        <p:spPr>
          <a:xfrm>
            <a:off x="3973372" y="5109541"/>
            <a:ext cx="533800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dus </a:t>
            </a:r>
          </a:p>
        </p:txBody>
      </p:sp>
      <p:sp>
        <p:nvSpPr>
          <p:cNvPr id="3102" name="Word_26-6"/>
          <p:cNvSpPr txBox="1"/>
          <p:nvPr/>
        </p:nvSpPr>
        <p:spPr>
          <a:xfrm>
            <a:off x="4555263" y="5109541"/>
            <a:ext cx="572273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∠</a:t>
            </a:r>
            <a:r>
              <a:rPr lang="nl-NL" sz="2200" i="1" dirty="0"/>
              <a:t>D</a:t>
            </a:r>
            <a:r>
              <a:rPr lang="nl-NL" sz="2200" baseline="-25000" dirty="0"/>
              <a:t>4</a:t>
            </a:r>
            <a:r>
              <a:rPr lang="nl-NL" sz="2200" dirty="0"/>
              <a:t> </a:t>
            </a:r>
          </a:p>
        </p:txBody>
      </p:sp>
      <p:sp>
        <p:nvSpPr>
          <p:cNvPr id="3103" name="Word_26-7"/>
          <p:cNvSpPr txBox="1"/>
          <p:nvPr/>
        </p:nvSpPr>
        <p:spPr>
          <a:xfrm>
            <a:off x="5236540" y="5109541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= </a:t>
            </a:r>
            <a:endParaRPr lang="nl-NL" sz="2200" dirty="0"/>
          </a:p>
        </p:txBody>
      </p:sp>
      <p:sp>
        <p:nvSpPr>
          <p:cNvPr id="128" name="Word_26-8"/>
          <p:cNvSpPr txBox="1"/>
          <p:nvPr/>
        </p:nvSpPr>
        <p:spPr>
          <a:xfrm>
            <a:off x="5501036" y="5109541"/>
            <a:ext cx="50494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98° </a:t>
            </a:r>
          </a:p>
        </p:txBody>
      </p:sp>
      <p:sp>
        <p:nvSpPr>
          <p:cNvPr id="129" name="Word_26-9"/>
          <p:cNvSpPr txBox="1"/>
          <p:nvPr/>
        </p:nvSpPr>
        <p:spPr>
          <a:xfrm>
            <a:off x="6052469" y="5109541"/>
            <a:ext cx="238687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(schuifsymmetrie). </a:t>
            </a:r>
          </a:p>
        </p:txBody>
      </p:sp>
      <p:sp>
        <p:nvSpPr>
          <p:cNvPr id="130" name="Word_26-10"/>
          <p:cNvSpPr txBox="1"/>
          <p:nvPr/>
        </p:nvSpPr>
        <p:spPr>
          <a:xfrm>
            <a:off x="8652540" y="5109541"/>
            <a:ext cx="7854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 </a:t>
            </a:r>
            <a:endParaRPr lang="nl-NL" sz="2200" dirty="0"/>
          </a:p>
        </p:txBody>
      </p:sp>
      <p:sp>
        <p:nvSpPr>
          <p:cNvPr id="198" name="Word_26-1"/>
          <p:cNvSpPr txBox="1"/>
          <p:nvPr/>
        </p:nvSpPr>
        <p:spPr>
          <a:xfrm>
            <a:off x="1448643" y="5500538"/>
            <a:ext cx="556243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∠</a:t>
            </a:r>
            <a:r>
              <a:rPr lang="nl-NL" sz="2200" i="1" dirty="0"/>
              <a:t>B</a:t>
            </a:r>
            <a:r>
              <a:rPr lang="nl-NL" sz="2200" baseline="-25000" dirty="0"/>
              <a:t>3</a:t>
            </a:r>
            <a:r>
              <a:rPr lang="nl-NL" sz="2200" dirty="0"/>
              <a:t> </a:t>
            </a:r>
          </a:p>
        </p:txBody>
      </p:sp>
      <p:sp>
        <p:nvSpPr>
          <p:cNvPr id="199" name="Word_26-2"/>
          <p:cNvSpPr txBox="1"/>
          <p:nvPr/>
        </p:nvSpPr>
        <p:spPr>
          <a:xfrm>
            <a:off x="2112286" y="5500538"/>
            <a:ext cx="612347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past </a:t>
            </a:r>
            <a:endParaRPr lang="nl-NL" sz="2200" dirty="0"/>
          </a:p>
        </p:txBody>
      </p:sp>
      <p:sp>
        <p:nvSpPr>
          <p:cNvPr id="200" name="Word_26-3"/>
          <p:cNvSpPr txBox="1"/>
          <p:nvPr/>
        </p:nvSpPr>
        <p:spPr>
          <a:xfrm>
            <a:off x="2779135" y="5500538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op </a:t>
            </a:r>
            <a:endParaRPr lang="nl-NL" sz="2200" dirty="0"/>
          </a:p>
        </p:txBody>
      </p:sp>
      <p:sp>
        <p:nvSpPr>
          <p:cNvPr id="201" name="Word_26-4"/>
          <p:cNvSpPr txBox="1"/>
          <p:nvPr/>
        </p:nvSpPr>
        <p:spPr>
          <a:xfrm>
            <a:off x="3207137" y="5500538"/>
            <a:ext cx="634789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∠</a:t>
            </a:r>
            <a:r>
              <a:rPr lang="nl-NL" sz="2200" i="1" dirty="0"/>
              <a:t>A</a:t>
            </a:r>
            <a:r>
              <a:rPr lang="nl-NL" sz="2200" baseline="-25000" dirty="0"/>
              <a:t>3</a:t>
            </a:r>
            <a:r>
              <a:rPr lang="nl-NL" sz="2200" dirty="0"/>
              <a:t>, </a:t>
            </a:r>
          </a:p>
        </p:txBody>
      </p:sp>
      <p:sp>
        <p:nvSpPr>
          <p:cNvPr id="202" name="Word_26-5"/>
          <p:cNvSpPr txBox="1"/>
          <p:nvPr/>
        </p:nvSpPr>
        <p:spPr>
          <a:xfrm>
            <a:off x="3973372" y="5500538"/>
            <a:ext cx="533800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dus </a:t>
            </a:r>
          </a:p>
        </p:txBody>
      </p:sp>
      <p:sp>
        <p:nvSpPr>
          <p:cNvPr id="203" name="Word_26-6"/>
          <p:cNvSpPr txBox="1"/>
          <p:nvPr/>
        </p:nvSpPr>
        <p:spPr>
          <a:xfrm>
            <a:off x="4555263" y="5500538"/>
            <a:ext cx="556243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∠</a:t>
            </a:r>
            <a:r>
              <a:rPr lang="nl-NL" sz="2200" i="1" dirty="0"/>
              <a:t>A</a:t>
            </a:r>
            <a:r>
              <a:rPr lang="nl-NL" sz="2200" baseline="-25000" dirty="0"/>
              <a:t>3</a:t>
            </a:r>
            <a:r>
              <a:rPr lang="nl-NL" sz="2200" dirty="0"/>
              <a:t> </a:t>
            </a:r>
          </a:p>
        </p:txBody>
      </p:sp>
      <p:sp>
        <p:nvSpPr>
          <p:cNvPr id="204" name="Word_26-7"/>
          <p:cNvSpPr txBox="1"/>
          <p:nvPr/>
        </p:nvSpPr>
        <p:spPr>
          <a:xfrm>
            <a:off x="5236540" y="5500538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= </a:t>
            </a:r>
            <a:endParaRPr lang="nl-NL" sz="2200" dirty="0"/>
          </a:p>
        </p:txBody>
      </p:sp>
      <p:sp>
        <p:nvSpPr>
          <p:cNvPr id="205" name="Word_26-8"/>
          <p:cNvSpPr txBox="1"/>
          <p:nvPr/>
        </p:nvSpPr>
        <p:spPr>
          <a:xfrm>
            <a:off x="5501036" y="5500538"/>
            <a:ext cx="50494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82° </a:t>
            </a:r>
          </a:p>
        </p:txBody>
      </p:sp>
      <p:sp>
        <p:nvSpPr>
          <p:cNvPr id="206" name="Word_26-9"/>
          <p:cNvSpPr txBox="1"/>
          <p:nvPr/>
        </p:nvSpPr>
        <p:spPr>
          <a:xfrm>
            <a:off x="6052469" y="5500538"/>
            <a:ext cx="238687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(schuifsymmetrie). </a:t>
            </a:r>
          </a:p>
        </p:txBody>
      </p:sp>
      <p:sp>
        <p:nvSpPr>
          <p:cNvPr id="207" name="Word_26-10"/>
          <p:cNvSpPr txBox="1"/>
          <p:nvPr/>
        </p:nvSpPr>
        <p:spPr>
          <a:xfrm>
            <a:off x="8652540" y="5500538"/>
            <a:ext cx="7854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 </a:t>
            </a:r>
            <a:endParaRPr lang="nl-NL" sz="2200" dirty="0"/>
          </a:p>
        </p:txBody>
      </p:sp>
      <p:sp>
        <p:nvSpPr>
          <p:cNvPr id="209" name="Word_26-1"/>
          <p:cNvSpPr txBox="1"/>
          <p:nvPr/>
        </p:nvSpPr>
        <p:spPr>
          <a:xfrm>
            <a:off x="1448643" y="5891533"/>
            <a:ext cx="556243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∠</a:t>
            </a:r>
            <a:r>
              <a:rPr lang="nl-NL" sz="2200" i="1" dirty="0"/>
              <a:t>B</a:t>
            </a:r>
            <a:r>
              <a:rPr lang="nl-NL" sz="2200" baseline="-25000" dirty="0"/>
              <a:t>1</a:t>
            </a:r>
            <a:r>
              <a:rPr lang="nl-NL" sz="2200" dirty="0"/>
              <a:t> </a:t>
            </a:r>
          </a:p>
        </p:txBody>
      </p:sp>
      <p:sp>
        <p:nvSpPr>
          <p:cNvPr id="210" name="Word_26-2"/>
          <p:cNvSpPr txBox="1"/>
          <p:nvPr/>
        </p:nvSpPr>
        <p:spPr>
          <a:xfrm>
            <a:off x="2112286" y="5891533"/>
            <a:ext cx="612347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past </a:t>
            </a:r>
            <a:endParaRPr lang="nl-NL" sz="2200" dirty="0"/>
          </a:p>
        </p:txBody>
      </p:sp>
      <p:sp>
        <p:nvSpPr>
          <p:cNvPr id="211" name="Word_26-3"/>
          <p:cNvSpPr txBox="1"/>
          <p:nvPr/>
        </p:nvSpPr>
        <p:spPr>
          <a:xfrm>
            <a:off x="2779135" y="5891533"/>
            <a:ext cx="39273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op </a:t>
            </a:r>
            <a:endParaRPr lang="nl-NL" sz="2200" dirty="0"/>
          </a:p>
        </p:txBody>
      </p:sp>
      <p:sp>
        <p:nvSpPr>
          <p:cNvPr id="212" name="Word_26-4"/>
          <p:cNvSpPr txBox="1"/>
          <p:nvPr/>
        </p:nvSpPr>
        <p:spPr>
          <a:xfrm>
            <a:off x="3207137" y="5891533"/>
            <a:ext cx="650819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∠</a:t>
            </a:r>
            <a:r>
              <a:rPr lang="nl-NL" sz="2200" i="1" dirty="0"/>
              <a:t>C</a:t>
            </a:r>
            <a:r>
              <a:rPr lang="nl-NL" sz="2200" baseline="-25000" dirty="0"/>
              <a:t>1</a:t>
            </a:r>
            <a:r>
              <a:rPr lang="nl-NL" sz="2200" dirty="0"/>
              <a:t>, </a:t>
            </a:r>
          </a:p>
        </p:txBody>
      </p:sp>
      <p:sp>
        <p:nvSpPr>
          <p:cNvPr id="213" name="Word_26-5"/>
          <p:cNvSpPr txBox="1"/>
          <p:nvPr/>
        </p:nvSpPr>
        <p:spPr>
          <a:xfrm>
            <a:off x="3973372" y="5891533"/>
            <a:ext cx="533800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dus </a:t>
            </a:r>
          </a:p>
        </p:txBody>
      </p:sp>
      <p:sp>
        <p:nvSpPr>
          <p:cNvPr id="214" name="Word_26-6"/>
          <p:cNvSpPr txBox="1"/>
          <p:nvPr/>
        </p:nvSpPr>
        <p:spPr>
          <a:xfrm>
            <a:off x="4555263" y="5891533"/>
            <a:ext cx="572273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∠</a:t>
            </a:r>
            <a:r>
              <a:rPr lang="nl-NL" sz="2200" i="1" dirty="0"/>
              <a:t>C</a:t>
            </a:r>
            <a:r>
              <a:rPr lang="nl-NL" sz="2200" baseline="-25000" dirty="0"/>
              <a:t>1</a:t>
            </a:r>
            <a:r>
              <a:rPr lang="nl-NL" sz="2200" dirty="0"/>
              <a:t> </a:t>
            </a:r>
          </a:p>
        </p:txBody>
      </p:sp>
      <p:sp>
        <p:nvSpPr>
          <p:cNvPr id="215" name="Word_26-7"/>
          <p:cNvSpPr txBox="1"/>
          <p:nvPr/>
        </p:nvSpPr>
        <p:spPr>
          <a:xfrm>
            <a:off x="5236540" y="5891533"/>
            <a:ext cx="24365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= </a:t>
            </a:r>
            <a:endParaRPr lang="nl-NL" sz="2200" dirty="0"/>
          </a:p>
        </p:txBody>
      </p:sp>
      <p:sp>
        <p:nvSpPr>
          <p:cNvPr id="216" name="Word_26-8"/>
          <p:cNvSpPr txBox="1"/>
          <p:nvPr/>
        </p:nvSpPr>
        <p:spPr>
          <a:xfrm>
            <a:off x="5501036" y="5891533"/>
            <a:ext cx="504946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82° </a:t>
            </a:r>
          </a:p>
        </p:txBody>
      </p:sp>
      <p:sp>
        <p:nvSpPr>
          <p:cNvPr id="217" name="Word_26-9"/>
          <p:cNvSpPr txBox="1"/>
          <p:nvPr/>
        </p:nvSpPr>
        <p:spPr>
          <a:xfrm>
            <a:off x="6052469" y="5891533"/>
            <a:ext cx="2386872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 dirty="0"/>
              <a:t>(schuifsymmetrie). </a:t>
            </a:r>
          </a:p>
        </p:txBody>
      </p:sp>
      <p:sp>
        <p:nvSpPr>
          <p:cNvPr id="218" name="Word_26-10"/>
          <p:cNvSpPr txBox="1"/>
          <p:nvPr/>
        </p:nvSpPr>
        <p:spPr>
          <a:xfrm>
            <a:off x="8652540" y="5891533"/>
            <a:ext cx="78548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>
            <a:defPPr>
              <a:defRPr lang="nl-NL"/>
            </a:defPPr>
            <a:lvl1pPr>
              <a:defRPr sz="2400"/>
            </a:lvl1pPr>
          </a:lstStyle>
          <a:p>
            <a:r>
              <a:rPr lang="nl-NL" sz="2200"/>
              <a:t> </a:t>
            </a:r>
            <a:endParaRPr lang="nl-NL" sz="2200" dirty="0"/>
          </a:p>
        </p:txBody>
      </p:sp>
      <p:grpSp>
        <p:nvGrpSpPr>
          <p:cNvPr id="219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220" name="Rectangle 219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1" name="Isosceles Triangle 220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2" name="Oval 221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3" name="Oval 222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24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5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477513" y="3210545"/>
            <a:ext cx="1502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Uitwerking</a:t>
            </a:r>
          </a:p>
        </p:txBody>
      </p:sp>
    </p:spTree>
    <p:extLst>
      <p:ext uri="{BB962C8B-B14F-4D97-AF65-F5344CB8AC3E}">
        <p14:creationId xmlns:p14="http://schemas.microsoft.com/office/powerpoint/2010/main" val="253860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81481E-6 L -0.00295 -0.20324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-10162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44444E-6 L -0.00295 -0.2032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-10162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5 0.00208 L -0.00329 -0.20162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" y="-10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0.0007 L -0.22535 -0.21111 " pathEditMode="relative" rAng="0" ptsTypes="AA">
                                      <p:cBhvr>
                                        <p:cTn id="149" dur="2000" fill="hold"/>
                                        <p:tgtEl>
                                          <p:spTgt spid="30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67" y="-10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000"/>
                            </p:stCondLst>
                            <p:childTnLst>
                              <p:par>
                                <p:cTn id="1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42 0.00138 L -0.24757 0.00046 " pathEditMode="relative" rAng="0" ptsTypes="AA">
                                      <p:cBhvr>
                                        <p:cTn id="195" dur="2000" fill="hold"/>
                                        <p:tgtEl>
                                          <p:spTgt spid="30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0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000"/>
                            </p:stCondLst>
                            <p:childTnLst>
                              <p:par>
                                <p:cTn id="19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-0.00579 L 0.02205 -0.21018 " pathEditMode="relative" rAng="0" ptsTypes="AA">
                                      <p:cBhvr>
                                        <p:cTn id="241" dur="2000" fill="hold"/>
                                        <p:tgtEl>
                                          <p:spTgt spid="30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6" y="-10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2000"/>
                            </p:stCondLst>
                            <p:childTnLst>
                              <p:par>
                                <p:cTn id="24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2" fill="hold">
                      <p:stCondLst>
                        <p:cond delay="0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/>
      <p:bldP spid="33" grpId="0" uiExpand="1" build="p"/>
      <p:bldP spid="33" grpId="1" uiExpand="1" build="allAtOnce"/>
      <p:bldP spid="109" grpId="0" animBg="1"/>
      <p:bldP spid="110" grpId="0" animBg="1"/>
      <p:bldP spid="111" grpId="0" animBg="1"/>
      <p:bldP spid="112" grpId="0" animBg="1"/>
      <p:bldP spid="36" grpId="0"/>
      <p:bldP spid="37" grpId="0"/>
      <p:bldP spid="38" grpId="0"/>
      <p:bldP spid="39" grpId="0"/>
      <p:bldP spid="40" grpId="0"/>
      <p:bldP spid="41" grpId="0"/>
      <p:bldP spid="43" grpId="0"/>
      <p:bldP spid="45" grpId="0"/>
      <p:bldP spid="75" grpId="0"/>
      <p:bldP spid="113" grpId="0"/>
      <p:bldP spid="123" grpId="0"/>
      <p:bldP spid="124" grpId="0"/>
      <p:bldP spid="125" grpId="0"/>
      <p:bldP spid="126" grpId="0"/>
      <p:bldP spid="127" grpId="0"/>
      <p:bldP spid="3073" grpId="0"/>
      <p:bldP spid="3086" grpId="0"/>
      <p:bldP spid="3087" grpId="0"/>
      <p:bldP spid="3088" grpId="0"/>
      <p:bldP spid="3089" grpId="0"/>
      <p:bldP spid="3090" grpId="0"/>
      <p:bldP spid="3091" grpId="0"/>
      <p:bldP spid="3092" grpId="0"/>
      <p:bldP spid="3094" grpId="0" animBg="1"/>
      <p:bldP spid="3094" grpId="1" animBg="1"/>
      <p:bldP spid="3094" grpId="2" animBg="1"/>
      <p:bldP spid="179" grpId="0" animBg="1"/>
      <p:bldP spid="179" grpId="1" animBg="1"/>
      <p:bldP spid="3095" grpId="0" animBg="1"/>
      <p:bldP spid="3095" grpId="1" animBg="1"/>
      <p:bldP spid="3095" grpId="2" animBg="1"/>
      <p:bldP spid="181" grpId="0" animBg="1"/>
      <p:bldP spid="181" grpId="1" animBg="1"/>
      <p:bldP spid="3096" grpId="0" animBg="1"/>
      <p:bldP spid="3096" grpId="1" animBg="1"/>
      <p:bldP spid="3096" grpId="2" animBg="1"/>
      <p:bldP spid="184" grpId="0" animBg="1"/>
      <p:bldP spid="184" grpId="1" animBg="1"/>
      <p:bldP spid="3097" grpId="0"/>
      <p:bldP spid="3098" grpId="0"/>
      <p:bldP spid="3099" grpId="0"/>
      <p:bldP spid="3100" grpId="0"/>
      <p:bldP spid="3101" grpId="0"/>
      <p:bldP spid="3102" grpId="0"/>
      <p:bldP spid="3103" grpId="0"/>
      <p:bldP spid="128" grpId="0"/>
      <p:bldP spid="129" grpId="0"/>
      <p:bldP spid="198" grpId="0"/>
      <p:bldP spid="199" grpId="0"/>
      <p:bldP spid="200" grpId="0"/>
      <p:bldP spid="201" grpId="0"/>
      <p:bldP spid="202" grpId="0"/>
      <p:bldP spid="203" grpId="0"/>
      <p:bldP spid="204" grpId="0"/>
      <p:bldP spid="205" grpId="0"/>
      <p:bldP spid="206" grpId="0"/>
      <p:bldP spid="209" grpId="0"/>
      <p:bldP spid="210" grpId="0"/>
      <p:bldP spid="211" grpId="0"/>
      <p:bldP spid="212" grpId="0"/>
      <p:bldP spid="213" grpId="0"/>
      <p:bldP spid="214" grpId="0"/>
      <p:bldP spid="215" grpId="0"/>
      <p:bldP spid="216" grpId="0"/>
      <p:bldP spid="217" grpId="0"/>
      <p:bldP spid="224" grpId="0" animBg="1"/>
      <p:bldP spid="225" grpId="0"/>
      <p:bldP spid="6" grpId="0"/>
    </p:bldLst>
  </p:timing>
</p:sld>
</file>

<file path=ppt/theme/theme1.xml><?xml version="1.0" encoding="utf-8"?>
<a:theme xmlns:a="http://schemas.openxmlformats.org/drawingml/2006/main" name="TheorieTemplateMacroWatermark_KGT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200" dirty="0" smtClean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TheorieTemplateMacroWatermark_KGT</Template>
  <TotalTime>0</TotalTime>
  <Words>274</Words>
  <Application>Microsoft Office PowerPoint</Application>
  <PresentationFormat>Diavoorstelling (4:3)</PresentationFormat>
  <Paragraphs>129</Paragraphs>
  <Slides>3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9" baseType="lpstr">
      <vt:lpstr>MS PGothic</vt:lpstr>
      <vt:lpstr>Arial</vt:lpstr>
      <vt:lpstr>Arial Black</vt:lpstr>
      <vt:lpstr>Cambria Math</vt:lpstr>
      <vt:lpstr>Eurostile</vt:lpstr>
      <vt:lpstr>TheorieTemplateMacroWatermark_KGT</vt:lpstr>
      <vt:lpstr>PowerPoint-presentatie</vt:lpstr>
      <vt:lpstr>PowerPoint-presentatie</vt:lpstr>
      <vt:lpstr>PowerPoint-presentatie</vt:lpstr>
    </vt:vector>
  </TitlesOfParts>
  <Company>Infinitas Learning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Nijbroek, Tom</dc:creator>
  <cp:lastModifiedBy>Luuk Mennen</cp:lastModifiedBy>
  <cp:revision>15</cp:revision>
  <dcterms:created xsi:type="dcterms:W3CDTF">2014-06-26T07:37:25Z</dcterms:created>
  <dcterms:modified xsi:type="dcterms:W3CDTF">2018-09-18T07:45:33Z</dcterms:modified>
</cp:coreProperties>
</file>