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322" r:id="rId2"/>
    <p:sldId id="327" r:id="rId3"/>
    <p:sldId id="328" r:id="rId4"/>
    <p:sldId id="329" r:id="rId5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om" initials="T" lastIdx="1" clrIdx="0"/>
  <p:cmAuthor id="1" name="T.H. Nijbroek" initials="N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FF66CC"/>
    <a:srgbClr val="0099FF"/>
    <a:srgbClr val="FFFF00"/>
    <a:srgbClr val="66CCFF"/>
    <a:srgbClr val="D60093"/>
    <a:srgbClr val="00FFFF"/>
    <a:srgbClr val="008000"/>
    <a:srgbClr val="CC99FF"/>
    <a:srgbClr val="DEBD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23CEAAC-0B43-49DF-963F-DA4C79AE2648}" v="23" dt="2018-09-18T10:26:58.63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0" autoAdjust="0"/>
    <p:restoredTop sz="97133" autoAdjust="0"/>
  </p:normalViewPr>
  <p:slideViewPr>
    <p:cSldViewPr snapToObjects="1">
      <p:cViewPr varScale="1">
        <p:scale>
          <a:sx n="68" d="100"/>
          <a:sy n="68" d="100"/>
        </p:scale>
        <p:origin x="142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uk Mennen" userId="e8da6a4e-8fc9-4e27-9348-3a94ae635dab" providerId="ADAL" clId="{323CEAAC-0B43-49DF-963F-DA4C79AE2648}"/>
    <pc:docChg chg="modSld">
      <pc:chgData name="Luuk Mennen" userId="e8da6a4e-8fc9-4e27-9348-3a94ae635dab" providerId="ADAL" clId="{323CEAAC-0B43-49DF-963F-DA4C79AE2648}" dt="2018-09-18T10:26:58.633" v="22" actId="20577"/>
      <pc:docMkLst>
        <pc:docMk/>
      </pc:docMkLst>
      <pc:sldChg chg="modSp">
        <pc:chgData name="Luuk Mennen" userId="e8da6a4e-8fc9-4e27-9348-3a94ae635dab" providerId="ADAL" clId="{323CEAAC-0B43-49DF-963F-DA4C79AE2648}" dt="2018-09-18T10:26:58.633" v="22" actId="20577"/>
        <pc:sldMkLst>
          <pc:docMk/>
          <pc:sldMk cId="0" sldId="322"/>
        </pc:sldMkLst>
        <pc:spChg chg="mod">
          <ac:chgData name="Luuk Mennen" userId="e8da6a4e-8fc9-4e27-9348-3a94ae635dab" providerId="ADAL" clId="{323CEAAC-0B43-49DF-963F-DA4C79AE2648}" dt="2018-09-18T10:26:58.633" v="22" actId="20577"/>
          <ac:spMkLst>
            <pc:docMk/>
            <pc:sldMk cId="0" sldId="322"/>
            <ac:spMk id="2050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/>
              <a:t>Klik om de opmaakprofielen van de modeltekst te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7595DC7-3F28-4B14-A17E-4C9311BF159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70003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10566C7-8CDC-47FA-BE1E-65423A37F256}" type="slidenum">
              <a:rPr lang="nl-NL" smtClean="0"/>
              <a:pPr eaLnBrk="1" hangingPunct="1"/>
              <a:t>1</a:t>
            </a:fld>
            <a:endParaRPr lang="nl-NL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8B01C9BF-7A4D-4F29-A0EA-5BF064311FBC}" type="slidenum">
              <a:rPr lang="nl-NL" sz="1200">
                <a:ea typeface="MS PGothic" pitchFamily="34" charset="-128"/>
              </a:rPr>
              <a:pPr algn="r" eaLnBrk="1" hangingPunct="1"/>
              <a:t>1</a:t>
            </a:fld>
            <a:endParaRPr lang="nl-NL" sz="1200">
              <a:ea typeface="MS PGothic" pitchFamily="34" charset="-128"/>
            </a:endParaRPr>
          </a:p>
        </p:txBody>
      </p:sp>
      <p:sp>
        <p:nvSpPr>
          <p:cNvPr id="512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5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Arial" pitchFamily="34" charset="0"/>
            </a:endParaRPr>
          </a:p>
        </p:txBody>
      </p:sp>
      <p:sp>
        <p:nvSpPr>
          <p:cNvPr id="5126" name="Tijdelijke aanduiding voor dia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738ADDE-9C6C-4A0D-A84C-DB912C0EEC06}" type="slidenum">
              <a:rPr lang="nl-NL" sz="1200" b="1">
                <a:ea typeface="MS PGothic" pitchFamily="34" charset="-128"/>
              </a:rPr>
              <a:pPr algn="r" eaLnBrk="1" hangingPunct="1"/>
              <a:t>1</a:t>
            </a:fld>
            <a:endParaRPr lang="nl-NL" sz="1200" b="1"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025144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610903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het opmaakprofiel van de modelondertitel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912C65-7722-4A8C-A5CC-10F4CEEC6D2B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3880122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l-NL" noProof="0"/>
              <a:t>Klik op het pictogram als u een afbeelding wilt toevoegen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090102-B343-4C86-A674-05614566CC5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2874875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22ADC7-7322-4D80-81BA-11C5CC3B95AC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6112139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E36EF7-BA07-4578-B274-6555CCD735DE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0877314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0BA6D8-ACC9-4ACD-8091-14EFCD67E68D}" type="slidenum">
              <a:rPr lang="nl-NL" smtClean="0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2895099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E4955-A0C5-4819-AE89-1A54D003814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6098484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69A805-A37B-43FE-AC1E-1EE90B4F70B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5072980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CAC07B-20F8-4AE5-B1FF-AD7A1E0601A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7689599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42694-5EEE-4602-9D8B-5CC57A7B586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857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1A75D-B980-4646-A087-8E0A5ACA2954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700219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8D6954-F7EF-407E-B5F9-1403C34F901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07550215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B413D2-F27A-445D-BB24-94F15CF31AD7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599886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de opmaakprofielen van de modeltekst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80BA6D8-ACC9-4ACD-8091-14EFCD67E68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spd="slow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ChangeArrowheads="1"/>
          </p:cNvSpPr>
          <p:nvPr/>
        </p:nvSpPr>
        <p:spPr bwMode="auto">
          <a:xfrm>
            <a:off x="4139952" y="3954461"/>
            <a:ext cx="3528392" cy="1346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defTabSz="906463" eaLnBrk="0" hangingPunct="0">
              <a:lnSpc>
                <a:spcPct val="110000"/>
              </a:lnSpc>
            </a:pPr>
            <a:r>
              <a:rPr lang="nl-NL" sz="2400" dirty="0">
                <a:latin typeface="+mn-lt"/>
              </a:rPr>
              <a:t>Draaisymmetrie</a:t>
            </a:r>
          </a:p>
          <a:p>
            <a:pPr defTabSz="906463" eaLnBrk="0" hangingPunct="0">
              <a:lnSpc>
                <a:spcPct val="110000"/>
              </a:lnSpc>
            </a:pPr>
            <a:r>
              <a:rPr lang="nl-NL" sz="2400" b="1" dirty="0">
                <a:solidFill>
                  <a:srgbClr val="D60093"/>
                </a:solidFill>
                <a:latin typeface="+mn-lt"/>
              </a:rPr>
              <a:t>Draaisymmetrie</a:t>
            </a:r>
            <a:endParaRPr lang="nl-NL" sz="2400" b="1" dirty="0">
              <a:solidFill>
                <a:srgbClr val="D60093"/>
              </a:solidFill>
              <a:latin typeface="Arial Black" pitchFamily="34" charset="0"/>
            </a:endParaRPr>
          </a:p>
          <a:p>
            <a:pPr defTabSz="906463" eaLnBrk="0" hangingPunct="0">
              <a:lnSpc>
                <a:spcPct val="110000"/>
              </a:lnSpc>
            </a:pPr>
            <a:endParaRPr lang="nl-NL" sz="2400" dirty="0"/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oordhoff"/>
          <p:cNvSpPr txBox="1"/>
          <p:nvPr/>
        </p:nvSpPr>
        <p:spPr>
          <a:xfrm>
            <a:off x="3851920" y="6489300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3851920" y="6544251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>
                <a:latin typeface="Eurostile"/>
              </a:rPr>
              <a:t>Draaisymmetrie</a:t>
            </a: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grpSp>
        <p:nvGrpSpPr>
          <p:cNvPr id="69" name="Animatie icoon"/>
          <p:cNvGrpSpPr>
            <a:grpSpLocks noChangeAspect="1"/>
          </p:cNvGrpSpPr>
          <p:nvPr/>
        </p:nvGrpSpPr>
        <p:grpSpPr>
          <a:xfrm>
            <a:off x="8525000" y="6309320"/>
            <a:ext cx="440378" cy="360000"/>
            <a:chOff x="5076056" y="174576"/>
            <a:chExt cx="3276364" cy="2678360"/>
          </a:xfrm>
        </p:grpSpPr>
        <p:sp>
          <p:nvSpPr>
            <p:cNvPr id="70" name="Rectangle 8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1" name="Isosceles Triangle 9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2" name="Oval 10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3" name="Oval 11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108" name="Volgende slide icoon"/>
          <p:cNvGrpSpPr/>
          <p:nvPr/>
        </p:nvGrpSpPr>
        <p:grpSpPr>
          <a:xfrm>
            <a:off x="8570315" y="6489300"/>
            <a:ext cx="395064" cy="180020"/>
            <a:chOff x="2610762" y="4509120"/>
            <a:chExt cx="395064" cy="180020"/>
          </a:xfrm>
        </p:grpSpPr>
        <p:sp>
          <p:nvSpPr>
            <p:cNvPr id="109" name="Isosceles Triangle 5"/>
            <p:cNvSpPr/>
            <p:nvPr/>
          </p:nvSpPr>
          <p:spPr>
            <a:xfrm rot="5400000">
              <a:off x="2610762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  <p:sp>
          <p:nvSpPr>
            <p:cNvPr id="110" name="Isosceles Triangle 6"/>
            <p:cNvSpPr/>
            <p:nvPr/>
          </p:nvSpPr>
          <p:spPr>
            <a:xfrm rot="5400000">
              <a:off x="2825806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</p:grpSp>
      <p:pic>
        <p:nvPicPr>
          <p:cNvPr id="3" name="Afbeelding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34899" y="1680710"/>
            <a:ext cx="2880629" cy="2920013"/>
          </a:xfrm>
          <a:prstGeom prst="rect">
            <a:avLst/>
          </a:prstGeom>
        </p:spPr>
      </p:pic>
      <p:sp>
        <p:nvSpPr>
          <p:cNvPr id="6" name="Tekstvak 5"/>
          <p:cNvSpPr txBox="1"/>
          <p:nvPr/>
        </p:nvSpPr>
        <p:spPr>
          <a:xfrm>
            <a:off x="378768" y="1124744"/>
            <a:ext cx="649748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b="1" dirty="0">
                <a:solidFill>
                  <a:srgbClr val="0099FF"/>
                </a:solidFill>
              </a:rPr>
              <a:t>Is de figuur hiernaast </a:t>
            </a:r>
            <a:r>
              <a:rPr lang="nl-NL" sz="2200" b="1" dirty="0" err="1">
                <a:solidFill>
                  <a:srgbClr val="0099FF"/>
                </a:solidFill>
              </a:rPr>
              <a:t>lijnsymmetrisch</a:t>
            </a:r>
            <a:r>
              <a:rPr lang="nl-NL" sz="2200" b="1" dirty="0">
                <a:solidFill>
                  <a:srgbClr val="0099FF"/>
                </a:solidFill>
              </a:rPr>
              <a:t>?</a:t>
            </a:r>
          </a:p>
        </p:txBody>
      </p:sp>
      <p:sp>
        <p:nvSpPr>
          <p:cNvPr id="7" name="Tekstvak 6"/>
          <p:cNvSpPr txBox="1"/>
          <p:nvPr/>
        </p:nvSpPr>
        <p:spPr>
          <a:xfrm>
            <a:off x="378768" y="1567080"/>
            <a:ext cx="439248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Nee</a:t>
            </a:r>
          </a:p>
        </p:txBody>
      </p:sp>
      <p:sp>
        <p:nvSpPr>
          <p:cNvPr id="8" name="Tekstvak 7"/>
          <p:cNvSpPr txBox="1"/>
          <p:nvPr/>
        </p:nvSpPr>
        <p:spPr>
          <a:xfrm>
            <a:off x="378768" y="1555631"/>
            <a:ext cx="52013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      , </a:t>
            </a:r>
            <a:r>
              <a:rPr lang="nl-NL" sz="2400" dirty="0"/>
              <a:t>je kunt hem niet dubbelvouwen zodat de twee helften op elkaar passen.</a:t>
            </a:r>
            <a:endParaRPr lang="nl-NL" sz="2200" dirty="0"/>
          </a:p>
        </p:txBody>
      </p:sp>
      <p:sp>
        <p:nvSpPr>
          <p:cNvPr id="9" name="Tekstvak 8"/>
          <p:cNvSpPr txBox="1"/>
          <p:nvPr/>
        </p:nvSpPr>
        <p:spPr>
          <a:xfrm>
            <a:off x="354316" y="2995833"/>
            <a:ext cx="48965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Je kunt de figuur wel draaien om het middelpunt.</a:t>
            </a:r>
          </a:p>
        </p:txBody>
      </p:sp>
      <p:sp>
        <p:nvSpPr>
          <p:cNvPr id="10" name="Tekstvak 9"/>
          <p:cNvSpPr txBox="1"/>
          <p:nvPr/>
        </p:nvSpPr>
        <p:spPr>
          <a:xfrm>
            <a:off x="378768" y="3765274"/>
            <a:ext cx="563339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De mozaïekfiguur is </a:t>
            </a:r>
            <a:r>
              <a:rPr lang="nl-NL" sz="2200" b="1" dirty="0" err="1"/>
              <a:t>draaisymmetrisch</a:t>
            </a:r>
            <a:r>
              <a:rPr lang="nl-NL" sz="2200" b="1" dirty="0"/>
              <a:t>.</a:t>
            </a:r>
            <a:endParaRPr lang="nl-NL" sz="2200" dirty="0"/>
          </a:p>
        </p:txBody>
      </p:sp>
      <p:sp>
        <p:nvSpPr>
          <p:cNvPr id="11" name="Tekstvak 10"/>
          <p:cNvSpPr txBox="1"/>
          <p:nvPr/>
        </p:nvSpPr>
        <p:spPr>
          <a:xfrm>
            <a:off x="378768" y="5417738"/>
            <a:ext cx="601719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We zeggen: </a:t>
            </a:r>
            <a:r>
              <a:rPr lang="nl-NL" sz="2200" b="1" dirty="0"/>
              <a:t>de kleinste draaihoek </a:t>
            </a:r>
            <a:r>
              <a:rPr lang="nl-NL" sz="2200" dirty="0"/>
              <a:t>is 90°.</a:t>
            </a:r>
          </a:p>
        </p:txBody>
      </p:sp>
      <p:sp>
        <p:nvSpPr>
          <p:cNvPr id="12" name="Tekstvak 11"/>
          <p:cNvSpPr txBox="1"/>
          <p:nvPr/>
        </p:nvSpPr>
        <p:spPr>
          <a:xfrm>
            <a:off x="354316" y="4196161"/>
            <a:ext cx="439248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Helemaal rond is 360°.</a:t>
            </a:r>
          </a:p>
        </p:txBody>
      </p:sp>
      <p:sp>
        <p:nvSpPr>
          <p:cNvPr id="13" name="Tekstvak 12"/>
          <p:cNvSpPr txBox="1"/>
          <p:nvPr/>
        </p:nvSpPr>
        <p:spPr>
          <a:xfrm>
            <a:off x="354316" y="4600723"/>
            <a:ext cx="496855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In vier stappen ben je helemaal rond.</a:t>
            </a:r>
          </a:p>
        </p:txBody>
      </p:sp>
      <p:sp>
        <p:nvSpPr>
          <p:cNvPr id="14" name="Tekstvak 13"/>
          <p:cNvSpPr txBox="1"/>
          <p:nvPr/>
        </p:nvSpPr>
        <p:spPr>
          <a:xfrm>
            <a:off x="378768" y="5013176"/>
            <a:ext cx="423170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Eén stap is dan 360 : 4 = 90°.</a:t>
            </a:r>
          </a:p>
        </p:txBody>
      </p:sp>
      <p:sp>
        <p:nvSpPr>
          <p:cNvPr id="15" name="Tekstvak 14"/>
          <p:cNvSpPr txBox="1"/>
          <p:nvPr/>
        </p:nvSpPr>
        <p:spPr>
          <a:xfrm>
            <a:off x="378767" y="5848625"/>
            <a:ext cx="815652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Bij een figuur met draaisymmetrie heet het midden het </a:t>
            </a:r>
            <a:r>
              <a:rPr lang="nl-NL" sz="2200" b="1" dirty="0"/>
              <a:t>draaipunt</a:t>
            </a:r>
            <a:r>
              <a:rPr lang="nl-NL" sz="2200" dirty="0"/>
              <a:t>.</a:t>
            </a:r>
          </a:p>
        </p:txBody>
      </p:sp>
      <p:sp>
        <p:nvSpPr>
          <p:cNvPr id="16" name="Ovaal 15"/>
          <p:cNvSpPr/>
          <p:nvPr/>
        </p:nvSpPr>
        <p:spPr>
          <a:xfrm>
            <a:off x="7344641" y="3106808"/>
            <a:ext cx="72008" cy="73372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4322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2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4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8" presetClass="emph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animRot by="5400000">
                                      <p:cBhvr>
                                        <p:cTn id="4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250"/>
                            </p:stCondLst>
                            <p:childTnLst>
                              <p:par>
                                <p:cTn id="50" presetID="8" presetClass="emph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animRot by="5400000">
                                      <p:cBhvr>
                                        <p:cTn id="5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500"/>
                            </p:stCondLst>
                            <p:childTnLst>
                              <p:par>
                                <p:cTn id="53" presetID="8" presetClass="emph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animRot by="5400000">
                                      <p:cBhvr>
                                        <p:cTn id="5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4750"/>
                            </p:stCondLst>
                            <p:childTnLst>
                              <p:par>
                                <p:cTn id="5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66437" y="584775"/>
            <a:ext cx="15735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solidFill>
                  <a:srgbClr val="D60093"/>
                </a:solidFill>
              </a:rPr>
              <a:t>Voorbeeld</a:t>
            </a:r>
            <a:endParaRPr lang="nl-NL" sz="2400" dirty="0">
              <a:solidFill>
                <a:srgbClr val="D60093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696913" y="1455166"/>
            <a:ext cx="1951625" cy="21898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9" name="Rectangle 2"/>
          <p:cNvSpPr/>
          <p:nvPr/>
        </p:nvSpPr>
        <p:spPr>
          <a:xfrm>
            <a:off x="449467" y="188640"/>
            <a:ext cx="3903864" cy="9361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0" name="Tekstvak 739"/>
          <p:cNvSpPr txBox="1">
            <a:spLocks noChangeArrowheads="1"/>
          </p:cNvSpPr>
          <p:nvPr/>
        </p:nvSpPr>
        <p:spPr bwMode="auto">
          <a:xfrm>
            <a:off x="449467" y="127177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>
                <a:latin typeface="Eurostile"/>
              </a:rPr>
              <a:t>Draaisymmetrie</a:t>
            </a:r>
          </a:p>
        </p:txBody>
      </p:sp>
      <p:sp>
        <p:nvSpPr>
          <p:cNvPr id="22" name="Rectangle 2"/>
          <p:cNvSpPr/>
          <p:nvPr/>
        </p:nvSpPr>
        <p:spPr>
          <a:xfrm>
            <a:off x="2915816" y="5921896"/>
            <a:ext cx="3903864" cy="9361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3" name="c Noordhoff"/>
          <p:cNvSpPr txBox="1"/>
          <p:nvPr/>
        </p:nvSpPr>
        <p:spPr>
          <a:xfrm>
            <a:off x="3696913" y="6525344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36" name="Rechthoek 35"/>
          <p:cNvSpPr/>
          <p:nvPr/>
        </p:nvSpPr>
        <p:spPr>
          <a:xfrm>
            <a:off x="7801731" y="6196661"/>
            <a:ext cx="1320544" cy="605682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" name="Tekstvak 3"/>
          <p:cNvSpPr txBox="1"/>
          <p:nvPr/>
        </p:nvSpPr>
        <p:spPr>
          <a:xfrm>
            <a:off x="1763688" y="1556792"/>
            <a:ext cx="172819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l-NL" sz="2200" dirty="0"/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467" y="835605"/>
            <a:ext cx="2355099" cy="1657292"/>
          </a:xfrm>
          <a:prstGeom prst="rect">
            <a:avLst/>
          </a:prstGeom>
        </p:spPr>
      </p:pic>
      <p:sp>
        <p:nvSpPr>
          <p:cNvPr id="12" name="Tekstvak 11"/>
          <p:cNvSpPr txBox="1"/>
          <p:nvPr/>
        </p:nvSpPr>
        <p:spPr>
          <a:xfrm>
            <a:off x="2804566" y="813009"/>
            <a:ext cx="649748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b="1" dirty="0">
                <a:solidFill>
                  <a:srgbClr val="0099FF"/>
                </a:solidFill>
              </a:rPr>
              <a:t>Wat is de kleinste draaihoek van de figuur hiernaast?</a:t>
            </a:r>
          </a:p>
        </p:txBody>
      </p:sp>
      <p:pic>
        <p:nvPicPr>
          <p:cNvPr id="6" name="Afbeelding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6510" y="2616550"/>
            <a:ext cx="1741012" cy="1749167"/>
          </a:xfrm>
          <a:prstGeom prst="rect">
            <a:avLst/>
          </a:prstGeom>
          <a:solidFill>
            <a:schemeClr val="accent2">
              <a:alpha val="50000"/>
            </a:schemeClr>
          </a:solidFill>
        </p:spPr>
      </p:pic>
      <p:pic>
        <p:nvPicPr>
          <p:cNvPr id="7" name="Afbeelding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5717" y="4553796"/>
            <a:ext cx="1895942" cy="1952343"/>
          </a:xfrm>
          <a:prstGeom prst="rect">
            <a:avLst/>
          </a:prstGeom>
        </p:spPr>
      </p:pic>
      <p:grpSp>
        <p:nvGrpSpPr>
          <p:cNvPr id="15" name="Animatie icoon"/>
          <p:cNvGrpSpPr>
            <a:grpSpLocks noChangeAspect="1"/>
          </p:cNvGrpSpPr>
          <p:nvPr/>
        </p:nvGrpSpPr>
        <p:grpSpPr>
          <a:xfrm>
            <a:off x="8525000" y="6309320"/>
            <a:ext cx="440378" cy="360000"/>
            <a:chOff x="5076056" y="174576"/>
            <a:chExt cx="3276364" cy="2678360"/>
          </a:xfrm>
        </p:grpSpPr>
        <p:sp>
          <p:nvSpPr>
            <p:cNvPr id="16" name="Rectangle 8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7" name="Isosceles Triangle 9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8" name="Oval 10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4" name="Oval 11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8" name="Tekstvak 7"/>
          <p:cNvSpPr txBox="1"/>
          <p:nvPr/>
        </p:nvSpPr>
        <p:spPr>
          <a:xfrm>
            <a:off x="2804566" y="1514715"/>
            <a:ext cx="501181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In 3 stappen rond.</a:t>
            </a:r>
          </a:p>
        </p:txBody>
      </p:sp>
      <p:sp>
        <p:nvSpPr>
          <p:cNvPr id="9" name="Tekstvak 8"/>
          <p:cNvSpPr txBox="1"/>
          <p:nvPr/>
        </p:nvSpPr>
        <p:spPr>
          <a:xfrm>
            <a:off x="2804566" y="1912898"/>
            <a:ext cx="489654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Kleinste draaihoek: 360 :</a:t>
            </a:r>
          </a:p>
        </p:txBody>
      </p:sp>
      <p:sp>
        <p:nvSpPr>
          <p:cNvPr id="10" name="Tekstvak 9"/>
          <p:cNvSpPr txBox="1"/>
          <p:nvPr/>
        </p:nvSpPr>
        <p:spPr>
          <a:xfrm>
            <a:off x="3121619" y="1530190"/>
            <a:ext cx="83537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3</a:t>
            </a:r>
          </a:p>
        </p:txBody>
      </p:sp>
      <p:sp>
        <p:nvSpPr>
          <p:cNvPr id="11" name="Tekstvak 10"/>
          <p:cNvSpPr txBox="1"/>
          <p:nvPr/>
        </p:nvSpPr>
        <p:spPr>
          <a:xfrm>
            <a:off x="6246443" y="1912897"/>
            <a:ext cx="69136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=</a:t>
            </a:r>
          </a:p>
        </p:txBody>
      </p:sp>
      <p:sp>
        <p:nvSpPr>
          <p:cNvPr id="13" name="Tekstvak 12"/>
          <p:cNvSpPr txBox="1"/>
          <p:nvPr/>
        </p:nvSpPr>
        <p:spPr>
          <a:xfrm>
            <a:off x="6469754" y="1912898"/>
            <a:ext cx="93610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120</a:t>
            </a:r>
            <a:r>
              <a:rPr lang="nl-NL" sz="2200" baseline="30000" dirty="0"/>
              <a:t>o</a:t>
            </a:r>
            <a:r>
              <a:rPr lang="nl-NL" sz="2200" dirty="0"/>
              <a:t>.</a:t>
            </a:r>
          </a:p>
        </p:txBody>
      </p:sp>
      <p:sp>
        <p:nvSpPr>
          <p:cNvPr id="25" name="Tekstvak 24"/>
          <p:cNvSpPr txBox="1"/>
          <p:nvPr/>
        </p:nvSpPr>
        <p:spPr>
          <a:xfrm>
            <a:off x="2804566" y="2601220"/>
            <a:ext cx="649748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b="1" dirty="0">
                <a:solidFill>
                  <a:srgbClr val="0099FF"/>
                </a:solidFill>
              </a:rPr>
              <a:t>Wat is de kleinste draaihoek van de figuur hiernaast?</a:t>
            </a:r>
          </a:p>
        </p:txBody>
      </p:sp>
      <p:sp>
        <p:nvSpPr>
          <p:cNvPr id="29" name="Tekstvak 28"/>
          <p:cNvSpPr txBox="1"/>
          <p:nvPr/>
        </p:nvSpPr>
        <p:spPr>
          <a:xfrm>
            <a:off x="1759681" y="3352925"/>
            <a:ext cx="172819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l-NL" sz="2200" dirty="0"/>
          </a:p>
        </p:txBody>
      </p:sp>
      <p:sp>
        <p:nvSpPr>
          <p:cNvPr id="30" name="Tekstvak 29"/>
          <p:cNvSpPr txBox="1"/>
          <p:nvPr/>
        </p:nvSpPr>
        <p:spPr>
          <a:xfrm>
            <a:off x="2800559" y="3310848"/>
            <a:ext cx="501181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In 2 stappen rond.</a:t>
            </a:r>
          </a:p>
        </p:txBody>
      </p:sp>
      <p:sp>
        <p:nvSpPr>
          <p:cNvPr id="31" name="Tekstvak 30"/>
          <p:cNvSpPr txBox="1"/>
          <p:nvPr/>
        </p:nvSpPr>
        <p:spPr>
          <a:xfrm>
            <a:off x="2800559" y="3709031"/>
            <a:ext cx="489654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Kleinste draaihoek: 360 :</a:t>
            </a:r>
          </a:p>
        </p:txBody>
      </p:sp>
      <p:sp>
        <p:nvSpPr>
          <p:cNvPr id="32" name="Tekstvak 31"/>
          <p:cNvSpPr txBox="1"/>
          <p:nvPr/>
        </p:nvSpPr>
        <p:spPr>
          <a:xfrm>
            <a:off x="3106118" y="3311669"/>
            <a:ext cx="83537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2</a:t>
            </a:r>
          </a:p>
        </p:txBody>
      </p:sp>
      <p:sp>
        <p:nvSpPr>
          <p:cNvPr id="33" name="Tekstvak 32"/>
          <p:cNvSpPr txBox="1"/>
          <p:nvPr/>
        </p:nvSpPr>
        <p:spPr>
          <a:xfrm>
            <a:off x="6242436" y="3709030"/>
            <a:ext cx="69136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=</a:t>
            </a:r>
          </a:p>
        </p:txBody>
      </p:sp>
      <p:sp>
        <p:nvSpPr>
          <p:cNvPr id="34" name="Tekstvak 33"/>
          <p:cNvSpPr txBox="1"/>
          <p:nvPr/>
        </p:nvSpPr>
        <p:spPr>
          <a:xfrm>
            <a:off x="6465747" y="3709031"/>
            <a:ext cx="93610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180</a:t>
            </a:r>
            <a:r>
              <a:rPr lang="nl-NL" sz="2200" baseline="30000" dirty="0"/>
              <a:t>o</a:t>
            </a:r>
            <a:r>
              <a:rPr lang="nl-NL" sz="2200" dirty="0"/>
              <a:t>.</a:t>
            </a:r>
          </a:p>
        </p:txBody>
      </p:sp>
      <p:sp>
        <p:nvSpPr>
          <p:cNvPr id="35" name="Tekstvak 34"/>
          <p:cNvSpPr txBox="1"/>
          <p:nvPr/>
        </p:nvSpPr>
        <p:spPr>
          <a:xfrm>
            <a:off x="2800559" y="4498645"/>
            <a:ext cx="649748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b="1" dirty="0">
                <a:solidFill>
                  <a:srgbClr val="0099FF"/>
                </a:solidFill>
              </a:rPr>
              <a:t>Wat is de kleinste draaihoek van de figuur hiernaast?</a:t>
            </a:r>
          </a:p>
        </p:txBody>
      </p:sp>
      <p:sp>
        <p:nvSpPr>
          <p:cNvPr id="28" name="Tekstvak 27"/>
          <p:cNvSpPr txBox="1"/>
          <p:nvPr/>
        </p:nvSpPr>
        <p:spPr>
          <a:xfrm>
            <a:off x="2804566" y="5257302"/>
            <a:ext cx="288032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In 1 stap rond.</a:t>
            </a:r>
          </a:p>
        </p:txBody>
      </p:sp>
      <p:sp>
        <p:nvSpPr>
          <p:cNvPr id="37" name="Tekstvak 36"/>
          <p:cNvSpPr txBox="1"/>
          <p:nvPr/>
        </p:nvSpPr>
        <p:spPr>
          <a:xfrm>
            <a:off x="4678452" y="5260305"/>
            <a:ext cx="391415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Niet </a:t>
            </a:r>
            <a:r>
              <a:rPr lang="nl-NL" sz="2200" dirty="0" err="1"/>
              <a:t>draaisymmetrisch</a:t>
            </a:r>
            <a:r>
              <a:rPr lang="nl-NL" sz="2200" dirty="0"/>
              <a:t>.</a:t>
            </a:r>
          </a:p>
        </p:txBody>
      </p:sp>
      <p:sp>
        <p:nvSpPr>
          <p:cNvPr id="38" name="Tekstvak 37"/>
          <p:cNvSpPr txBox="1"/>
          <p:nvPr/>
        </p:nvSpPr>
        <p:spPr>
          <a:xfrm>
            <a:off x="2804566" y="5691192"/>
            <a:ext cx="532859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Past alleen naar 360</a:t>
            </a:r>
            <a:r>
              <a:rPr lang="nl-NL" sz="2200" baseline="30000" dirty="0"/>
              <a:t>o</a:t>
            </a:r>
            <a:r>
              <a:rPr lang="nl-NL" sz="2200" dirty="0"/>
              <a:t> weer op zichzelf.</a:t>
            </a:r>
          </a:p>
        </p:txBody>
      </p:sp>
      <p:grpSp>
        <p:nvGrpSpPr>
          <p:cNvPr id="39" name="Volgende slide icoon"/>
          <p:cNvGrpSpPr/>
          <p:nvPr/>
        </p:nvGrpSpPr>
        <p:grpSpPr>
          <a:xfrm>
            <a:off x="8570315" y="6489300"/>
            <a:ext cx="395064" cy="180020"/>
            <a:chOff x="2610762" y="4509120"/>
            <a:chExt cx="395064" cy="180020"/>
          </a:xfrm>
        </p:grpSpPr>
        <p:sp>
          <p:nvSpPr>
            <p:cNvPr id="40" name="Isosceles Triangle 5"/>
            <p:cNvSpPr/>
            <p:nvPr/>
          </p:nvSpPr>
          <p:spPr>
            <a:xfrm rot="5400000">
              <a:off x="2610762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  <p:sp>
          <p:nvSpPr>
            <p:cNvPr id="41" name="Isosceles Triangle 6"/>
            <p:cNvSpPr/>
            <p:nvPr/>
          </p:nvSpPr>
          <p:spPr>
            <a:xfrm rot="5400000">
              <a:off x="2825806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3821574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200000">
                                      <p:cBhvr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200000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200000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1.85185E-6 L 0.3099 0.05671 " pathEditMode="relative" rAng="0" ptsTypes="AA">
                                      <p:cBhvr>
                                        <p:cTn id="4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486" y="28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250"/>
                            </p:stCondLst>
                            <p:childTnLst>
                              <p:par>
                                <p:cTn id="5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7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000"/>
                            </p:stCondLst>
                            <p:childTnLst>
                              <p:par>
                                <p:cTn id="7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8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000"/>
                            </p:stCondLst>
                            <p:childTnLst>
                              <p:par>
                                <p:cTn id="8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1.85185E-6 L 0.30989 0.05671 " pathEditMode="relative" rAng="0" ptsTypes="AA">
                                      <p:cBhvr>
                                        <p:cTn id="9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486" y="28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000"/>
                            </p:stCondLst>
                            <p:childTnLst>
                              <p:par>
                                <p:cTn id="101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12" grpId="0"/>
      <p:bldP spid="8" grpId="0"/>
      <p:bldP spid="9" grpId="0"/>
      <p:bldP spid="10" grpId="0"/>
      <p:bldP spid="10" grpId="1"/>
      <p:bldP spid="11" grpId="0"/>
      <p:bldP spid="13" grpId="0"/>
      <p:bldP spid="25" grpId="0"/>
      <p:bldP spid="30" grpId="0"/>
      <p:bldP spid="31" grpId="0"/>
      <p:bldP spid="32" grpId="0"/>
      <p:bldP spid="32" grpId="1"/>
      <p:bldP spid="33" grpId="0"/>
      <p:bldP spid="34" grpId="0"/>
      <p:bldP spid="35" grpId="0"/>
      <p:bldP spid="28" grpId="0"/>
      <p:bldP spid="37" grpId="0"/>
      <p:bldP spid="3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66437" y="584775"/>
            <a:ext cx="15735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solidFill>
                  <a:srgbClr val="D60093"/>
                </a:solidFill>
              </a:rPr>
              <a:t>Voorbeeld</a:t>
            </a:r>
            <a:endParaRPr lang="nl-NL" sz="2400" dirty="0">
              <a:solidFill>
                <a:srgbClr val="D60093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696913" y="1455166"/>
            <a:ext cx="1951625" cy="21898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9" name="Rectangle 2"/>
          <p:cNvSpPr/>
          <p:nvPr/>
        </p:nvSpPr>
        <p:spPr>
          <a:xfrm>
            <a:off x="449467" y="188640"/>
            <a:ext cx="3903864" cy="9361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0" name="Tekstvak 739"/>
          <p:cNvSpPr txBox="1">
            <a:spLocks noChangeArrowheads="1"/>
          </p:cNvSpPr>
          <p:nvPr/>
        </p:nvSpPr>
        <p:spPr bwMode="auto">
          <a:xfrm>
            <a:off x="464039" y="108012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>
                <a:latin typeface="Eurostile"/>
              </a:rPr>
              <a:t>Draaisymmetrie</a:t>
            </a:r>
          </a:p>
        </p:txBody>
      </p:sp>
      <p:sp>
        <p:nvSpPr>
          <p:cNvPr id="22" name="Rectangle 2"/>
          <p:cNvSpPr/>
          <p:nvPr/>
        </p:nvSpPr>
        <p:spPr>
          <a:xfrm>
            <a:off x="2915816" y="5921896"/>
            <a:ext cx="3903864" cy="9361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3" name="c Noordhoff"/>
          <p:cNvSpPr txBox="1"/>
          <p:nvPr/>
        </p:nvSpPr>
        <p:spPr>
          <a:xfrm>
            <a:off x="3696913" y="6525344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36" name="Rechthoek 35"/>
          <p:cNvSpPr/>
          <p:nvPr/>
        </p:nvSpPr>
        <p:spPr>
          <a:xfrm>
            <a:off x="7801731" y="6196661"/>
            <a:ext cx="1320544" cy="605682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73478" y="692787"/>
            <a:ext cx="3507934" cy="3500611"/>
          </a:xfrm>
          <a:prstGeom prst="rect">
            <a:avLst/>
          </a:prstGeom>
        </p:spPr>
      </p:pic>
      <p:sp>
        <p:nvSpPr>
          <p:cNvPr id="5" name="Tekstvak 4"/>
          <p:cNvSpPr txBox="1"/>
          <p:nvPr/>
        </p:nvSpPr>
        <p:spPr>
          <a:xfrm>
            <a:off x="464039" y="820185"/>
            <a:ext cx="518449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Sommige figuren zijn </a:t>
            </a:r>
            <a:r>
              <a:rPr lang="nl-NL" sz="2200" dirty="0" err="1"/>
              <a:t>draaisymmetrisch</a:t>
            </a:r>
            <a:r>
              <a:rPr lang="nl-NL" sz="2200" dirty="0"/>
              <a:t> en </a:t>
            </a:r>
            <a:r>
              <a:rPr lang="nl-NL" sz="2200" dirty="0" err="1"/>
              <a:t>lijnsymmetrisch</a:t>
            </a:r>
            <a:r>
              <a:rPr lang="nl-NL" sz="2200" dirty="0"/>
              <a:t>.</a:t>
            </a:r>
          </a:p>
        </p:txBody>
      </p:sp>
      <p:sp>
        <p:nvSpPr>
          <p:cNvPr id="6" name="Tekstvak 5"/>
          <p:cNvSpPr txBox="1"/>
          <p:nvPr/>
        </p:nvSpPr>
        <p:spPr>
          <a:xfrm>
            <a:off x="464039" y="2081732"/>
            <a:ext cx="386688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Het bord is </a:t>
            </a:r>
            <a:r>
              <a:rPr lang="nl-NL" sz="2200" dirty="0" err="1"/>
              <a:t>lijnsymmetrisch</a:t>
            </a:r>
            <a:r>
              <a:rPr lang="nl-NL" sz="2200" dirty="0"/>
              <a:t>. </a:t>
            </a:r>
          </a:p>
        </p:txBody>
      </p:sp>
      <p:sp>
        <p:nvSpPr>
          <p:cNvPr id="7" name="Tekstvak 6"/>
          <p:cNvSpPr txBox="1"/>
          <p:nvPr/>
        </p:nvSpPr>
        <p:spPr>
          <a:xfrm>
            <a:off x="449467" y="2496894"/>
            <a:ext cx="378689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Er zijn acht symmetrieassen.</a:t>
            </a:r>
          </a:p>
          <a:p>
            <a:endParaRPr lang="nl-NL" sz="2200" dirty="0"/>
          </a:p>
        </p:txBody>
      </p:sp>
      <p:cxnSp>
        <p:nvCxnSpPr>
          <p:cNvPr id="9" name="Rechte verbindingslijn 8"/>
          <p:cNvCxnSpPr>
            <a:stCxn id="4" idx="1"/>
            <a:endCxn id="4" idx="3"/>
          </p:cNvCxnSpPr>
          <p:nvPr/>
        </p:nvCxnSpPr>
        <p:spPr>
          <a:xfrm>
            <a:off x="5373478" y="2443093"/>
            <a:ext cx="3507934" cy="0"/>
          </a:xfrm>
          <a:prstGeom prst="line">
            <a:avLst/>
          </a:prstGeom>
          <a:ln w="25400">
            <a:solidFill>
              <a:srgbClr val="00FF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echte verbindingslijn 15"/>
          <p:cNvCxnSpPr/>
          <p:nvPr/>
        </p:nvCxnSpPr>
        <p:spPr>
          <a:xfrm>
            <a:off x="7092280" y="692787"/>
            <a:ext cx="0" cy="3500611"/>
          </a:xfrm>
          <a:prstGeom prst="line">
            <a:avLst/>
          </a:prstGeom>
          <a:ln w="25400">
            <a:solidFill>
              <a:srgbClr val="00FF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Rechte verbindingslijn 23"/>
          <p:cNvCxnSpPr/>
          <p:nvPr/>
        </p:nvCxnSpPr>
        <p:spPr>
          <a:xfrm>
            <a:off x="5940152" y="1204905"/>
            <a:ext cx="2304256" cy="2440118"/>
          </a:xfrm>
          <a:prstGeom prst="line">
            <a:avLst/>
          </a:prstGeom>
          <a:ln w="25400">
            <a:solidFill>
              <a:srgbClr val="00FF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Rechte verbindingslijn 25"/>
          <p:cNvCxnSpPr/>
          <p:nvPr/>
        </p:nvCxnSpPr>
        <p:spPr>
          <a:xfrm flipV="1">
            <a:off x="5868144" y="1277563"/>
            <a:ext cx="2528664" cy="2295454"/>
          </a:xfrm>
          <a:prstGeom prst="line">
            <a:avLst/>
          </a:prstGeom>
          <a:ln w="25400">
            <a:solidFill>
              <a:srgbClr val="00FF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Rechte verbindingslijn 26"/>
          <p:cNvCxnSpPr/>
          <p:nvPr/>
        </p:nvCxnSpPr>
        <p:spPr>
          <a:xfrm>
            <a:off x="5539466" y="1772816"/>
            <a:ext cx="3076948" cy="1330032"/>
          </a:xfrm>
          <a:prstGeom prst="line">
            <a:avLst/>
          </a:prstGeom>
          <a:ln w="25400">
            <a:solidFill>
              <a:srgbClr val="00FF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Rechte verbindingslijn 29"/>
          <p:cNvCxnSpPr/>
          <p:nvPr/>
        </p:nvCxnSpPr>
        <p:spPr>
          <a:xfrm>
            <a:off x="6444208" y="891796"/>
            <a:ext cx="1350039" cy="3193339"/>
          </a:xfrm>
          <a:prstGeom prst="line">
            <a:avLst/>
          </a:prstGeom>
          <a:ln w="25400">
            <a:solidFill>
              <a:srgbClr val="00FF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Rechte verbindingslijn 34"/>
          <p:cNvCxnSpPr/>
          <p:nvPr/>
        </p:nvCxnSpPr>
        <p:spPr>
          <a:xfrm flipH="1">
            <a:off x="6455276" y="891796"/>
            <a:ext cx="1298325" cy="3113268"/>
          </a:xfrm>
          <a:prstGeom prst="line">
            <a:avLst/>
          </a:prstGeom>
          <a:ln w="25400">
            <a:solidFill>
              <a:srgbClr val="00FF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Rechte verbindingslijn 38"/>
          <p:cNvCxnSpPr/>
          <p:nvPr/>
        </p:nvCxnSpPr>
        <p:spPr>
          <a:xfrm flipV="1">
            <a:off x="5539466" y="1788635"/>
            <a:ext cx="3076948" cy="1266443"/>
          </a:xfrm>
          <a:prstGeom prst="line">
            <a:avLst/>
          </a:prstGeom>
          <a:ln w="25400">
            <a:solidFill>
              <a:srgbClr val="00FF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kstvak 42"/>
          <p:cNvSpPr txBox="1"/>
          <p:nvPr/>
        </p:nvSpPr>
        <p:spPr>
          <a:xfrm>
            <a:off x="464039" y="3408711"/>
            <a:ext cx="455461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Het bord is ook </a:t>
            </a:r>
            <a:r>
              <a:rPr lang="nl-NL" sz="2200" dirty="0" err="1"/>
              <a:t>draaisymmetrisch</a:t>
            </a:r>
            <a:endParaRPr lang="nl-NL" sz="2200" dirty="0"/>
          </a:p>
        </p:txBody>
      </p:sp>
      <p:sp>
        <p:nvSpPr>
          <p:cNvPr id="46" name="Tekstvak 45"/>
          <p:cNvSpPr txBox="1"/>
          <p:nvPr/>
        </p:nvSpPr>
        <p:spPr>
          <a:xfrm>
            <a:off x="449467" y="4227602"/>
            <a:ext cx="652584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De kleinste draaihoek is 360° : 8 = 45°.</a:t>
            </a:r>
          </a:p>
        </p:txBody>
      </p:sp>
      <p:sp>
        <p:nvSpPr>
          <p:cNvPr id="47" name="Tekstvak 46"/>
          <p:cNvSpPr txBox="1"/>
          <p:nvPr/>
        </p:nvSpPr>
        <p:spPr>
          <a:xfrm>
            <a:off x="464039" y="3812360"/>
            <a:ext cx="468991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In 8 stappen rond.</a:t>
            </a:r>
          </a:p>
        </p:txBody>
      </p:sp>
      <p:grpSp>
        <p:nvGrpSpPr>
          <p:cNvPr id="48" name="Animatie icoon"/>
          <p:cNvGrpSpPr>
            <a:grpSpLocks noChangeAspect="1"/>
          </p:cNvGrpSpPr>
          <p:nvPr/>
        </p:nvGrpSpPr>
        <p:grpSpPr>
          <a:xfrm>
            <a:off x="8525000" y="6309320"/>
            <a:ext cx="440378" cy="360000"/>
            <a:chOff x="5076056" y="174576"/>
            <a:chExt cx="3276364" cy="2678360"/>
          </a:xfrm>
        </p:grpSpPr>
        <p:sp>
          <p:nvSpPr>
            <p:cNvPr id="49" name="Rectangle 8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0" name="Isosceles Triangle 9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1" name="Oval 10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2" name="Oval 11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53" name="Einde presentatie icoon"/>
          <p:cNvSpPr/>
          <p:nvPr/>
        </p:nvSpPr>
        <p:spPr>
          <a:xfrm>
            <a:off x="8575532" y="6393910"/>
            <a:ext cx="288000" cy="28803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3821574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250"/>
                            </p:stCondLst>
                            <p:childTnLst>
                              <p:par>
                                <p:cTn id="27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750"/>
                            </p:stCondLst>
                            <p:childTnLst>
                              <p:par>
                                <p:cTn id="35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500"/>
                            </p:stCondLst>
                            <p:childTnLst>
                              <p:par>
                                <p:cTn id="39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250"/>
                            </p:stCondLst>
                            <p:childTnLst>
                              <p:par>
                                <p:cTn id="43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0"/>
                            </p:stCondLst>
                            <p:childTnLst>
                              <p:par>
                                <p:cTn id="47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750"/>
                            </p:stCondLst>
                            <p:childTnLst>
                              <p:par>
                                <p:cTn id="5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700000">
                                      <p:cBhvr>
                                        <p:cTn id="7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000"/>
                            </p:stCondLst>
                            <p:childTnLst>
                              <p:par>
                                <p:cTn id="80" presetID="8" presetClass="emph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animRot by="2700000">
                                      <p:cBhvr>
                                        <p:cTn id="8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2250"/>
                            </p:stCondLst>
                            <p:childTnLst>
                              <p:par>
                                <p:cTn id="83" presetID="8" presetClass="emph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animRot by="2700000">
                                      <p:cBhvr>
                                        <p:cTn id="8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3500"/>
                            </p:stCondLst>
                            <p:childTnLst>
                              <p:par>
                                <p:cTn id="86" presetID="8" presetClass="emph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animRot by="2700000">
                                      <p:cBhvr>
                                        <p:cTn id="8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4750"/>
                            </p:stCondLst>
                            <p:childTnLst>
                              <p:par>
                                <p:cTn id="89" presetID="8" presetClass="emph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animRot by="2700000">
                                      <p:cBhvr>
                                        <p:cTn id="9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6000"/>
                            </p:stCondLst>
                            <p:childTnLst>
                              <p:par>
                                <p:cTn id="92" presetID="8" presetClass="emph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animRot by="2700000">
                                      <p:cBhvr>
                                        <p:cTn id="9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7250"/>
                            </p:stCondLst>
                            <p:childTnLst>
                              <p:par>
                                <p:cTn id="95" presetID="8" presetClass="emph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animRot by="2700000">
                                      <p:cBhvr>
                                        <p:cTn id="9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8500"/>
                            </p:stCondLst>
                            <p:childTnLst>
                              <p:par>
                                <p:cTn id="98" presetID="8" presetClass="emph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animRot by="2700000">
                                      <p:cBhvr>
                                        <p:cTn id="9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9750"/>
                            </p:stCondLst>
                            <p:childTnLst>
                              <p:par>
                                <p:cTn id="10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5" grpId="0"/>
      <p:bldP spid="6" grpId="0"/>
      <p:bldP spid="7" grpId="0"/>
      <p:bldP spid="43" grpId="0"/>
      <p:bldP spid="46" grpId="0"/>
      <p:bldP spid="47" grpId="0"/>
      <p:bldP spid="53" grpId="0" animBg="1"/>
    </p:bldLst>
  </p:timing>
</p:sld>
</file>

<file path=ppt/theme/theme1.xml><?xml version="1.0" encoding="utf-8"?>
<a:theme xmlns:a="http://schemas.openxmlformats.org/drawingml/2006/main" name="TheorieTemplateMacroWatermark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00B05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sz="2200" dirty="0"/>
        </a:defPPr>
      </a:lstStyle>
    </a:txDef>
  </a:objectDefaults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TheorieTemplateMacroWatermark</Template>
  <TotalTime>150</TotalTime>
  <Words>216</Words>
  <Application>Microsoft Office PowerPoint</Application>
  <PresentationFormat>Diavoorstelling (4:3)</PresentationFormat>
  <Paragraphs>47</Paragraphs>
  <Slides>4</Slides>
  <Notes>2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9" baseType="lpstr">
      <vt:lpstr>MS PGothic</vt:lpstr>
      <vt:lpstr>Arial</vt:lpstr>
      <vt:lpstr>Arial Black</vt:lpstr>
      <vt:lpstr>Eurostile</vt:lpstr>
      <vt:lpstr>TheorieTemplateMacroWatermark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Manon Grevinga</dc:creator>
  <cp:lastModifiedBy>Luuk Mennen</cp:lastModifiedBy>
  <cp:revision>14</cp:revision>
  <dcterms:created xsi:type="dcterms:W3CDTF">2015-01-18T17:49:43Z</dcterms:created>
  <dcterms:modified xsi:type="dcterms:W3CDTF">2018-09-18T10:27:05Z</dcterms:modified>
</cp:coreProperties>
</file>