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2" r:id="rId2"/>
    <p:sldId id="327" r:id="rId3"/>
    <p:sldId id="331" r:id="rId4"/>
    <p:sldId id="336" r:id="rId5"/>
    <p:sldId id="335" r:id="rId6"/>
    <p:sldId id="334" r:id="rId7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97" autoAdjust="0"/>
  </p:normalViewPr>
  <p:slideViewPr>
    <p:cSldViewPr snapToObjects="1">
      <p:cViewPr varScale="1">
        <p:scale>
          <a:sx n="62" d="100"/>
          <a:sy n="62" d="100"/>
        </p:scale>
        <p:origin x="9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nl-NL" dirty="0">
                <a:latin typeface="Arial" pitchFamily="34" charset="0"/>
              </a:rPr>
              <a:t>Ik zou de vraag wel laten staan als je het antwoord geeft. Eventueel gewoon een vraag samen met antwoord weer laten verdwijnen,</a:t>
            </a:r>
            <a:r>
              <a:rPr lang="nl-NL" baseline="0" dirty="0">
                <a:latin typeface="Arial" pitchFamily="34" charset="0"/>
              </a:rPr>
              <a:t> of het diagram wat kleiner maken.</a:t>
            </a:r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6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483768" y="3954459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 VMBO-KGT deel 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4.3 </a:t>
            </a:r>
            <a:r>
              <a:rPr lang="nl-NL" sz="2400" dirty="0">
                <a:latin typeface="+mn-lt"/>
              </a:rPr>
              <a:t>Beelddiagram en staafdiagram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Beelddiagram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Beelddiagram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4437112"/>
            <a:ext cx="47908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Waar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gaat</a:t>
            </a:r>
            <a:r>
              <a:rPr lang="en-US" sz="2200" b="1" dirty="0">
                <a:solidFill>
                  <a:srgbClr val="0070C0"/>
                </a:solidFill>
              </a:rPr>
              <a:t> het </a:t>
            </a:r>
            <a:r>
              <a:rPr lang="en-US" sz="2200" b="1" dirty="0" err="1">
                <a:solidFill>
                  <a:srgbClr val="0070C0"/>
                </a:solidFill>
              </a:rPr>
              <a:t>beelddiagram</a:t>
            </a:r>
            <a:r>
              <a:rPr lang="en-US" sz="2200" b="1" dirty="0">
                <a:solidFill>
                  <a:srgbClr val="0070C0"/>
                </a:solidFill>
              </a:rPr>
              <a:t> over?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grpSp>
        <p:nvGrpSpPr>
          <p:cNvPr id="1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13" name="Isosceles Triangle 1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4" name="Isosceles Triangle 1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0" name="Tekstvak 9"/>
          <p:cNvSpPr txBox="1"/>
          <p:nvPr/>
        </p:nvSpPr>
        <p:spPr>
          <a:xfrm>
            <a:off x="351993" y="4851615"/>
            <a:ext cx="71287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Het beelddiagram gaat over het aantal inwoners van vier hoofdsteden.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724" y="1017968"/>
            <a:ext cx="4900663" cy="349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7"/>
          <p:cNvSpPr txBox="1"/>
          <p:nvPr/>
        </p:nvSpPr>
        <p:spPr>
          <a:xfrm>
            <a:off x="351993" y="4870321"/>
            <a:ext cx="50120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inwoners heeft Parijs?</a:t>
            </a:r>
          </a:p>
        </p:txBody>
      </p:sp>
      <p:sp>
        <p:nvSpPr>
          <p:cNvPr id="20" name="TextBox 7"/>
          <p:cNvSpPr txBox="1"/>
          <p:nvPr/>
        </p:nvSpPr>
        <p:spPr>
          <a:xfrm>
            <a:off x="343624" y="5230361"/>
            <a:ext cx="50120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Parijs heeft 2,4 miljoen inwoners.</a:t>
            </a:r>
          </a:p>
        </p:txBody>
      </p:sp>
      <p:sp>
        <p:nvSpPr>
          <p:cNvPr id="11" name="Rechthoek 10"/>
          <p:cNvSpPr/>
          <p:nvPr/>
        </p:nvSpPr>
        <p:spPr>
          <a:xfrm>
            <a:off x="351993" y="5602014"/>
            <a:ext cx="658974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In een </a:t>
            </a:r>
            <a:r>
              <a:rPr lang="nl-NL" sz="2200" b="1" dirty="0"/>
              <a:t>beelddiagram</a:t>
            </a:r>
            <a:r>
              <a:rPr lang="nl-NL" sz="2200" dirty="0"/>
              <a:t> stelt elk plaatje </a:t>
            </a:r>
            <a:br>
              <a:rPr lang="nl-NL" sz="2200" dirty="0"/>
            </a:br>
            <a:r>
              <a:rPr lang="nl-NL" sz="2200" dirty="0"/>
              <a:t>een bepaald aantal voor. 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3" grpId="1"/>
      <p:bldP spid="15" grpId="0"/>
      <p:bldP spid="10" grpId="0"/>
      <p:bldP spid="10" grpId="1"/>
      <p:bldP spid="19" grpId="0"/>
      <p:bldP spid="19" grpId="1"/>
      <p:bldP spid="20" grpId="0"/>
      <p:bldP spid="20" grpId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990" y="1592157"/>
            <a:ext cx="4723290" cy="3349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Beelddiagram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78768" y="77787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0388" y="1196752"/>
            <a:ext cx="479330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Gebruik</a:t>
            </a:r>
            <a:r>
              <a:rPr lang="en-US" sz="2200" dirty="0"/>
              <a:t> het </a:t>
            </a:r>
            <a:r>
              <a:rPr lang="en-US" sz="2200" dirty="0" err="1"/>
              <a:t>beelddiagram</a:t>
            </a:r>
            <a:r>
              <a:rPr lang="en-US" sz="2200" dirty="0"/>
              <a:t> </a:t>
            </a:r>
            <a:r>
              <a:rPr lang="en-US" sz="2200" dirty="0" err="1"/>
              <a:t>hieronder</a:t>
            </a:r>
            <a:r>
              <a:rPr lang="en-US" sz="2400" dirty="0"/>
              <a:t>.</a:t>
            </a:r>
            <a:endParaRPr lang="nl-N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13224" y="4869160"/>
            <a:ext cx="49036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a </a:t>
            </a:r>
            <a:r>
              <a:rPr lang="en-US" sz="2200" dirty="0" err="1"/>
              <a:t>Hoeveel</a:t>
            </a:r>
            <a:r>
              <a:rPr lang="en-US" sz="2200" dirty="0"/>
              <a:t> cd’s </a:t>
            </a:r>
            <a:r>
              <a:rPr lang="en-US" sz="2200" dirty="0" err="1"/>
              <a:t>zijn</a:t>
            </a:r>
            <a:r>
              <a:rPr lang="en-US" sz="2200" dirty="0"/>
              <a:t> </a:t>
            </a:r>
            <a:r>
              <a:rPr lang="en-US" sz="2200" dirty="0" err="1"/>
              <a:t>dinsdag</a:t>
            </a:r>
            <a:r>
              <a:rPr lang="en-US" sz="2200" dirty="0"/>
              <a:t> </a:t>
            </a:r>
            <a:r>
              <a:rPr lang="en-US" sz="2200" dirty="0" err="1"/>
              <a:t>verkocht</a:t>
            </a:r>
            <a:r>
              <a:rPr lang="en-US" sz="2200" dirty="0"/>
              <a:t>?</a:t>
            </a:r>
            <a:endParaRPr lang="nl-NL" sz="2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15804" y="5271591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i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478561" y="5733256"/>
            <a:ext cx="8665439" cy="787896"/>
            <a:chOff x="467544" y="4013448"/>
            <a:chExt cx="8421291" cy="1575792"/>
          </a:xfrm>
        </p:grpSpPr>
        <p:grpSp>
          <p:nvGrpSpPr>
            <p:cNvPr id="17" name="Group 16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9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0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1576504" y="4114294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>
            <a:spLocks noChangeAspect="1"/>
          </p:cNvSpPr>
          <p:nvPr/>
        </p:nvSpPr>
        <p:spPr>
          <a:xfrm>
            <a:off x="1039885" y="6079470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8" name="Word_13-1"/>
          <p:cNvSpPr txBox="1"/>
          <p:nvPr/>
        </p:nvSpPr>
        <p:spPr>
          <a:xfrm>
            <a:off x="1833932" y="5905805"/>
            <a:ext cx="24205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dirty="0"/>
              <a:t>a</a:t>
            </a:r>
            <a:r>
              <a:rPr lang="nl-NL" b="0" dirty="0"/>
              <a:t> </a:t>
            </a:r>
          </a:p>
        </p:txBody>
      </p:sp>
      <p:sp>
        <p:nvSpPr>
          <p:cNvPr id="1029" name="Word_13-2"/>
          <p:cNvSpPr txBox="1"/>
          <p:nvPr/>
        </p:nvSpPr>
        <p:spPr>
          <a:xfrm>
            <a:off x="2090412" y="5905805"/>
            <a:ext cx="461665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Op</a:t>
            </a:r>
            <a:r>
              <a:rPr lang="nl-NL" b="0" dirty="0"/>
              <a:t> </a:t>
            </a:r>
          </a:p>
        </p:txBody>
      </p:sp>
      <p:sp>
        <p:nvSpPr>
          <p:cNvPr id="1030" name="Word_13-3"/>
          <p:cNvSpPr txBox="1"/>
          <p:nvPr/>
        </p:nvSpPr>
        <p:spPr>
          <a:xfrm>
            <a:off x="2529054" y="5905805"/>
            <a:ext cx="1158972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b="0" dirty="0"/>
              <a:t> </a:t>
            </a:r>
            <a:r>
              <a:rPr lang="nl-NL" sz="2200" b="0" dirty="0"/>
              <a:t>dinsdag</a:t>
            </a:r>
            <a:r>
              <a:rPr lang="nl-NL" b="0" dirty="0"/>
              <a:t> </a:t>
            </a:r>
          </a:p>
        </p:txBody>
      </p:sp>
      <p:sp>
        <p:nvSpPr>
          <p:cNvPr id="1032" name="Word_13-5"/>
          <p:cNvSpPr txBox="1"/>
          <p:nvPr/>
        </p:nvSpPr>
        <p:spPr>
          <a:xfrm>
            <a:off x="3714255" y="5905805"/>
            <a:ext cx="508152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zijn</a:t>
            </a:r>
            <a:r>
              <a:rPr lang="nl-NL" b="0" dirty="0"/>
              <a:t> </a:t>
            </a:r>
          </a:p>
        </p:txBody>
      </p:sp>
      <p:sp>
        <p:nvSpPr>
          <p:cNvPr id="1033" name="Word_13-6"/>
          <p:cNvSpPr txBox="1"/>
          <p:nvPr/>
        </p:nvSpPr>
        <p:spPr>
          <a:xfrm>
            <a:off x="4310572" y="5905805"/>
            <a:ext cx="336631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er</a:t>
            </a:r>
            <a:r>
              <a:rPr lang="nl-NL" b="0" dirty="0"/>
              <a:t> </a:t>
            </a:r>
          </a:p>
        </p:txBody>
      </p:sp>
      <p:sp>
        <p:nvSpPr>
          <p:cNvPr id="1035" name="Word_13-8"/>
          <p:cNvSpPr txBox="1"/>
          <p:nvPr/>
        </p:nvSpPr>
        <p:spPr>
          <a:xfrm>
            <a:off x="5004048" y="5905805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×</a:t>
            </a:r>
            <a:r>
              <a:rPr lang="nl-NL" b="0" dirty="0"/>
              <a:t> </a:t>
            </a:r>
          </a:p>
        </p:txBody>
      </p:sp>
      <p:sp>
        <p:nvSpPr>
          <p:cNvPr id="1036" name="Word_13-9"/>
          <p:cNvSpPr txBox="1"/>
          <p:nvPr/>
        </p:nvSpPr>
        <p:spPr>
          <a:xfrm>
            <a:off x="5292080" y="5909363"/>
            <a:ext cx="39914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50</a:t>
            </a:r>
            <a:r>
              <a:rPr lang="nl-NL" b="0" dirty="0"/>
              <a:t> </a:t>
            </a:r>
          </a:p>
        </p:txBody>
      </p:sp>
      <p:sp>
        <p:nvSpPr>
          <p:cNvPr id="1037" name="Word_13-10"/>
          <p:cNvSpPr txBox="1"/>
          <p:nvPr/>
        </p:nvSpPr>
        <p:spPr>
          <a:xfrm>
            <a:off x="5807777" y="5905805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=</a:t>
            </a:r>
            <a:r>
              <a:rPr lang="nl-NL" b="0" dirty="0"/>
              <a:t> </a:t>
            </a:r>
          </a:p>
        </p:txBody>
      </p:sp>
      <p:sp>
        <p:nvSpPr>
          <p:cNvPr id="1038" name="Word_13-11"/>
          <p:cNvSpPr txBox="1"/>
          <p:nvPr/>
        </p:nvSpPr>
        <p:spPr>
          <a:xfrm>
            <a:off x="6084168" y="5912921"/>
            <a:ext cx="556243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100</a:t>
            </a:r>
            <a:r>
              <a:rPr lang="nl-NL" b="0" dirty="0"/>
              <a:t> </a:t>
            </a:r>
          </a:p>
        </p:txBody>
      </p:sp>
      <p:sp>
        <p:nvSpPr>
          <p:cNvPr id="1039" name="Word_13-12"/>
          <p:cNvSpPr txBox="1"/>
          <p:nvPr/>
        </p:nvSpPr>
        <p:spPr>
          <a:xfrm>
            <a:off x="6671796" y="5905805"/>
            <a:ext cx="58163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cd’s</a:t>
            </a:r>
            <a:r>
              <a:rPr lang="nl-NL" b="0" dirty="0"/>
              <a:t> </a:t>
            </a:r>
          </a:p>
        </p:txBody>
      </p:sp>
      <p:sp>
        <p:nvSpPr>
          <p:cNvPr id="1040" name="Word_13-13"/>
          <p:cNvSpPr txBox="1"/>
          <p:nvPr/>
        </p:nvSpPr>
        <p:spPr>
          <a:xfrm>
            <a:off x="7307746" y="5950441"/>
            <a:ext cx="12246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verkocht. </a:t>
            </a:r>
          </a:p>
        </p:txBody>
      </p:sp>
      <p:sp>
        <p:nvSpPr>
          <p:cNvPr id="1042" name="TextBox 1041"/>
          <p:cNvSpPr txBox="1"/>
          <p:nvPr/>
        </p:nvSpPr>
        <p:spPr>
          <a:xfrm>
            <a:off x="3371166" y="2563630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</a:t>
            </a:r>
            <a:endParaRPr lang="nl-NL" sz="2200" dirty="0"/>
          </a:p>
        </p:txBody>
      </p:sp>
      <p:sp>
        <p:nvSpPr>
          <p:cNvPr id="52" name="TextBox 51"/>
          <p:cNvSpPr txBox="1"/>
          <p:nvPr/>
        </p:nvSpPr>
        <p:spPr>
          <a:xfrm>
            <a:off x="3758455" y="2563630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</a:t>
            </a:r>
            <a:endParaRPr lang="nl-NL" sz="2200" dirty="0"/>
          </a:p>
        </p:txBody>
      </p:sp>
      <p:grpSp>
        <p:nvGrpSpPr>
          <p:cNvPr id="5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60" name="Rectangle 5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Isosceles Triangle 6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l 6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Oval 6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4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6" name="Isosceles Triangle 6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4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50" name="Rectangle 5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Isosceles Triangle 6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8" name="Oval 6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8" name="Oval 6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" name="Rectangle 2"/>
          <p:cNvSpPr/>
          <p:nvPr/>
        </p:nvSpPr>
        <p:spPr>
          <a:xfrm>
            <a:off x="5724128" y="4437112"/>
            <a:ext cx="1284503" cy="50405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Animatie icoon"/>
          <p:cNvGrpSpPr>
            <a:grpSpLocks noChangeAspect="1"/>
          </p:cNvGrpSpPr>
          <p:nvPr/>
        </p:nvGrpSpPr>
        <p:grpSpPr>
          <a:xfrm>
            <a:off x="8605558" y="6364877"/>
            <a:ext cx="440378" cy="360000"/>
            <a:chOff x="5076056" y="174576"/>
            <a:chExt cx="3276364" cy="2678360"/>
          </a:xfrm>
        </p:grpSpPr>
        <p:sp>
          <p:nvSpPr>
            <p:cNvPr id="46" name="Rectangle 5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Isosceles Triangle 6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Oval 6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Oval 6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682807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2.59259E-6 L 0.0908 0.49074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9" y="2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  <p:bldP spid="12" grpId="0"/>
      <p:bldP spid="21" grpId="0" animBg="1"/>
      <p:bldP spid="1028" grpId="0"/>
      <p:bldP spid="1029" grpId="0"/>
      <p:bldP spid="1030" grpId="0"/>
      <p:bldP spid="1032" grpId="0"/>
      <p:bldP spid="1033" grpId="0"/>
      <p:bldP spid="1035" grpId="0"/>
      <p:bldP spid="1036" grpId="0"/>
      <p:bldP spid="1037" grpId="0"/>
      <p:bldP spid="1038" grpId="0"/>
      <p:bldP spid="1039" grpId="0"/>
      <p:bldP spid="1040" grpId="0"/>
      <p:bldP spid="1042" grpId="1"/>
      <p:bldP spid="52" grpId="1"/>
      <p:bldP spid="52" grpId="2"/>
      <p:bldP spid="67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990" y="1592157"/>
            <a:ext cx="4723290" cy="3349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Beelddiagram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78768" y="77787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0388" y="1196752"/>
            <a:ext cx="479330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Gebruik</a:t>
            </a:r>
            <a:r>
              <a:rPr lang="en-US" sz="2200" dirty="0"/>
              <a:t> het </a:t>
            </a:r>
            <a:r>
              <a:rPr lang="en-US" sz="2200" dirty="0" err="1"/>
              <a:t>beelddiagram</a:t>
            </a:r>
            <a:r>
              <a:rPr lang="en-US" sz="2200" dirty="0"/>
              <a:t> </a:t>
            </a:r>
            <a:r>
              <a:rPr lang="en-US" sz="2200" dirty="0" err="1"/>
              <a:t>hieronder</a:t>
            </a:r>
            <a:r>
              <a:rPr lang="en-US" sz="2400" dirty="0"/>
              <a:t>.</a:t>
            </a:r>
            <a:endParaRPr lang="nl-N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13224" y="4869160"/>
            <a:ext cx="52178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b </a:t>
            </a:r>
            <a:r>
              <a:rPr lang="en-US" sz="2200" dirty="0" err="1"/>
              <a:t>Hoeveel</a:t>
            </a:r>
            <a:r>
              <a:rPr lang="en-US" sz="2200" dirty="0"/>
              <a:t> cd’s </a:t>
            </a:r>
            <a:r>
              <a:rPr lang="en-US" sz="2200" dirty="0" err="1"/>
              <a:t>zijn</a:t>
            </a:r>
            <a:r>
              <a:rPr lang="en-US" sz="2200" dirty="0"/>
              <a:t> </a:t>
            </a:r>
            <a:r>
              <a:rPr lang="en-US" sz="2200" dirty="0" err="1"/>
              <a:t>woensdag</a:t>
            </a:r>
            <a:r>
              <a:rPr lang="en-US" sz="2200" dirty="0"/>
              <a:t> </a:t>
            </a:r>
            <a:r>
              <a:rPr lang="en-US" sz="2200" dirty="0" err="1"/>
              <a:t>verkocht</a:t>
            </a:r>
            <a:r>
              <a:rPr lang="en-US" sz="2200" dirty="0"/>
              <a:t>?</a:t>
            </a:r>
            <a:endParaRPr lang="nl-NL" sz="2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15804" y="5271591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i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478561" y="5733256"/>
            <a:ext cx="8665439" cy="787896"/>
            <a:chOff x="467544" y="4013448"/>
            <a:chExt cx="8421291" cy="1575792"/>
          </a:xfrm>
        </p:grpSpPr>
        <p:grpSp>
          <p:nvGrpSpPr>
            <p:cNvPr id="17" name="Group 16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9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0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1576504" y="4114294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>
            <a:spLocks noChangeAspect="1"/>
          </p:cNvSpPr>
          <p:nvPr/>
        </p:nvSpPr>
        <p:spPr>
          <a:xfrm>
            <a:off x="1039885" y="6001192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8" name="Word_13-1"/>
          <p:cNvSpPr txBox="1"/>
          <p:nvPr/>
        </p:nvSpPr>
        <p:spPr>
          <a:xfrm>
            <a:off x="1833932" y="5905805"/>
            <a:ext cx="25808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dirty="0"/>
              <a:t>b</a:t>
            </a:r>
            <a:r>
              <a:rPr lang="nl-NL" b="0" dirty="0"/>
              <a:t> </a:t>
            </a:r>
          </a:p>
        </p:txBody>
      </p:sp>
      <p:sp>
        <p:nvSpPr>
          <p:cNvPr id="1029" name="Word_13-2"/>
          <p:cNvSpPr txBox="1"/>
          <p:nvPr/>
        </p:nvSpPr>
        <p:spPr>
          <a:xfrm>
            <a:off x="2090412" y="5905805"/>
            <a:ext cx="461665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Op</a:t>
            </a:r>
            <a:r>
              <a:rPr lang="nl-NL" b="0" dirty="0"/>
              <a:t> </a:t>
            </a:r>
          </a:p>
        </p:txBody>
      </p:sp>
      <p:sp>
        <p:nvSpPr>
          <p:cNvPr id="1030" name="Word_13-3"/>
          <p:cNvSpPr txBox="1"/>
          <p:nvPr/>
        </p:nvSpPr>
        <p:spPr>
          <a:xfrm>
            <a:off x="2483768" y="5905805"/>
            <a:ext cx="145713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b="0" dirty="0"/>
              <a:t> </a:t>
            </a:r>
            <a:r>
              <a:rPr lang="nl-NL" sz="2200" b="0" dirty="0"/>
              <a:t>woensdag</a:t>
            </a:r>
            <a:r>
              <a:rPr lang="nl-NL" b="0" dirty="0"/>
              <a:t> </a:t>
            </a:r>
          </a:p>
        </p:txBody>
      </p:sp>
      <p:sp>
        <p:nvSpPr>
          <p:cNvPr id="1032" name="Word_13-5"/>
          <p:cNvSpPr txBox="1"/>
          <p:nvPr/>
        </p:nvSpPr>
        <p:spPr>
          <a:xfrm>
            <a:off x="3919832" y="5905805"/>
            <a:ext cx="508152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zijn</a:t>
            </a:r>
            <a:r>
              <a:rPr lang="nl-NL" b="0" dirty="0"/>
              <a:t> </a:t>
            </a:r>
          </a:p>
        </p:txBody>
      </p:sp>
      <p:sp>
        <p:nvSpPr>
          <p:cNvPr id="1033" name="Word_13-6"/>
          <p:cNvSpPr txBox="1"/>
          <p:nvPr/>
        </p:nvSpPr>
        <p:spPr>
          <a:xfrm>
            <a:off x="4451393" y="5905805"/>
            <a:ext cx="336631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er</a:t>
            </a:r>
            <a:r>
              <a:rPr lang="nl-NL" b="0" dirty="0"/>
              <a:t> </a:t>
            </a:r>
          </a:p>
        </p:txBody>
      </p:sp>
      <p:sp>
        <p:nvSpPr>
          <p:cNvPr id="1035" name="Word_13-8"/>
          <p:cNvSpPr txBox="1"/>
          <p:nvPr/>
        </p:nvSpPr>
        <p:spPr>
          <a:xfrm>
            <a:off x="5292080" y="5905805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×</a:t>
            </a:r>
            <a:r>
              <a:rPr lang="nl-NL" b="0" dirty="0"/>
              <a:t> </a:t>
            </a:r>
          </a:p>
        </p:txBody>
      </p:sp>
      <p:sp>
        <p:nvSpPr>
          <p:cNvPr id="1036" name="Word_13-9"/>
          <p:cNvSpPr txBox="1"/>
          <p:nvPr/>
        </p:nvSpPr>
        <p:spPr>
          <a:xfrm>
            <a:off x="5613012" y="5905805"/>
            <a:ext cx="39914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50</a:t>
            </a:r>
            <a:r>
              <a:rPr lang="nl-NL" b="0" dirty="0"/>
              <a:t> </a:t>
            </a:r>
          </a:p>
        </p:txBody>
      </p:sp>
      <p:sp>
        <p:nvSpPr>
          <p:cNvPr id="1037" name="Word_13-10"/>
          <p:cNvSpPr txBox="1"/>
          <p:nvPr/>
        </p:nvSpPr>
        <p:spPr>
          <a:xfrm>
            <a:off x="6039340" y="5905805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=</a:t>
            </a:r>
            <a:r>
              <a:rPr lang="nl-NL" b="0" dirty="0"/>
              <a:t> </a:t>
            </a:r>
          </a:p>
        </p:txBody>
      </p:sp>
      <p:sp>
        <p:nvSpPr>
          <p:cNvPr id="1038" name="Word_13-11"/>
          <p:cNvSpPr txBox="1"/>
          <p:nvPr/>
        </p:nvSpPr>
        <p:spPr>
          <a:xfrm>
            <a:off x="6248005" y="5905805"/>
            <a:ext cx="556243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175</a:t>
            </a:r>
            <a:r>
              <a:rPr lang="nl-NL" b="0" dirty="0"/>
              <a:t> </a:t>
            </a:r>
          </a:p>
        </p:txBody>
      </p:sp>
      <p:sp>
        <p:nvSpPr>
          <p:cNvPr id="1039" name="Word_13-12"/>
          <p:cNvSpPr txBox="1"/>
          <p:nvPr/>
        </p:nvSpPr>
        <p:spPr>
          <a:xfrm>
            <a:off x="6786304" y="5905805"/>
            <a:ext cx="58163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cd’s</a:t>
            </a:r>
            <a:r>
              <a:rPr lang="nl-NL" b="0" dirty="0"/>
              <a:t> </a:t>
            </a:r>
          </a:p>
        </p:txBody>
      </p:sp>
      <p:sp>
        <p:nvSpPr>
          <p:cNvPr id="1040" name="Word_13-13"/>
          <p:cNvSpPr txBox="1"/>
          <p:nvPr/>
        </p:nvSpPr>
        <p:spPr>
          <a:xfrm>
            <a:off x="7379754" y="5936906"/>
            <a:ext cx="122469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verkocht. </a:t>
            </a:r>
          </a:p>
        </p:txBody>
      </p:sp>
      <p:sp>
        <p:nvSpPr>
          <p:cNvPr id="1042" name="TextBox 1041"/>
          <p:cNvSpPr txBox="1"/>
          <p:nvPr/>
        </p:nvSpPr>
        <p:spPr>
          <a:xfrm>
            <a:off x="3371166" y="2926105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</a:t>
            </a:r>
            <a:endParaRPr lang="nl-NL" sz="2200" dirty="0"/>
          </a:p>
        </p:txBody>
      </p:sp>
      <p:sp>
        <p:nvSpPr>
          <p:cNvPr id="52" name="TextBox 51"/>
          <p:cNvSpPr txBox="1"/>
          <p:nvPr/>
        </p:nvSpPr>
        <p:spPr>
          <a:xfrm>
            <a:off x="3758455" y="2926105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</a:t>
            </a:r>
            <a:endParaRPr lang="nl-NL" sz="2200" dirty="0"/>
          </a:p>
        </p:txBody>
      </p:sp>
      <p:grpSp>
        <p:nvGrpSpPr>
          <p:cNvPr id="5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60" name="Rectangle 5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Isosceles Triangle 6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l 6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Oval 6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4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6" name="Isosceles Triangle 6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9" name="TextBox 51"/>
          <p:cNvSpPr txBox="1"/>
          <p:nvPr/>
        </p:nvSpPr>
        <p:spPr>
          <a:xfrm>
            <a:off x="4046487" y="2924944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</a:t>
            </a:r>
            <a:endParaRPr lang="nl-NL" sz="2200" dirty="0"/>
          </a:p>
        </p:txBody>
      </p:sp>
      <p:sp>
        <p:nvSpPr>
          <p:cNvPr id="40" name="TextBox 51"/>
          <p:cNvSpPr txBox="1"/>
          <p:nvPr/>
        </p:nvSpPr>
        <p:spPr>
          <a:xfrm>
            <a:off x="4283968" y="2924944"/>
            <a:ext cx="7200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3,5</a:t>
            </a:r>
            <a:endParaRPr lang="nl-NL" sz="2200" dirty="0"/>
          </a:p>
        </p:txBody>
      </p:sp>
      <p:grpSp>
        <p:nvGrpSpPr>
          <p:cNvPr id="42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43" name="Rectangle 5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Isosceles Triangle 6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" name="Oval 6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" name="Oval 6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7" name="Rectangle 46"/>
          <p:cNvSpPr/>
          <p:nvPr/>
        </p:nvSpPr>
        <p:spPr>
          <a:xfrm>
            <a:off x="5724128" y="4437112"/>
            <a:ext cx="1284503" cy="50405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Animatie icoon"/>
          <p:cNvGrpSpPr>
            <a:grpSpLocks noChangeAspect="1"/>
          </p:cNvGrpSpPr>
          <p:nvPr/>
        </p:nvGrpSpPr>
        <p:grpSpPr>
          <a:xfrm>
            <a:off x="8565712" y="6364675"/>
            <a:ext cx="440378" cy="360000"/>
            <a:chOff x="5076056" y="174576"/>
            <a:chExt cx="3276364" cy="2678360"/>
          </a:xfrm>
        </p:grpSpPr>
        <p:sp>
          <p:nvSpPr>
            <p:cNvPr id="49" name="Rectangle 5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Isosceles Triangle 6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Oval 6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Oval 6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355658" y="2043425"/>
            <a:ext cx="36402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/>
              <a:t>Aanpak</a:t>
            </a:r>
            <a:endParaRPr lang="en-US" sz="2200" i="1" dirty="0"/>
          </a:p>
          <a:p>
            <a:r>
              <a:rPr lang="en-US" sz="2400" dirty="0" err="1"/>
              <a:t>Soms</a:t>
            </a:r>
            <a:r>
              <a:rPr lang="en-US" sz="2400" dirty="0"/>
              <a:t> </a:t>
            </a:r>
            <a:r>
              <a:rPr lang="en-US" sz="2400" dirty="0" err="1"/>
              <a:t>moet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je </a:t>
            </a:r>
            <a:r>
              <a:rPr lang="en-US" sz="2400" dirty="0" err="1"/>
              <a:t>schatten</a:t>
            </a:r>
            <a:r>
              <a:rPr lang="en-US" sz="2400" dirty="0"/>
              <a:t>.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38672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0639E-6 L 0.04618 0.43949 " pathEditMode="relative" rAng="0" ptsTypes="AA">
                                      <p:cBhvr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" y="21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  <p:bldP spid="12" grpId="0"/>
      <p:bldP spid="21" grpId="0" animBg="1"/>
      <p:bldP spid="1028" grpId="0"/>
      <p:bldP spid="1029" grpId="0"/>
      <p:bldP spid="1030" grpId="0"/>
      <p:bldP spid="1032" grpId="0"/>
      <p:bldP spid="1033" grpId="0"/>
      <p:bldP spid="1035" grpId="0"/>
      <p:bldP spid="1036" grpId="0"/>
      <p:bldP spid="1037" grpId="0"/>
      <p:bldP spid="1038" grpId="0"/>
      <p:bldP spid="1039" grpId="0"/>
      <p:bldP spid="1040" grpId="0"/>
      <p:bldP spid="1042" grpId="0"/>
      <p:bldP spid="52" grpId="0"/>
      <p:bldP spid="67" grpId="0"/>
      <p:bldP spid="39" grpId="0"/>
      <p:bldP spid="40" grpId="0"/>
      <p:bldP spid="40" grpId="1"/>
      <p:bldP spid="47" grpId="0" animBg="1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990" y="1592157"/>
            <a:ext cx="4723290" cy="3349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Beelddiagram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78768" y="77787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0388" y="1196752"/>
            <a:ext cx="479330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Gebruik</a:t>
            </a:r>
            <a:r>
              <a:rPr lang="en-US" sz="2200" dirty="0"/>
              <a:t> het </a:t>
            </a:r>
            <a:r>
              <a:rPr lang="en-US" sz="2200" dirty="0" err="1"/>
              <a:t>beelddiagram</a:t>
            </a:r>
            <a:r>
              <a:rPr lang="en-US" sz="2200" dirty="0"/>
              <a:t> </a:t>
            </a:r>
            <a:r>
              <a:rPr lang="en-US" sz="2200" dirty="0" err="1"/>
              <a:t>hieronder</a:t>
            </a:r>
            <a:r>
              <a:rPr lang="en-US" sz="2400" dirty="0"/>
              <a:t>.</a:t>
            </a:r>
            <a:endParaRPr lang="nl-N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13224" y="4869160"/>
            <a:ext cx="59247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c </a:t>
            </a:r>
            <a:r>
              <a:rPr lang="en-US" sz="2200" dirty="0"/>
              <a:t>Op </a:t>
            </a:r>
            <a:r>
              <a:rPr lang="en-US" sz="2200" dirty="0" err="1"/>
              <a:t>welke</a:t>
            </a:r>
            <a:r>
              <a:rPr lang="en-US" sz="2200" dirty="0"/>
              <a:t> dag </a:t>
            </a:r>
            <a:r>
              <a:rPr lang="en-US" sz="2200" dirty="0" err="1"/>
              <a:t>zijn</a:t>
            </a:r>
            <a:r>
              <a:rPr lang="en-US" sz="2200" dirty="0"/>
              <a:t> de </a:t>
            </a:r>
            <a:r>
              <a:rPr lang="en-US" sz="2200" dirty="0" err="1"/>
              <a:t>meeste</a:t>
            </a:r>
            <a:r>
              <a:rPr lang="en-US" sz="2200" dirty="0"/>
              <a:t> cd’s </a:t>
            </a:r>
            <a:r>
              <a:rPr lang="en-US" sz="2200" dirty="0" err="1"/>
              <a:t>verkocht</a:t>
            </a:r>
            <a:r>
              <a:rPr lang="en-US" sz="2200" dirty="0"/>
              <a:t>?</a:t>
            </a:r>
            <a:endParaRPr lang="nl-NL" sz="2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15804" y="5271591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i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478561" y="5733256"/>
            <a:ext cx="8665439" cy="787896"/>
            <a:chOff x="467544" y="4013448"/>
            <a:chExt cx="8421291" cy="1575792"/>
          </a:xfrm>
        </p:grpSpPr>
        <p:grpSp>
          <p:nvGrpSpPr>
            <p:cNvPr id="17" name="Group 16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9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0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1576504" y="4114294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>
            <a:spLocks noChangeAspect="1"/>
          </p:cNvSpPr>
          <p:nvPr/>
        </p:nvSpPr>
        <p:spPr>
          <a:xfrm>
            <a:off x="1039885" y="6079470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8" name="Word_13-1"/>
          <p:cNvSpPr txBox="1"/>
          <p:nvPr/>
        </p:nvSpPr>
        <p:spPr>
          <a:xfrm>
            <a:off x="1833932" y="5905805"/>
            <a:ext cx="24205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dirty="0"/>
              <a:t>c</a:t>
            </a:r>
            <a:r>
              <a:rPr lang="nl-NL" b="0" dirty="0"/>
              <a:t> </a:t>
            </a:r>
          </a:p>
        </p:txBody>
      </p:sp>
      <p:sp>
        <p:nvSpPr>
          <p:cNvPr id="1029" name="Word_13-2"/>
          <p:cNvSpPr txBox="1"/>
          <p:nvPr/>
        </p:nvSpPr>
        <p:spPr>
          <a:xfrm>
            <a:off x="2090412" y="5936583"/>
            <a:ext cx="531690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b="1"/>
            </a:lvl1pPr>
          </a:lstStyle>
          <a:p>
            <a:r>
              <a:rPr lang="nl-NL" sz="2200" b="0" dirty="0"/>
              <a:t>De meeste cd’s zijn op zaterdag verkocht. </a:t>
            </a:r>
          </a:p>
        </p:txBody>
      </p:sp>
      <p:grpSp>
        <p:nvGrpSpPr>
          <p:cNvPr id="5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60" name="Rectangle 5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Isosceles Triangle 6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l 6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3" name="Oval 6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4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6" name="Isosceles Triangle 6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" name="Ovaal 2"/>
          <p:cNvSpPr/>
          <p:nvPr/>
        </p:nvSpPr>
        <p:spPr>
          <a:xfrm>
            <a:off x="3275856" y="3861048"/>
            <a:ext cx="2376264" cy="64807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37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  <p:bldP spid="12" grpId="0"/>
      <p:bldP spid="21" grpId="0" animBg="1"/>
      <p:bldP spid="1028" grpId="0"/>
      <p:bldP spid="1029" grpId="0"/>
      <p:bldP spid="67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030" y="296013"/>
            <a:ext cx="4723290" cy="3349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7" name="Group 56"/>
          <p:cNvGrpSpPr/>
          <p:nvPr/>
        </p:nvGrpSpPr>
        <p:grpSpPr>
          <a:xfrm>
            <a:off x="485452" y="4805536"/>
            <a:ext cx="8658548" cy="1575792"/>
            <a:chOff x="467544" y="4013448"/>
            <a:chExt cx="8421291" cy="1575792"/>
          </a:xfrm>
        </p:grpSpPr>
        <p:grpSp>
          <p:nvGrpSpPr>
            <p:cNvPr id="73" name="Group 7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5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6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4" name="Straight Connector 73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Oval 76"/>
          <p:cNvSpPr>
            <a:spLocks noChangeAspect="1"/>
          </p:cNvSpPr>
          <p:nvPr/>
        </p:nvSpPr>
        <p:spPr>
          <a:xfrm>
            <a:off x="966188" y="5183479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7" name="Oval 86"/>
          <p:cNvSpPr>
            <a:spLocks noChangeAspect="1"/>
          </p:cNvSpPr>
          <p:nvPr/>
        </p:nvSpPr>
        <p:spPr>
          <a:xfrm>
            <a:off x="966188" y="5841211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30554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Beelddiagram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78768" y="692696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452" y="3688576"/>
            <a:ext cx="41585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d </a:t>
            </a:r>
            <a:r>
              <a:rPr lang="en-US" sz="2200" dirty="0" err="1"/>
              <a:t>Zet</a:t>
            </a:r>
            <a:r>
              <a:rPr lang="en-US" sz="2200" dirty="0"/>
              <a:t> de </a:t>
            </a:r>
            <a:r>
              <a:rPr lang="en-US" sz="2200" dirty="0" err="1"/>
              <a:t>gegevens</a:t>
            </a:r>
            <a:r>
              <a:rPr lang="en-US" sz="2200" dirty="0"/>
              <a:t> in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tabel</a:t>
            </a:r>
            <a:r>
              <a:rPr lang="en-US" sz="2200" dirty="0"/>
              <a:t>.</a:t>
            </a:r>
            <a:endParaRPr lang="nl-NL" sz="2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50357" y="4222249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i="1" dirty="0"/>
          </a:p>
        </p:txBody>
      </p:sp>
      <p:cxnSp>
        <p:nvCxnSpPr>
          <p:cNvPr id="38" name="Rechte verbindingslijn 3"/>
          <p:cNvCxnSpPr/>
          <p:nvPr/>
        </p:nvCxnSpPr>
        <p:spPr>
          <a:xfrm>
            <a:off x="1522001" y="5514216"/>
            <a:ext cx="7128792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4"/>
          <p:cNvCxnSpPr/>
          <p:nvPr/>
        </p:nvCxnSpPr>
        <p:spPr>
          <a:xfrm>
            <a:off x="3361976" y="5010160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5"/>
          <p:cNvCxnSpPr/>
          <p:nvPr/>
        </p:nvCxnSpPr>
        <p:spPr>
          <a:xfrm>
            <a:off x="3995936" y="5020322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6"/>
          <p:cNvCxnSpPr/>
          <p:nvPr/>
        </p:nvCxnSpPr>
        <p:spPr>
          <a:xfrm>
            <a:off x="4644008" y="5020322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kstvak 44"/>
          <p:cNvSpPr txBox="1"/>
          <p:nvPr/>
        </p:nvSpPr>
        <p:spPr>
          <a:xfrm>
            <a:off x="1609983" y="5043520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dag</a:t>
            </a:r>
          </a:p>
        </p:txBody>
      </p:sp>
      <p:sp>
        <p:nvSpPr>
          <p:cNvPr id="48" name="Tekstvak 63"/>
          <p:cNvSpPr txBox="1"/>
          <p:nvPr/>
        </p:nvSpPr>
        <p:spPr>
          <a:xfrm>
            <a:off x="1594009" y="5540772"/>
            <a:ext cx="15293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aantal</a:t>
            </a:r>
            <a:r>
              <a:rPr lang="en-US" sz="2200" dirty="0"/>
              <a:t> cd’s</a:t>
            </a:r>
            <a:endParaRPr lang="nl-NL" sz="2200" dirty="0"/>
          </a:p>
        </p:txBody>
      </p:sp>
      <p:sp>
        <p:nvSpPr>
          <p:cNvPr id="49" name="Tekstvak 64"/>
          <p:cNvSpPr txBox="1"/>
          <p:nvPr/>
        </p:nvSpPr>
        <p:spPr>
          <a:xfrm>
            <a:off x="3415326" y="5082168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ma</a:t>
            </a:r>
            <a:endParaRPr lang="nl-NL" sz="2200" dirty="0"/>
          </a:p>
        </p:txBody>
      </p:sp>
      <p:sp>
        <p:nvSpPr>
          <p:cNvPr id="50" name="Tekstvak 66"/>
          <p:cNvSpPr txBox="1"/>
          <p:nvPr/>
        </p:nvSpPr>
        <p:spPr>
          <a:xfrm>
            <a:off x="3412122" y="5540772"/>
            <a:ext cx="583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75</a:t>
            </a:r>
            <a:r>
              <a:rPr lang="en-US" sz="2400" dirty="0"/>
              <a:t> </a:t>
            </a:r>
            <a:endParaRPr lang="nl-NL" sz="2400" dirty="0"/>
          </a:p>
        </p:txBody>
      </p:sp>
      <p:sp>
        <p:nvSpPr>
          <p:cNvPr id="53" name="Tekstvak 70"/>
          <p:cNvSpPr txBox="1"/>
          <p:nvPr/>
        </p:nvSpPr>
        <p:spPr>
          <a:xfrm>
            <a:off x="4644008" y="5571550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175</a:t>
            </a:r>
            <a:endParaRPr lang="nl-NL" sz="2200" dirty="0"/>
          </a:p>
        </p:txBody>
      </p:sp>
      <p:sp>
        <p:nvSpPr>
          <p:cNvPr id="54" name="Tekstvak 20"/>
          <p:cNvSpPr txBox="1"/>
          <p:nvPr/>
        </p:nvSpPr>
        <p:spPr>
          <a:xfrm>
            <a:off x="3988058" y="5571550"/>
            <a:ext cx="6559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100</a:t>
            </a:r>
          </a:p>
        </p:txBody>
      </p:sp>
      <p:cxnSp>
        <p:nvCxnSpPr>
          <p:cNvPr id="55" name="Rechte verbindingslijn 6"/>
          <p:cNvCxnSpPr/>
          <p:nvPr/>
        </p:nvCxnSpPr>
        <p:spPr>
          <a:xfrm>
            <a:off x="5292080" y="5020322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292080" y="5571550"/>
            <a:ext cx="6559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150</a:t>
            </a:r>
            <a:endParaRPr lang="nl-NL" sz="2200" dirty="0"/>
          </a:p>
        </p:txBody>
      </p:sp>
      <p:sp>
        <p:nvSpPr>
          <p:cNvPr id="27" name="TextBox 26"/>
          <p:cNvSpPr txBox="1"/>
          <p:nvPr/>
        </p:nvSpPr>
        <p:spPr>
          <a:xfrm>
            <a:off x="2627784" y="6181139"/>
            <a:ext cx="1880643" cy="430887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/>
              <a:t>van </a:t>
            </a:r>
            <a:r>
              <a:rPr lang="en-US" sz="2200" dirty="0" err="1"/>
              <a:t>opgave</a:t>
            </a:r>
            <a:r>
              <a:rPr lang="en-US" sz="2200" dirty="0"/>
              <a:t> </a:t>
            </a:r>
            <a:r>
              <a:rPr lang="en-US" sz="2200" b="1" dirty="0"/>
              <a:t>a</a:t>
            </a:r>
            <a:endParaRPr lang="nl-NL" sz="2200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317632" y="5949280"/>
            <a:ext cx="6424" cy="24434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681429" y="6181139"/>
            <a:ext cx="1896673" cy="430887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/>
              <a:t>van </a:t>
            </a:r>
            <a:r>
              <a:rPr lang="en-US" sz="2200" dirty="0" err="1"/>
              <a:t>opgave</a:t>
            </a:r>
            <a:r>
              <a:rPr lang="en-US" sz="2200" dirty="0"/>
              <a:t> </a:t>
            </a:r>
            <a:r>
              <a:rPr lang="en-US" sz="2200" b="1" dirty="0"/>
              <a:t>b</a:t>
            </a:r>
            <a:endParaRPr lang="nl-NL" sz="2200" b="1" dirty="0"/>
          </a:p>
        </p:txBody>
      </p:sp>
      <p:cxnSp>
        <p:nvCxnSpPr>
          <p:cNvPr id="59" name="Straight Arrow Connector 58"/>
          <p:cNvCxnSpPr/>
          <p:nvPr/>
        </p:nvCxnSpPr>
        <p:spPr>
          <a:xfrm flipV="1">
            <a:off x="4892375" y="5942168"/>
            <a:ext cx="6425" cy="24434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296404" y="1979727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</a:t>
            </a:r>
            <a:endParaRPr lang="nl-NL" sz="2200" dirty="0"/>
          </a:p>
        </p:txBody>
      </p:sp>
      <p:sp>
        <p:nvSpPr>
          <p:cNvPr id="61" name="TextBox 60"/>
          <p:cNvSpPr txBox="1"/>
          <p:nvPr/>
        </p:nvSpPr>
        <p:spPr>
          <a:xfrm>
            <a:off x="3614439" y="1979727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</a:t>
            </a:r>
            <a:endParaRPr lang="nl-NL" sz="2200" dirty="0"/>
          </a:p>
        </p:txBody>
      </p:sp>
      <p:sp>
        <p:nvSpPr>
          <p:cNvPr id="62" name="TextBox 61"/>
          <p:cNvSpPr txBox="1"/>
          <p:nvPr/>
        </p:nvSpPr>
        <p:spPr>
          <a:xfrm>
            <a:off x="3925313" y="1979727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</a:t>
            </a:r>
            <a:endParaRPr lang="nl-NL" sz="2200" dirty="0"/>
          </a:p>
        </p:txBody>
      </p:sp>
      <p:sp>
        <p:nvSpPr>
          <p:cNvPr id="63" name="TextBox 62"/>
          <p:cNvSpPr txBox="1"/>
          <p:nvPr/>
        </p:nvSpPr>
        <p:spPr>
          <a:xfrm>
            <a:off x="4211960" y="2319129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</a:t>
            </a:r>
            <a:endParaRPr lang="nl-NL" sz="2200" dirty="0"/>
          </a:p>
        </p:txBody>
      </p:sp>
      <p:sp>
        <p:nvSpPr>
          <p:cNvPr id="64" name="TextBox 63"/>
          <p:cNvSpPr txBox="1"/>
          <p:nvPr/>
        </p:nvSpPr>
        <p:spPr>
          <a:xfrm>
            <a:off x="4520540" y="2657460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</a:t>
            </a:r>
            <a:endParaRPr lang="nl-NL" sz="2200" dirty="0"/>
          </a:p>
        </p:txBody>
      </p:sp>
      <p:sp>
        <p:nvSpPr>
          <p:cNvPr id="65" name="TextBox 64"/>
          <p:cNvSpPr txBox="1"/>
          <p:nvPr/>
        </p:nvSpPr>
        <p:spPr>
          <a:xfrm>
            <a:off x="4828670" y="2658621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</a:t>
            </a:r>
            <a:endParaRPr lang="nl-NL" sz="2200" dirty="0"/>
          </a:p>
        </p:txBody>
      </p:sp>
      <p:sp>
        <p:nvSpPr>
          <p:cNvPr id="66" name="TextBox 65"/>
          <p:cNvSpPr txBox="1"/>
          <p:nvPr/>
        </p:nvSpPr>
        <p:spPr>
          <a:xfrm>
            <a:off x="5125649" y="2658441"/>
            <a:ext cx="5984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6,5</a:t>
            </a:r>
            <a:endParaRPr lang="nl-NL" sz="2200" dirty="0"/>
          </a:p>
        </p:txBody>
      </p:sp>
      <p:sp>
        <p:nvSpPr>
          <p:cNvPr id="68" name="TextBox 67"/>
          <p:cNvSpPr txBox="1"/>
          <p:nvPr/>
        </p:nvSpPr>
        <p:spPr>
          <a:xfrm>
            <a:off x="3286130" y="908720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</a:t>
            </a:r>
            <a:endParaRPr lang="nl-NL" sz="2200" dirty="0"/>
          </a:p>
        </p:txBody>
      </p:sp>
      <p:sp>
        <p:nvSpPr>
          <p:cNvPr id="69" name="TextBox 68"/>
          <p:cNvSpPr txBox="1"/>
          <p:nvPr/>
        </p:nvSpPr>
        <p:spPr>
          <a:xfrm>
            <a:off x="3614439" y="908720"/>
            <a:ext cx="6001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1,5</a:t>
            </a:r>
            <a:endParaRPr lang="nl-NL" sz="2200" dirty="0"/>
          </a:p>
        </p:txBody>
      </p:sp>
      <p:sp>
        <p:nvSpPr>
          <p:cNvPr id="34" name="TextBox 33"/>
          <p:cNvSpPr txBox="1"/>
          <p:nvPr/>
        </p:nvSpPr>
        <p:spPr>
          <a:xfrm>
            <a:off x="5442635" y="557155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78" name="TextBox 77"/>
          <p:cNvSpPr txBox="1"/>
          <p:nvPr/>
        </p:nvSpPr>
        <p:spPr>
          <a:xfrm>
            <a:off x="3481606" y="557155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8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82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83" name="Rectangle 82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Isosceles Triangle 8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5" name="Oval 8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6" name="Oval 8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9" name="Tekstvak 64"/>
          <p:cNvSpPr txBox="1"/>
          <p:nvPr/>
        </p:nvSpPr>
        <p:spPr>
          <a:xfrm>
            <a:off x="4095714" y="5082167"/>
            <a:ext cx="4042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di</a:t>
            </a:r>
            <a:endParaRPr lang="nl-NL" sz="2200" dirty="0"/>
          </a:p>
        </p:txBody>
      </p:sp>
      <p:sp>
        <p:nvSpPr>
          <p:cNvPr id="90" name="Tekstvak 64"/>
          <p:cNvSpPr txBox="1"/>
          <p:nvPr/>
        </p:nvSpPr>
        <p:spPr>
          <a:xfrm>
            <a:off x="4704403" y="5085184"/>
            <a:ext cx="5453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wo</a:t>
            </a:r>
            <a:endParaRPr lang="nl-NL" sz="2200" dirty="0"/>
          </a:p>
        </p:txBody>
      </p:sp>
      <p:sp>
        <p:nvSpPr>
          <p:cNvPr id="91" name="Tekstvak 64"/>
          <p:cNvSpPr txBox="1"/>
          <p:nvPr/>
        </p:nvSpPr>
        <p:spPr>
          <a:xfrm>
            <a:off x="5364088" y="5085184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do</a:t>
            </a:r>
            <a:endParaRPr lang="nl-NL" sz="2200" dirty="0"/>
          </a:p>
        </p:txBody>
      </p:sp>
      <p:cxnSp>
        <p:nvCxnSpPr>
          <p:cNvPr id="92" name="Rechte verbindingslijn 6"/>
          <p:cNvCxnSpPr/>
          <p:nvPr/>
        </p:nvCxnSpPr>
        <p:spPr>
          <a:xfrm>
            <a:off x="5960030" y="5023115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kstvak 64"/>
          <p:cNvSpPr txBox="1"/>
          <p:nvPr/>
        </p:nvSpPr>
        <p:spPr>
          <a:xfrm>
            <a:off x="6084168" y="5085184"/>
            <a:ext cx="4203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err="1"/>
              <a:t>vr</a:t>
            </a:r>
            <a:endParaRPr lang="nl-NL" sz="2200" dirty="0"/>
          </a:p>
        </p:txBody>
      </p:sp>
      <p:sp>
        <p:nvSpPr>
          <p:cNvPr id="94" name="TextBox 6"/>
          <p:cNvSpPr txBox="1"/>
          <p:nvPr/>
        </p:nvSpPr>
        <p:spPr>
          <a:xfrm>
            <a:off x="5984404" y="5571550"/>
            <a:ext cx="6559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200</a:t>
            </a:r>
            <a:endParaRPr lang="nl-NL" sz="2200" dirty="0"/>
          </a:p>
        </p:txBody>
      </p:sp>
      <p:cxnSp>
        <p:nvCxnSpPr>
          <p:cNvPr id="95" name="Rechte verbindingslijn 6"/>
          <p:cNvCxnSpPr/>
          <p:nvPr/>
        </p:nvCxnSpPr>
        <p:spPr>
          <a:xfrm>
            <a:off x="6660232" y="5033054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kstvak 64"/>
          <p:cNvSpPr txBox="1"/>
          <p:nvPr/>
        </p:nvSpPr>
        <p:spPr>
          <a:xfrm>
            <a:off x="6804248" y="5085184"/>
            <a:ext cx="4828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err="1"/>
              <a:t>za</a:t>
            </a:r>
            <a:endParaRPr lang="nl-NL" sz="2200" dirty="0"/>
          </a:p>
        </p:txBody>
      </p:sp>
      <p:sp>
        <p:nvSpPr>
          <p:cNvPr id="97" name="TextBox 6"/>
          <p:cNvSpPr txBox="1"/>
          <p:nvPr/>
        </p:nvSpPr>
        <p:spPr>
          <a:xfrm>
            <a:off x="6724362" y="5571550"/>
            <a:ext cx="6559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325</a:t>
            </a:r>
            <a:endParaRPr lang="nl-NL" sz="2200" dirty="0"/>
          </a:p>
        </p:txBody>
      </p:sp>
      <p:cxnSp>
        <p:nvCxnSpPr>
          <p:cNvPr id="98" name="Rechte verbindingslijn 6"/>
          <p:cNvCxnSpPr/>
          <p:nvPr/>
        </p:nvCxnSpPr>
        <p:spPr>
          <a:xfrm>
            <a:off x="7452320" y="5033054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kstvak 64"/>
          <p:cNvSpPr txBox="1"/>
          <p:nvPr/>
        </p:nvSpPr>
        <p:spPr>
          <a:xfrm>
            <a:off x="7512863" y="5085184"/>
            <a:ext cx="8755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err="1"/>
              <a:t>totaal</a:t>
            </a:r>
            <a:endParaRPr lang="nl-NL" sz="2200" dirty="0"/>
          </a:p>
        </p:txBody>
      </p:sp>
      <p:sp>
        <p:nvSpPr>
          <p:cNvPr id="100" name="TextBox 6"/>
          <p:cNvSpPr txBox="1"/>
          <p:nvPr/>
        </p:nvSpPr>
        <p:spPr>
          <a:xfrm>
            <a:off x="7437903" y="5571550"/>
            <a:ext cx="8130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1025</a:t>
            </a:r>
            <a:endParaRPr lang="nl-NL" sz="2200" dirty="0"/>
          </a:p>
        </p:txBody>
      </p:sp>
      <p:sp>
        <p:nvSpPr>
          <p:cNvPr id="101" name="TextBox 33"/>
          <p:cNvSpPr txBox="1"/>
          <p:nvPr/>
        </p:nvSpPr>
        <p:spPr>
          <a:xfrm>
            <a:off x="6156176" y="557155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102" name="TextBox 33"/>
          <p:cNvSpPr txBox="1"/>
          <p:nvPr/>
        </p:nvSpPr>
        <p:spPr>
          <a:xfrm>
            <a:off x="6876256" y="557155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103" name="TextBox 33"/>
          <p:cNvSpPr txBox="1"/>
          <p:nvPr/>
        </p:nvSpPr>
        <p:spPr>
          <a:xfrm>
            <a:off x="7668344" y="557155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104" name="TextBox 59"/>
          <p:cNvSpPr txBox="1"/>
          <p:nvPr/>
        </p:nvSpPr>
        <p:spPr>
          <a:xfrm>
            <a:off x="3296404" y="2328242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</a:t>
            </a:r>
            <a:endParaRPr lang="nl-NL" sz="2200" dirty="0"/>
          </a:p>
        </p:txBody>
      </p:sp>
      <p:sp>
        <p:nvSpPr>
          <p:cNvPr id="105" name="TextBox 60"/>
          <p:cNvSpPr txBox="1"/>
          <p:nvPr/>
        </p:nvSpPr>
        <p:spPr>
          <a:xfrm>
            <a:off x="3615348" y="2319219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</a:t>
            </a:r>
            <a:endParaRPr lang="nl-NL" sz="2200" dirty="0"/>
          </a:p>
        </p:txBody>
      </p:sp>
      <p:sp>
        <p:nvSpPr>
          <p:cNvPr id="106" name="TextBox 61"/>
          <p:cNvSpPr txBox="1"/>
          <p:nvPr/>
        </p:nvSpPr>
        <p:spPr>
          <a:xfrm>
            <a:off x="3923928" y="2317608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</a:t>
            </a:r>
            <a:endParaRPr lang="nl-NL" sz="2200" dirty="0"/>
          </a:p>
        </p:txBody>
      </p:sp>
      <p:sp>
        <p:nvSpPr>
          <p:cNvPr id="107" name="TextBox 59"/>
          <p:cNvSpPr txBox="1"/>
          <p:nvPr/>
        </p:nvSpPr>
        <p:spPr>
          <a:xfrm>
            <a:off x="3296404" y="2667734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</a:t>
            </a:r>
            <a:endParaRPr lang="nl-NL" sz="2200" dirty="0"/>
          </a:p>
        </p:txBody>
      </p:sp>
      <p:sp>
        <p:nvSpPr>
          <p:cNvPr id="108" name="TextBox 60"/>
          <p:cNvSpPr txBox="1"/>
          <p:nvPr/>
        </p:nvSpPr>
        <p:spPr>
          <a:xfrm>
            <a:off x="3614439" y="2648347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</a:t>
            </a:r>
            <a:endParaRPr lang="nl-NL" sz="2200" dirty="0"/>
          </a:p>
        </p:txBody>
      </p:sp>
      <p:sp>
        <p:nvSpPr>
          <p:cNvPr id="109" name="TextBox 61"/>
          <p:cNvSpPr txBox="1"/>
          <p:nvPr/>
        </p:nvSpPr>
        <p:spPr>
          <a:xfrm>
            <a:off x="3923928" y="2648347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</a:t>
            </a:r>
            <a:endParaRPr lang="nl-NL" sz="2200" dirty="0"/>
          </a:p>
        </p:txBody>
      </p:sp>
      <p:sp>
        <p:nvSpPr>
          <p:cNvPr id="110" name="TextBox 62"/>
          <p:cNvSpPr txBox="1"/>
          <p:nvPr/>
        </p:nvSpPr>
        <p:spPr>
          <a:xfrm>
            <a:off x="4211960" y="2648347"/>
            <a:ext cx="3814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</a:t>
            </a:r>
            <a:endParaRPr lang="nl-NL" sz="2200" dirty="0"/>
          </a:p>
        </p:txBody>
      </p:sp>
      <p:sp>
        <p:nvSpPr>
          <p:cNvPr id="3" name="Tekstvak 2"/>
          <p:cNvSpPr txBox="1"/>
          <p:nvPr/>
        </p:nvSpPr>
        <p:spPr>
          <a:xfrm>
            <a:off x="4428991" y="4396462"/>
            <a:ext cx="4548134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/>
              <a:t>75 + 100 + 175 + 150 + 200 + 325 = 1025</a:t>
            </a:r>
          </a:p>
        </p:txBody>
      </p:sp>
      <p:cxnSp>
        <p:nvCxnSpPr>
          <p:cNvPr id="43" name="Gebogen verbindingslijn 42"/>
          <p:cNvCxnSpPr/>
          <p:nvPr/>
        </p:nvCxnSpPr>
        <p:spPr>
          <a:xfrm rot="5400000">
            <a:off x="8151172" y="4874768"/>
            <a:ext cx="967623" cy="685879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484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500"/>
                            </p:stCondLst>
                            <p:childTnLst>
                              <p:par>
                                <p:cTn id="1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500"/>
                            </p:stCondLst>
                            <p:childTnLst>
                              <p:par>
                                <p:cTn id="2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2000"/>
                            </p:stCondLst>
                            <p:childTnLst>
                              <p:par>
                                <p:cTn id="2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3000"/>
                            </p:stCondLst>
                            <p:childTnLst>
                              <p:par>
                                <p:cTn id="2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9" fill="hold">
                      <p:stCondLst>
                        <p:cond delay="0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7" grpId="0" animBg="1"/>
      <p:bldP spid="87" grpId="0" animBg="1"/>
      <p:bldP spid="2" grpId="0" animBg="1"/>
      <p:bldP spid="11" grpId="0"/>
      <p:bldP spid="12" grpId="0"/>
      <p:bldP spid="47" grpId="0"/>
      <p:bldP spid="48" grpId="0"/>
      <p:bldP spid="49" grpId="0"/>
      <p:bldP spid="50" grpId="0"/>
      <p:bldP spid="53" grpId="0"/>
      <p:bldP spid="54" grpId="0"/>
      <p:bldP spid="7" grpId="0"/>
      <p:bldP spid="27" grpId="0" animBg="1"/>
      <p:bldP spid="27" grpId="1" animBg="1"/>
      <p:bldP spid="58" grpId="0" animBg="1"/>
      <p:bldP spid="58" grpId="1" animBg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8" grpId="0"/>
      <p:bldP spid="68" grpId="1"/>
      <p:bldP spid="69" grpId="0"/>
      <p:bldP spid="69" grpId="1"/>
      <p:bldP spid="34" grpId="0"/>
      <p:bldP spid="34" grpId="1"/>
      <p:bldP spid="78" grpId="0"/>
      <p:bldP spid="78" grpId="1"/>
      <p:bldP spid="80" grpId="0" animBg="1"/>
      <p:bldP spid="81" grpId="0"/>
      <p:bldP spid="89" grpId="0"/>
      <p:bldP spid="90" grpId="0"/>
      <p:bldP spid="91" grpId="0"/>
      <p:bldP spid="93" grpId="0"/>
      <p:bldP spid="94" grpId="0"/>
      <p:bldP spid="96" grpId="0"/>
      <p:bldP spid="97" grpId="0"/>
      <p:bldP spid="99" grpId="0"/>
      <p:bldP spid="100" grpId="0"/>
      <p:bldP spid="101" grpId="0"/>
      <p:bldP spid="101" grpId="1"/>
      <p:bldP spid="102" grpId="0"/>
      <p:bldP spid="102" grpId="1"/>
      <p:bldP spid="103" grpId="0"/>
      <p:bldP spid="103" grpId="1"/>
      <p:bldP spid="104" grpId="0"/>
      <p:bldP spid="104" grpId="1"/>
      <p:bldP spid="105" grpId="0"/>
      <p:bldP spid="105" grpId="1"/>
      <p:bldP spid="106" grpId="0"/>
      <p:bldP spid="106" grpId="1"/>
      <p:bldP spid="107" grpId="0"/>
      <p:bldP spid="107" grpId="1"/>
      <p:bldP spid="108" grpId="0"/>
      <p:bldP spid="108" grpId="1"/>
      <p:bldP spid="109" grpId="0"/>
      <p:bldP spid="109" grpId="1"/>
      <p:bldP spid="110" grpId="0"/>
      <p:bldP spid="110" grpId="1"/>
      <p:bldP spid="3" grpId="0" animBg="1"/>
      <p:bldP spid="3" grpId="1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14</TotalTime>
  <Words>291</Words>
  <Application>Microsoft Office PowerPoint</Application>
  <PresentationFormat>Diavoorstelling (4:3)</PresentationFormat>
  <Paragraphs>127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34</cp:revision>
  <dcterms:created xsi:type="dcterms:W3CDTF">2014-05-09T07:01:34Z</dcterms:created>
  <dcterms:modified xsi:type="dcterms:W3CDTF">2017-11-29T10:55:42Z</dcterms:modified>
</cp:coreProperties>
</file>