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322" r:id="rId2"/>
    <p:sldId id="327" r:id="rId3"/>
  </p:sldIdLst>
  <p:sldSz cx="9144000" cy="6858000" type="screen4x3"/>
  <p:notesSz cx="6858000" cy="9144000"/>
  <p:defaultTextStyle>
    <a:defPPr>
      <a:defRPr lang="nl-NL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3113">
          <p15:clr>
            <a:srgbClr val="A4A3A4"/>
          </p15:clr>
        </p15:guide>
        <p15:guide id="2" pos="3878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Tom" initials="T" lastIdx="1" clrIdx="0"/>
  <p:cmAuthor id="1" name="T.H. Nijbroek" initials="N" lastIdx="1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60093"/>
    <a:srgbClr val="0099FF"/>
    <a:srgbClr val="00FF00"/>
    <a:srgbClr val="00FFFF"/>
    <a:srgbClr val="008000"/>
    <a:srgbClr val="CC99FF"/>
    <a:srgbClr val="DEBDFF"/>
    <a:srgbClr val="9966FF"/>
    <a:srgbClr val="66FF66"/>
    <a:srgbClr val="D5FFD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6923229-D02E-42EF-B57A-8FB6397FBD1F}" v="23" dt="2018-09-18T07:44:26.96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Geen stijl, geen raster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782" autoAdjust="0"/>
    <p:restoredTop sz="95135" autoAdjust="0"/>
  </p:normalViewPr>
  <p:slideViewPr>
    <p:cSldViewPr snapToObjects="1">
      <p:cViewPr varScale="1">
        <p:scale>
          <a:sx n="68" d="100"/>
          <a:sy n="68" d="100"/>
        </p:scale>
        <p:origin x="1434" y="72"/>
      </p:cViewPr>
      <p:guideLst>
        <p:guide orient="horz" pos="3113"/>
        <p:guide pos="387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commentAuthors" Target="commentAuthors.xml"/><Relationship Id="rId10" Type="http://schemas.microsoft.com/office/2015/10/relationships/revisionInfo" Target="revisionInfo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1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noProof="0"/>
              <a:t>Klik om de opmaakprofielen van de modeltekst te bewerken</a:t>
            </a:r>
          </a:p>
          <a:p>
            <a:pPr lvl="1"/>
            <a:r>
              <a:rPr lang="nl-NL" noProof="0"/>
              <a:t>Tweede niveau</a:t>
            </a:r>
          </a:p>
          <a:p>
            <a:pPr lvl="2"/>
            <a:r>
              <a:rPr lang="nl-NL" noProof="0"/>
              <a:t>Derde niveau</a:t>
            </a:r>
          </a:p>
          <a:p>
            <a:pPr lvl="3"/>
            <a:r>
              <a:rPr lang="nl-NL" noProof="0"/>
              <a:t>Vierde niveau</a:t>
            </a:r>
          </a:p>
          <a:p>
            <a:pPr lvl="4"/>
            <a:r>
              <a:rPr lang="nl-NL" noProof="0"/>
              <a:t>Vijfde niveau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67595DC7-3F28-4B14-A17E-4C9311BF1596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9700037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710566C7-8CDC-47FA-BE1E-65423A37F256}" type="slidenum">
              <a:rPr lang="nl-NL" smtClean="0"/>
              <a:pPr eaLnBrk="1" hangingPunct="1"/>
              <a:t>1</a:t>
            </a:fld>
            <a:endParaRPr lang="nl-NL"/>
          </a:p>
        </p:txBody>
      </p:sp>
      <p:sp>
        <p:nvSpPr>
          <p:cNvPr id="5123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8B01C9BF-7A4D-4F29-A0EA-5BF064311FBC}" type="slidenum">
              <a:rPr lang="nl-NL" sz="1200">
                <a:ea typeface="MS PGothic" pitchFamily="34" charset="-128"/>
              </a:rPr>
              <a:pPr algn="r" eaLnBrk="1" hangingPunct="1"/>
              <a:t>1</a:t>
            </a:fld>
            <a:endParaRPr lang="nl-NL" sz="1200">
              <a:ea typeface="MS PGothic" pitchFamily="34" charset="-128"/>
            </a:endParaRPr>
          </a:p>
        </p:txBody>
      </p:sp>
      <p:sp>
        <p:nvSpPr>
          <p:cNvPr id="5124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125" name="Tijdelijke aanduiding voor notiti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dirty="0">
              <a:latin typeface="Arial" pitchFamily="34" charset="0"/>
            </a:endParaRPr>
          </a:p>
        </p:txBody>
      </p:sp>
      <p:sp>
        <p:nvSpPr>
          <p:cNvPr id="5126" name="Tijdelijke aanduiding voor dianummer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2738ADDE-9C6C-4A0D-A84C-DB912C0EEC06}" type="slidenum">
              <a:rPr lang="nl-NL" sz="1200" b="1">
                <a:ea typeface="MS PGothic" pitchFamily="34" charset="-128"/>
              </a:rPr>
              <a:pPr algn="r" eaLnBrk="1" hangingPunct="1"/>
              <a:t>1</a:t>
            </a:fld>
            <a:endParaRPr lang="nl-NL" sz="1200" b="1">
              <a:ea typeface="MS PGothic" pitchFamily="34" charset="-128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147" name="Tijdelijke aanduiding voor notiti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0" indent="0" eaLnBrk="1" hangingPunct="1">
              <a:buNone/>
            </a:pPr>
            <a:endParaRPr lang="nl-NL" dirty="0">
              <a:latin typeface="Arial" pitchFamily="34" charset="0"/>
            </a:endParaRPr>
          </a:p>
          <a:p>
            <a:pPr eaLnBrk="1" hangingPunct="1"/>
            <a:endParaRPr lang="nl-NL" dirty="0">
              <a:latin typeface="Arial" pitchFamily="34" charset="0"/>
            </a:endParaRPr>
          </a:p>
        </p:txBody>
      </p:sp>
      <p:sp>
        <p:nvSpPr>
          <p:cNvPr id="6148" name="Tijdelijke aanduiding voor dianumm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D011CACC-8ECB-475C-93FD-47445FD30D35}" type="slidenum">
              <a:rPr lang="nl-NL" smtClean="0"/>
              <a:pPr eaLnBrk="1" hangingPunct="1"/>
              <a:t>2</a:t>
            </a:fld>
            <a:endParaRPr lang="nl-NL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nl-NL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912C65-7722-4A8C-A5CC-10F4CEEC6D2B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23880122"/>
      </p:ext>
    </p:extLst>
  </p:cSld>
  <p:clrMapOvr>
    <a:masterClrMapping/>
  </p:clrMapOvr>
  <p:transition spd="slow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  <a:endParaRPr lang="nl-NL" noProof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090102-B343-4C86-A674-05614566CC5D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82874875"/>
      </p:ext>
    </p:extLst>
  </p:cSld>
  <p:clrMapOvr>
    <a:masterClrMapping/>
  </p:clrMapOvr>
  <p:transition spd="slow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C22ADC7-7322-4D80-81BA-11C5CC3B95AC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46112139"/>
      </p:ext>
    </p:extLst>
  </p:cSld>
  <p:clrMapOvr>
    <a:masterClrMapping/>
  </p:clrMapOvr>
  <p:transition spd="slow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E36EF7-BA07-4578-B274-6555CCD735DE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50877314"/>
      </p:ext>
    </p:extLst>
  </p:cSld>
  <p:clrMapOvr>
    <a:masterClrMapping/>
  </p:clrMapOvr>
  <p:transition spd="slow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80BA6D8-ACC9-4ACD-8091-14EFCD67E68D}" type="slidenum">
              <a:rPr lang="nl-NL" smtClean="0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82895099"/>
      </p:ext>
    </p:extLst>
  </p:cSld>
  <p:clrMapOvr>
    <a:masterClrMapping/>
  </p:clrMapOvr>
  <p:transition spd="slow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60E4955-A0C5-4819-AE89-1A54D0038146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96098484"/>
      </p:ext>
    </p:extLst>
  </p:cSld>
  <p:clrMapOvr>
    <a:masterClrMapping/>
  </p:clrMapOvr>
  <p:transition spd="slow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69A805-A37B-43FE-AC1E-1EE90B4F70B0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35072980"/>
      </p:ext>
    </p:extLst>
  </p:cSld>
  <p:clrMapOvr>
    <a:masterClrMapping/>
  </p:clrMapOvr>
  <p:transition spd="slow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CAC07B-20F8-4AE5-B1FF-AD7A1E0601AD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57689599"/>
      </p:ext>
    </p:extLst>
  </p:cSld>
  <p:clrMapOvr>
    <a:masterClrMapping/>
  </p:clrMapOvr>
  <p:transition spd="slow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A42694-5EEE-4602-9D8B-5CC57A7B5860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785750"/>
      </p:ext>
    </p:extLst>
  </p:cSld>
  <p:clrMapOvr>
    <a:masterClrMapping/>
  </p:clrMapOvr>
  <p:transition spd="slow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01A75D-B980-4646-A087-8E0A5ACA2954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70021988"/>
      </p:ext>
    </p:extLst>
  </p:cSld>
  <p:clrMapOvr>
    <a:masterClrMapping/>
  </p:clrMapOvr>
  <p:transition spd="slow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8D6954-F7EF-407E-B5F9-1403C34F9010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07550215"/>
      </p:ext>
    </p:extLst>
  </p:cSld>
  <p:clrMapOvr>
    <a:masterClrMapping/>
  </p:clrMapOvr>
  <p:transition spd="slow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B413D2-F27A-445D-BB24-94F15CF31AD7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85998861"/>
      </p:ext>
    </p:extLst>
  </p:cSld>
  <p:clrMapOvr>
    <a:masterClrMapping/>
  </p:clrMapOvr>
  <p:transition spd="slow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nl-NL"/>
              <a:t>Klik om het opmaakprofiel te bewerken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/>
              <a:t>Klik om de opmaakprofielen van de modeltekst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980BA6D8-ACC9-4ACD-8091-14EFCD67E68D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ransition spd="slow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3"/>
          <p:cNvSpPr>
            <a:spLocks noChangeArrowheads="1"/>
          </p:cNvSpPr>
          <p:nvPr/>
        </p:nvSpPr>
        <p:spPr bwMode="auto">
          <a:xfrm>
            <a:off x="3851920" y="3808910"/>
            <a:ext cx="4032299" cy="13467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/>
          <a:lstStyle/>
          <a:p>
            <a:pPr defTabSz="906463" eaLnBrk="0" hangingPunct="0">
              <a:lnSpc>
                <a:spcPct val="110000"/>
              </a:lnSpc>
            </a:pPr>
            <a:r>
              <a:rPr lang="nl-NL" sz="2400" dirty="0">
                <a:latin typeface="+mn-lt"/>
              </a:rPr>
              <a:t>Driehoeken tekenen</a:t>
            </a:r>
          </a:p>
          <a:p>
            <a:pPr defTabSz="906463" eaLnBrk="0" hangingPunct="0">
              <a:lnSpc>
                <a:spcPct val="110000"/>
              </a:lnSpc>
            </a:pPr>
            <a:r>
              <a:rPr lang="en-US" sz="2400" b="1" dirty="0" err="1">
                <a:solidFill>
                  <a:srgbClr val="D60093"/>
                </a:solidFill>
                <a:latin typeface="+mn-lt"/>
              </a:rPr>
              <a:t>Drie</a:t>
            </a:r>
            <a:r>
              <a:rPr lang="en-US" sz="2400" b="1" dirty="0">
                <a:solidFill>
                  <a:srgbClr val="D60093"/>
                </a:solidFill>
                <a:latin typeface="+mn-lt"/>
              </a:rPr>
              <a:t> </a:t>
            </a:r>
            <a:r>
              <a:rPr lang="en-US" sz="2400" b="1" dirty="0" err="1">
                <a:solidFill>
                  <a:srgbClr val="D60093"/>
                </a:solidFill>
                <a:latin typeface="+mn-lt"/>
              </a:rPr>
              <a:t>zijden</a:t>
            </a:r>
            <a:r>
              <a:rPr lang="en-US" sz="2400" b="1" dirty="0">
                <a:solidFill>
                  <a:srgbClr val="D60093"/>
                </a:solidFill>
                <a:latin typeface="+mn-lt"/>
              </a:rPr>
              <a:t> </a:t>
            </a:r>
            <a:r>
              <a:rPr lang="en-US" sz="2400" b="1" dirty="0" err="1">
                <a:solidFill>
                  <a:srgbClr val="D60093"/>
                </a:solidFill>
                <a:latin typeface="+mn-lt"/>
              </a:rPr>
              <a:t>gegeven</a:t>
            </a:r>
            <a:endParaRPr lang="nl-NL" sz="2400" b="1" dirty="0">
              <a:solidFill>
                <a:srgbClr val="D60093"/>
              </a:solidFill>
              <a:latin typeface="Arial Black" pitchFamily="34" charset="0"/>
            </a:endParaRPr>
          </a:p>
          <a:p>
            <a:pPr defTabSz="906463" eaLnBrk="0" hangingPunct="0">
              <a:lnSpc>
                <a:spcPct val="110000"/>
              </a:lnSpc>
            </a:pPr>
            <a:endParaRPr lang="nl-NL" sz="2400" dirty="0"/>
          </a:p>
        </p:txBody>
      </p:sp>
    </p:spTree>
  </p:cSld>
  <p:clrMapOvr>
    <a:masterClrMapping/>
  </p:clrMapOvr>
  <p:transition spd="slow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4427984" y="1844824"/>
            <a:ext cx="4262491" cy="4919755"/>
            <a:chOff x="467544" y="4013448"/>
            <a:chExt cx="8421291" cy="1575792"/>
          </a:xfrm>
        </p:grpSpPr>
        <p:grpSp>
          <p:nvGrpSpPr>
            <p:cNvPr id="43" name="Group 42"/>
            <p:cNvGrpSpPr/>
            <p:nvPr/>
          </p:nvGrpSpPr>
          <p:grpSpPr>
            <a:xfrm>
              <a:off x="467544" y="4013448"/>
              <a:ext cx="8421291" cy="1575792"/>
              <a:chOff x="467544" y="4013448"/>
              <a:chExt cx="8421291" cy="1575792"/>
            </a:xfrm>
          </p:grpSpPr>
          <p:sp>
            <p:nvSpPr>
              <p:cNvPr id="45" name="Grijze achtergrond"/>
              <p:cNvSpPr/>
              <p:nvPr/>
            </p:nvSpPr>
            <p:spPr>
              <a:xfrm>
                <a:off x="467544" y="4013448"/>
                <a:ext cx="8421291" cy="1575792"/>
              </a:xfrm>
              <a:prstGeom prst="rect">
                <a:avLst/>
              </a:prstGeom>
              <a:gradFill flip="none" rotWithShape="1">
                <a:gsLst>
                  <a:gs pos="86000">
                    <a:srgbClr val="808080"/>
                  </a:gs>
                  <a:gs pos="13000">
                    <a:srgbClr val="808080"/>
                  </a:gs>
                  <a:gs pos="98333">
                    <a:srgbClr val="FFFFFF"/>
                  </a:gs>
                  <a:gs pos="0">
                    <a:srgbClr val="FFFFFF"/>
                  </a:gs>
                </a:gsLst>
                <a:path path="rect">
                  <a:fillToRect l="50000" t="50000" r="50000" b="50000"/>
                </a:path>
                <a:tileRect/>
              </a:gradFill>
              <a:ln w="127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nl-NL" sz="18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</a:endParaRPr>
              </a:p>
            </p:txBody>
          </p:sp>
          <p:sp>
            <p:nvSpPr>
              <p:cNvPr id="46" name="Wit vierkant"/>
              <p:cNvSpPr/>
              <p:nvPr/>
            </p:nvSpPr>
            <p:spPr>
              <a:xfrm>
                <a:off x="771725" y="4095428"/>
                <a:ext cx="7834965" cy="1411832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2">
                    <a:lumMod val="75000"/>
                  </a:schemeClr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NL" dirty="0"/>
              </a:p>
            </p:txBody>
          </p:sp>
        </p:grpSp>
        <p:cxnSp>
          <p:nvCxnSpPr>
            <p:cNvPr id="44" name="Straight Connector 43"/>
            <p:cNvCxnSpPr/>
            <p:nvPr/>
          </p:nvCxnSpPr>
          <p:spPr>
            <a:xfrm>
              <a:off x="1877399" y="4095428"/>
              <a:ext cx="0" cy="1411832"/>
            </a:xfrm>
            <a:prstGeom prst="line">
              <a:avLst/>
            </a:prstGeom>
            <a:ln w="19050">
              <a:solidFill>
                <a:srgbClr val="0070C0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5" name="Straight Connector 24"/>
          <p:cNvCxnSpPr>
            <a:stCxn id="23" idx="2"/>
          </p:cNvCxnSpPr>
          <p:nvPr/>
        </p:nvCxnSpPr>
        <p:spPr>
          <a:xfrm flipH="1">
            <a:off x="6975496" y="5883850"/>
            <a:ext cx="1408867" cy="296543"/>
          </a:xfrm>
          <a:prstGeom prst="line">
            <a:avLst/>
          </a:prstGeom>
          <a:ln w="19050">
            <a:solidFill>
              <a:schemeClr val="tx1"/>
            </a:solidFill>
            <a:prstDash val="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>
            <a:stCxn id="24" idx="0"/>
          </p:cNvCxnSpPr>
          <p:nvPr/>
        </p:nvCxnSpPr>
        <p:spPr>
          <a:xfrm>
            <a:off x="5869473" y="4059840"/>
            <a:ext cx="38626" cy="2119446"/>
          </a:xfrm>
          <a:prstGeom prst="line">
            <a:avLst/>
          </a:prstGeom>
          <a:ln w="19050">
            <a:solidFill>
              <a:schemeClr val="tx1"/>
            </a:solidFill>
            <a:prstDash val="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75" name="Tekstvak 739"/>
          <p:cNvSpPr txBox="1">
            <a:spLocks noChangeArrowheads="1"/>
          </p:cNvSpPr>
          <p:nvPr/>
        </p:nvSpPr>
        <p:spPr bwMode="auto">
          <a:xfrm>
            <a:off x="378768" y="95250"/>
            <a:ext cx="7573788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3200" b="1" dirty="0" err="1">
                <a:latin typeface="Eurostile"/>
              </a:rPr>
              <a:t>Drie</a:t>
            </a:r>
            <a:r>
              <a:rPr lang="en-US" sz="3200" b="1" dirty="0">
                <a:latin typeface="Eurostile"/>
              </a:rPr>
              <a:t> </a:t>
            </a:r>
            <a:r>
              <a:rPr lang="en-US" sz="3200" b="1" dirty="0" err="1">
                <a:latin typeface="Eurostile"/>
              </a:rPr>
              <a:t>zijden</a:t>
            </a:r>
            <a:r>
              <a:rPr lang="en-US" sz="3200" b="1" dirty="0">
                <a:latin typeface="Eurostile"/>
              </a:rPr>
              <a:t> </a:t>
            </a:r>
            <a:r>
              <a:rPr lang="en-US" sz="3200" b="1" dirty="0" err="1">
                <a:latin typeface="Eurostile"/>
              </a:rPr>
              <a:t>gegeven</a:t>
            </a:r>
            <a:endParaRPr lang="nl-NL" sz="3200" b="1" dirty="0">
              <a:latin typeface="Eurostile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378768" y="793484"/>
                <a:ext cx="6554871" cy="110799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200" i="1" dirty="0"/>
                  <a:t>Opgave</a:t>
                </a:r>
              </a:p>
              <a:p>
                <a:r>
                  <a:rPr lang="en-US" sz="2200" dirty="0"/>
                  <a:t>Van </a:t>
                </a:r>
                <a14:m>
                  <m:oMath xmlns:m="http://schemas.openxmlformats.org/officeDocument/2006/math">
                    <m:r>
                      <a:rPr lang="en-US" sz="2200" i="1" smtClean="0">
                        <a:latin typeface="Cambria Math"/>
                        <a:ea typeface="Cambria Math"/>
                      </a:rPr>
                      <m:t>△</m:t>
                    </m:r>
                  </m:oMath>
                </a14:m>
                <a:r>
                  <a:rPr lang="nl-NL" sz="2200" i="1" dirty="0"/>
                  <a:t>ABC </a:t>
                </a:r>
                <a:r>
                  <a:rPr lang="nl-NL" sz="2200" dirty="0"/>
                  <a:t>is </a:t>
                </a:r>
                <a:r>
                  <a:rPr lang="nl-NL" sz="2200" i="1" dirty="0"/>
                  <a:t>AB = </a:t>
                </a:r>
                <a:r>
                  <a:rPr lang="nl-NL" sz="2200" dirty="0"/>
                  <a:t>2 cm, </a:t>
                </a:r>
                <a:r>
                  <a:rPr lang="nl-NL" sz="2200" i="1" dirty="0"/>
                  <a:t>BC</a:t>
                </a:r>
                <a:r>
                  <a:rPr lang="nl-NL" sz="2200" dirty="0"/>
                  <a:t> = 3 cm en </a:t>
                </a:r>
                <a:r>
                  <a:rPr lang="nl-NL" sz="2200" i="1" dirty="0"/>
                  <a:t>AC</a:t>
                </a:r>
                <a:r>
                  <a:rPr lang="nl-NL" sz="2200" dirty="0"/>
                  <a:t> = 4 cm.</a:t>
                </a:r>
              </a:p>
              <a:p>
                <a:r>
                  <a:rPr lang="en-US" sz="2200" dirty="0" err="1"/>
                  <a:t>Teken</a:t>
                </a:r>
                <a:r>
                  <a:rPr lang="en-US" sz="2200" dirty="0"/>
                  <a:t> </a:t>
                </a:r>
                <a:r>
                  <a:rPr lang="en-US" sz="2200" dirty="0" err="1"/>
                  <a:t>driehoek</a:t>
                </a:r>
                <a:r>
                  <a:rPr lang="en-US" sz="2200" dirty="0"/>
                  <a:t> </a:t>
                </a:r>
                <a:r>
                  <a:rPr lang="en-US" sz="2200" i="1" dirty="0"/>
                  <a:t>ABC</a:t>
                </a:r>
                <a:r>
                  <a:rPr lang="en-US" sz="2200" dirty="0"/>
                  <a:t> op ware </a:t>
                </a:r>
                <a:r>
                  <a:rPr lang="en-US" sz="2200" dirty="0" err="1"/>
                  <a:t>grootte</a:t>
                </a:r>
                <a:r>
                  <a:rPr lang="en-US" sz="2200" dirty="0"/>
                  <a:t>.</a:t>
                </a:r>
                <a:endParaRPr lang="nl-NL" sz="2200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8768" y="793484"/>
                <a:ext cx="6554871" cy="1107996"/>
              </a:xfrm>
              <a:prstGeom prst="rect">
                <a:avLst/>
              </a:prstGeom>
              <a:blipFill rotWithShape="1">
                <a:blip r:embed="rId4"/>
                <a:stretch>
                  <a:fillRect l="-1116" t="-2747" r="-372" b="-10440"/>
                </a:stretch>
              </a:blipFill>
            </p:spPr>
            <p:txBody>
              <a:bodyPr/>
              <a:lstStyle/>
              <a:p>
                <a:r>
                  <a:rPr lang="nl-N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Box 2"/>
          <p:cNvSpPr txBox="1"/>
          <p:nvPr/>
        </p:nvSpPr>
        <p:spPr>
          <a:xfrm>
            <a:off x="332981" y="2604677"/>
            <a:ext cx="3781805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/>
              <a:t>Begin met </a:t>
            </a:r>
            <a:r>
              <a:rPr lang="en-US" sz="2200" dirty="0" err="1"/>
              <a:t>een</a:t>
            </a:r>
            <a:r>
              <a:rPr lang="en-US" sz="2200" dirty="0"/>
              <a:t> </a:t>
            </a:r>
            <a:r>
              <a:rPr lang="en-US" sz="2200" dirty="0" err="1"/>
              <a:t>schets</a:t>
            </a:r>
            <a:r>
              <a:rPr lang="en-US" sz="2200" dirty="0"/>
              <a:t>.</a:t>
            </a:r>
          </a:p>
          <a:p>
            <a:r>
              <a:rPr lang="en-US" sz="2200" dirty="0" err="1"/>
              <a:t>Zet</a:t>
            </a:r>
            <a:r>
              <a:rPr lang="en-US" sz="2200" dirty="0"/>
              <a:t> de letters en </a:t>
            </a:r>
            <a:r>
              <a:rPr lang="en-US" sz="2200" dirty="0" err="1"/>
              <a:t>maten</a:t>
            </a:r>
            <a:r>
              <a:rPr lang="en-US" sz="2200" dirty="0"/>
              <a:t> </a:t>
            </a:r>
            <a:r>
              <a:rPr lang="en-US" sz="2200" dirty="0" err="1"/>
              <a:t>erbij</a:t>
            </a:r>
            <a:r>
              <a:rPr lang="en-US" sz="2200" dirty="0"/>
              <a:t>.</a:t>
            </a:r>
            <a:endParaRPr lang="nl-NL" sz="2200" dirty="0"/>
          </a:p>
        </p:txBody>
      </p:sp>
      <p:sp>
        <p:nvSpPr>
          <p:cNvPr id="8" name="C"/>
          <p:cNvSpPr txBox="1"/>
          <p:nvPr/>
        </p:nvSpPr>
        <p:spPr>
          <a:xfrm>
            <a:off x="6917901" y="2158981"/>
            <a:ext cx="4074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i="1" dirty="0">
                <a:latin typeface="Lucida Handwriting" pitchFamily="66" charset="0"/>
                <a:ea typeface="Adobe Gothic Std B" pitchFamily="34" charset="-128"/>
              </a:rPr>
              <a:t>C</a:t>
            </a:r>
            <a:endParaRPr lang="nl-NL" sz="2400" i="1" dirty="0">
              <a:latin typeface="Lucida Handwriting" pitchFamily="66" charset="0"/>
              <a:ea typeface="Adobe Gothic Std B" pitchFamily="34" charset="-128"/>
            </a:endParaRPr>
          </a:p>
        </p:txBody>
      </p:sp>
      <p:sp>
        <p:nvSpPr>
          <p:cNvPr id="11" name="B"/>
          <p:cNvSpPr txBox="1"/>
          <p:nvPr/>
        </p:nvSpPr>
        <p:spPr>
          <a:xfrm>
            <a:off x="7682118" y="3527133"/>
            <a:ext cx="41710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i="1" dirty="0">
                <a:latin typeface="Lucida Handwriting" pitchFamily="66" charset="0"/>
                <a:ea typeface="Adobe Gothic Std B" pitchFamily="34" charset="-128"/>
              </a:rPr>
              <a:t>B</a:t>
            </a:r>
            <a:endParaRPr lang="nl-NL" sz="2400" i="1" dirty="0">
              <a:latin typeface="Lucida Handwriting" pitchFamily="66" charset="0"/>
              <a:ea typeface="Adobe Gothic Std B" pitchFamily="34" charset="-128"/>
            </a:endParaRPr>
          </a:p>
        </p:txBody>
      </p:sp>
      <p:sp>
        <p:nvSpPr>
          <p:cNvPr id="12" name="A"/>
          <p:cNvSpPr txBox="1"/>
          <p:nvPr/>
        </p:nvSpPr>
        <p:spPr>
          <a:xfrm>
            <a:off x="5947005" y="3554939"/>
            <a:ext cx="41870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i="1" dirty="0">
                <a:latin typeface="Lucida Handwriting" pitchFamily="66" charset="0"/>
                <a:ea typeface="Adobe Gothic Std B" pitchFamily="34" charset="-128"/>
              </a:rPr>
              <a:t>A</a:t>
            </a:r>
            <a:endParaRPr lang="nl-NL" sz="2400" i="1" dirty="0">
              <a:latin typeface="Lucida Handwriting" pitchFamily="66" charset="0"/>
              <a:ea typeface="Adobe Gothic Std B" pitchFamily="34" charset="-128"/>
            </a:endParaRPr>
          </a:p>
        </p:txBody>
      </p:sp>
      <p:sp>
        <p:nvSpPr>
          <p:cNvPr id="13" name="1,5cm"/>
          <p:cNvSpPr txBox="1"/>
          <p:nvPr/>
        </p:nvSpPr>
        <p:spPr>
          <a:xfrm>
            <a:off x="6618741" y="3661857"/>
            <a:ext cx="7986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Lucida Handwriting" pitchFamily="66" charset="0"/>
                <a:ea typeface="Adobe Gothic Std B" pitchFamily="34" charset="-128"/>
              </a:rPr>
              <a:t>2 cm</a:t>
            </a:r>
            <a:endParaRPr lang="nl-NL" dirty="0">
              <a:latin typeface="Lucida Handwriting" pitchFamily="66" charset="0"/>
              <a:ea typeface="Adobe Gothic Std B" pitchFamily="34" charset="-128"/>
            </a:endParaRPr>
          </a:p>
        </p:txBody>
      </p:sp>
      <p:sp>
        <p:nvSpPr>
          <p:cNvPr id="14" name="2cm"/>
          <p:cNvSpPr txBox="1"/>
          <p:nvPr/>
        </p:nvSpPr>
        <p:spPr>
          <a:xfrm>
            <a:off x="7406785" y="2797761"/>
            <a:ext cx="7986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Lucida Handwriting" pitchFamily="66" charset="0"/>
                <a:ea typeface="Adobe Gothic Std B" pitchFamily="34" charset="-128"/>
              </a:rPr>
              <a:t>3 cm</a:t>
            </a:r>
            <a:endParaRPr lang="nl-NL" dirty="0">
              <a:latin typeface="Lucida Handwriting" pitchFamily="66" charset="0"/>
              <a:ea typeface="Adobe Gothic Std B" pitchFamily="34" charset="-128"/>
            </a:endParaRPr>
          </a:p>
        </p:txBody>
      </p:sp>
      <p:sp>
        <p:nvSpPr>
          <p:cNvPr id="15" name="3cm"/>
          <p:cNvSpPr txBox="1"/>
          <p:nvPr/>
        </p:nvSpPr>
        <p:spPr>
          <a:xfrm>
            <a:off x="5947005" y="2797761"/>
            <a:ext cx="7986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Lucida Handwriting" pitchFamily="66" charset="0"/>
                <a:ea typeface="Adobe Gothic Std B" pitchFamily="34" charset="-128"/>
              </a:rPr>
              <a:t>4 cm</a:t>
            </a:r>
            <a:endParaRPr lang="nl-NL" dirty="0">
              <a:latin typeface="Lucida Handwriting" pitchFamily="66" charset="0"/>
              <a:ea typeface="Adobe Gothic Std B" pitchFamily="34" charset="-128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76486" y="3545602"/>
            <a:ext cx="2751844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200" dirty="0" err="1"/>
              <a:t>Teken</a:t>
            </a:r>
            <a:r>
              <a:rPr lang="en-US" sz="2200" dirty="0"/>
              <a:t> </a:t>
            </a:r>
            <a:r>
              <a:rPr lang="en-US" sz="2200" i="1" dirty="0"/>
              <a:t>AB</a:t>
            </a:r>
            <a:r>
              <a:rPr lang="en-US" sz="2200" dirty="0"/>
              <a:t> = 2 cm.</a:t>
            </a:r>
            <a:endParaRPr lang="nl-NL" sz="2200" dirty="0"/>
          </a:p>
        </p:txBody>
      </p:sp>
      <p:cxnSp>
        <p:nvCxnSpPr>
          <p:cNvPr id="17" name="Straight Connector 16"/>
          <p:cNvCxnSpPr/>
          <p:nvPr/>
        </p:nvCxnSpPr>
        <p:spPr>
          <a:xfrm>
            <a:off x="5895496" y="6180393"/>
            <a:ext cx="1080000" cy="0"/>
          </a:xfrm>
          <a:prstGeom prst="line">
            <a:avLst/>
          </a:prstGeom>
          <a:ln w="254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5660811" y="6093234"/>
            <a:ext cx="38985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i="1" dirty="0"/>
              <a:t>A</a:t>
            </a:r>
            <a:endParaRPr lang="nl-NL" sz="2400" i="1" dirty="0"/>
          </a:p>
        </p:txBody>
      </p:sp>
      <p:sp>
        <p:nvSpPr>
          <p:cNvPr id="20" name="TextBox 19"/>
          <p:cNvSpPr txBox="1"/>
          <p:nvPr/>
        </p:nvSpPr>
        <p:spPr>
          <a:xfrm>
            <a:off x="6890091" y="6093234"/>
            <a:ext cx="4328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i="1" dirty="0"/>
              <a:t>B</a:t>
            </a:r>
            <a:endParaRPr lang="nl-NL" sz="2400" i="1" dirty="0"/>
          </a:p>
        </p:txBody>
      </p:sp>
      <p:sp>
        <p:nvSpPr>
          <p:cNvPr id="23" name="Arc 22"/>
          <p:cNvSpPr>
            <a:spLocks noChangeAspect="1"/>
          </p:cNvSpPr>
          <p:nvPr/>
        </p:nvSpPr>
        <p:spPr>
          <a:xfrm>
            <a:off x="5535496" y="4741667"/>
            <a:ext cx="2880000" cy="2880000"/>
          </a:xfrm>
          <a:prstGeom prst="arc">
            <a:avLst>
              <a:gd name="adj1" fmla="val 14831057"/>
              <a:gd name="adj2" fmla="val 20883846"/>
            </a:avLst>
          </a:prstGeom>
          <a:ln w="25400">
            <a:solidFill>
              <a:srgbClr val="FF0000"/>
            </a:solidFill>
            <a:prstDash val="solid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4" name="Arc 23"/>
          <p:cNvSpPr>
            <a:spLocks noChangeAspect="1"/>
          </p:cNvSpPr>
          <p:nvPr/>
        </p:nvSpPr>
        <p:spPr>
          <a:xfrm>
            <a:off x="3794136" y="4058180"/>
            <a:ext cx="4320000" cy="4320000"/>
          </a:xfrm>
          <a:prstGeom prst="arc">
            <a:avLst>
              <a:gd name="adj1" fmla="val 16065220"/>
              <a:gd name="adj2" fmla="val 20482160"/>
            </a:avLst>
          </a:prstGeom>
          <a:ln w="25400">
            <a:solidFill>
              <a:srgbClr val="FF0000"/>
            </a:solidFill>
            <a:prstDash val="solid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9" name="TextBox 18"/>
          <p:cNvSpPr txBox="1"/>
          <p:nvPr/>
        </p:nvSpPr>
        <p:spPr>
          <a:xfrm>
            <a:off x="5155106" y="5159474"/>
            <a:ext cx="6848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4 cm</a:t>
            </a:r>
            <a:endParaRPr lang="nl-NL" dirty="0"/>
          </a:p>
        </p:txBody>
      </p:sp>
      <p:sp>
        <p:nvSpPr>
          <p:cNvPr id="27" name="TextBox 26"/>
          <p:cNvSpPr txBox="1"/>
          <p:nvPr/>
        </p:nvSpPr>
        <p:spPr>
          <a:xfrm>
            <a:off x="7569546" y="6032121"/>
            <a:ext cx="6848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3 cm</a:t>
            </a:r>
            <a:endParaRPr lang="nl-NL" dirty="0"/>
          </a:p>
        </p:txBody>
      </p:sp>
      <p:sp>
        <p:nvSpPr>
          <p:cNvPr id="26" name="TextBox 25"/>
          <p:cNvSpPr txBox="1"/>
          <p:nvPr/>
        </p:nvSpPr>
        <p:spPr>
          <a:xfrm>
            <a:off x="376486" y="3971156"/>
            <a:ext cx="2783134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200" i="1" dirty="0"/>
              <a:t>BC</a:t>
            </a:r>
            <a:r>
              <a:rPr lang="en-US" sz="2200" dirty="0"/>
              <a:t> = 3 cm, </a:t>
            </a:r>
            <a:r>
              <a:rPr lang="en-US" sz="2200" dirty="0" err="1"/>
              <a:t>teken</a:t>
            </a:r>
            <a:r>
              <a:rPr lang="en-US" sz="2200" dirty="0"/>
              <a:t> </a:t>
            </a:r>
            <a:br>
              <a:rPr lang="en-US" sz="2200" dirty="0"/>
            </a:br>
            <a:r>
              <a:rPr lang="en-US" sz="2200" dirty="0" err="1"/>
              <a:t>een</a:t>
            </a:r>
            <a:r>
              <a:rPr lang="en-US" sz="2200" dirty="0"/>
              <a:t> </a:t>
            </a:r>
            <a:r>
              <a:rPr lang="en-US" sz="2200" dirty="0" err="1"/>
              <a:t>cirkel</a:t>
            </a:r>
            <a:r>
              <a:rPr lang="en-US" sz="2200" dirty="0"/>
              <a:t>  met </a:t>
            </a:r>
            <a:br>
              <a:rPr lang="en-US" sz="2200" dirty="0"/>
            </a:br>
            <a:r>
              <a:rPr lang="en-US" sz="2200" dirty="0" err="1"/>
              <a:t>straal</a:t>
            </a:r>
            <a:r>
              <a:rPr lang="en-US" sz="2200" dirty="0"/>
              <a:t> 3 om</a:t>
            </a:r>
            <a:r>
              <a:rPr lang="en-US" sz="2200" i="1" dirty="0"/>
              <a:t> B</a:t>
            </a:r>
            <a:r>
              <a:rPr lang="en-US" sz="2200" dirty="0"/>
              <a:t>.</a:t>
            </a:r>
            <a:endParaRPr lang="nl-NL" sz="2200" dirty="0"/>
          </a:p>
        </p:txBody>
      </p:sp>
      <p:sp>
        <p:nvSpPr>
          <p:cNvPr id="29" name="TextBox 28"/>
          <p:cNvSpPr txBox="1"/>
          <p:nvPr/>
        </p:nvSpPr>
        <p:spPr>
          <a:xfrm>
            <a:off x="378874" y="3976489"/>
            <a:ext cx="295946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err="1"/>
              <a:t>Zet</a:t>
            </a:r>
            <a:r>
              <a:rPr lang="en-US" sz="2400" dirty="0"/>
              <a:t> de letter</a:t>
            </a:r>
            <a:r>
              <a:rPr lang="en-US" sz="2400" i="1" dirty="0"/>
              <a:t> C </a:t>
            </a:r>
            <a:r>
              <a:rPr lang="en-US" sz="2400" dirty="0" err="1"/>
              <a:t>bij</a:t>
            </a:r>
            <a:r>
              <a:rPr lang="en-US" sz="2400" dirty="0"/>
              <a:t> </a:t>
            </a:r>
            <a:br>
              <a:rPr lang="en-US" sz="2400" dirty="0"/>
            </a:br>
            <a:r>
              <a:rPr lang="en-US" sz="2400" dirty="0"/>
              <a:t>het </a:t>
            </a:r>
            <a:r>
              <a:rPr lang="en-US" sz="2400" dirty="0" err="1"/>
              <a:t>snijpunt</a:t>
            </a:r>
            <a:r>
              <a:rPr lang="en-US" sz="2400" dirty="0"/>
              <a:t>.</a:t>
            </a:r>
            <a:endParaRPr lang="nl-NL" sz="2400" dirty="0"/>
          </a:p>
        </p:txBody>
      </p:sp>
      <p:sp>
        <p:nvSpPr>
          <p:cNvPr id="28" name="TextBox 27"/>
          <p:cNvSpPr txBox="1"/>
          <p:nvPr/>
        </p:nvSpPr>
        <p:spPr>
          <a:xfrm>
            <a:off x="7621718" y="4524700"/>
            <a:ext cx="4074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i="1" dirty="0"/>
              <a:t>C</a:t>
            </a:r>
            <a:endParaRPr lang="nl-NL" sz="2400" i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378768" y="5343599"/>
                <a:ext cx="1956754" cy="43088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200" dirty="0" err="1"/>
                  <a:t>Teken</a:t>
                </a:r>
                <a:r>
                  <a:rPr lang="en-US" sz="2200" dirty="0"/>
                  <a:t> </a:t>
                </a:r>
                <a14:m>
                  <m:oMath xmlns:m="http://schemas.openxmlformats.org/officeDocument/2006/math">
                    <m:r>
                      <a:rPr lang="en-US" sz="2200" i="1">
                        <a:latin typeface="Cambria Math"/>
                        <a:ea typeface="Cambria Math"/>
                      </a:rPr>
                      <m:t>△</m:t>
                    </m:r>
                  </m:oMath>
                </a14:m>
                <a:r>
                  <a:rPr lang="nl-NL" sz="2200" i="1" dirty="0"/>
                  <a:t>ABC.</a:t>
                </a:r>
                <a:r>
                  <a:rPr lang="en-US" sz="2200" dirty="0"/>
                  <a:t> </a:t>
                </a:r>
                <a:endParaRPr lang="nl-NL" sz="2200" dirty="0"/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8768" y="5343599"/>
                <a:ext cx="1956754" cy="430887"/>
              </a:xfrm>
              <a:prstGeom prst="rect">
                <a:avLst/>
              </a:prstGeom>
              <a:blipFill rotWithShape="1">
                <a:blip r:embed="rId5"/>
                <a:stretch>
                  <a:fillRect l="-3738" t="-7143" b="-30000"/>
                </a:stretch>
              </a:blipFill>
            </p:spPr>
            <p:txBody>
              <a:bodyPr/>
              <a:lstStyle/>
              <a:p>
                <a:r>
                  <a:rPr lang="nl-NL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6" name="Straight Connector 55"/>
          <p:cNvCxnSpPr/>
          <p:nvPr/>
        </p:nvCxnSpPr>
        <p:spPr>
          <a:xfrm flipV="1">
            <a:off x="5908099" y="4921986"/>
            <a:ext cx="1771830" cy="1257301"/>
          </a:xfrm>
          <a:prstGeom prst="line">
            <a:avLst/>
          </a:prstGeom>
          <a:ln w="254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Straight Connector 64"/>
          <p:cNvCxnSpPr/>
          <p:nvPr/>
        </p:nvCxnSpPr>
        <p:spPr>
          <a:xfrm flipV="1">
            <a:off x="6962992" y="4921986"/>
            <a:ext cx="726282" cy="1264446"/>
          </a:xfrm>
          <a:prstGeom prst="line">
            <a:avLst/>
          </a:prstGeom>
          <a:ln w="254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4" name="TextBox 73"/>
          <p:cNvSpPr txBox="1"/>
          <p:nvPr/>
        </p:nvSpPr>
        <p:spPr>
          <a:xfrm>
            <a:off x="379263" y="3976489"/>
            <a:ext cx="2783134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200" i="1" dirty="0"/>
              <a:t>AC</a:t>
            </a:r>
            <a:r>
              <a:rPr lang="en-US" sz="2200" dirty="0"/>
              <a:t> = 4 cm, </a:t>
            </a:r>
            <a:r>
              <a:rPr lang="en-US" sz="2200" dirty="0" err="1"/>
              <a:t>teken</a:t>
            </a:r>
            <a:r>
              <a:rPr lang="en-US" sz="2200" dirty="0"/>
              <a:t> </a:t>
            </a:r>
            <a:br>
              <a:rPr lang="en-US" sz="2200" dirty="0"/>
            </a:br>
            <a:r>
              <a:rPr lang="en-US" sz="2200" dirty="0" err="1"/>
              <a:t>een</a:t>
            </a:r>
            <a:r>
              <a:rPr lang="en-US" sz="2200" dirty="0"/>
              <a:t> </a:t>
            </a:r>
            <a:r>
              <a:rPr lang="en-US" sz="2200" dirty="0" err="1"/>
              <a:t>cirkel</a:t>
            </a:r>
            <a:r>
              <a:rPr lang="en-US" sz="2200" dirty="0"/>
              <a:t>  met </a:t>
            </a:r>
            <a:br>
              <a:rPr lang="en-US" sz="2200" dirty="0"/>
            </a:br>
            <a:r>
              <a:rPr lang="en-US" sz="2200" dirty="0" err="1"/>
              <a:t>straal</a:t>
            </a:r>
            <a:r>
              <a:rPr lang="en-US" sz="2200" dirty="0"/>
              <a:t> 4 om </a:t>
            </a:r>
            <a:r>
              <a:rPr lang="en-US" sz="2200" i="1" dirty="0"/>
              <a:t>A</a:t>
            </a:r>
            <a:r>
              <a:rPr lang="en-US" sz="2200" dirty="0"/>
              <a:t>.</a:t>
            </a:r>
            <a:endParaRPr lang="nl-NL" sz="2200" dirty="0"/>
          </a:p>
        </p:txBody>
      </p:sp>
      <p:grpSp>
        <p:nvGrpSpPr>
          <p:cNvPr id="75" name="Animatie icoon"/>
          <p:cNvGrpSpPr>
            <a:grpSpLocks noChangeAspect="1"/>
          </p:cNvGrpSpPr>
          <p:nvPr/>
        </p:nvGrpSpPr>
        <p:grpSpPr>
          <a:xfrm>
            <a:off x="8604448" y="6381328"/>
            <a:ext cx="440378" cy="360000"/>
            <a:chOff x="5076056" y="174576"/>
            <a:chExt cx="3276364" cy="2678360"/>
          </a:xfrm>
        </p:grpSpPr>
        <p:sp>
          <p:nvSpPr>
            <p:cNvPr id="76" name="Rectangle 75"/>
            <p:cNvSpPr/>
            <p:nvPr/>
          </p:nvSpPr>
          <p:spPr>
            <a:xfrm>
              <a:off x="5076056" y="1340768"/>
              <a:ext cx="2736304" cy="1512168"/>
            </a:xfrm>
            <a:prstGeom prst="rect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7" name="Isosceles Triangle 76"/>
            <p:cNvSpPr/>
            <p:nvPr/>
          </p:nvSpPr>
          <p:spPr>
            <a:xfrm rot="16200000">
              <a:off x="7308304" y="1646802"/>
              <a:ext cx="1188132" cy="90010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8" name="Oval 77"/>
            <p:cNvSpPr/>
            <p:nvPr/>
          </p:nvSpPr>
          <p:spPr>
            <a:xfrm>
              <a:off x="5292208" y="174576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9" name="Oval 78"/>
            <p:cNvSpPr/>
            <p:nvPr/>
          </p:nvSpPr>
          <p:spPr>
            <a:xfrm>
              <a:off x="6444208" y="196353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sp>
        <p:nvSpPr>
          <p:cNvPr id="80" name="Einde presentatie icoon"/>
          <p:cNvSpPr/>
          <p:nvPr/>
        </p:nvSpPr>
        <p:spPr>
          <a:xfrm>
            <a:off x="8696948" y="6453336"/>
            <a:ext cx="288000" cy="288032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7" name="Noordhoff"/>
          <p:cNvSpPr txBox="1"/>
          <p:nvPr/>
        </p:nvSpPr>
        <p:spPr>
          <a:xfrm>
            <a:off x="7089393" y="673377"/>
            <a:ext cx="1951625" cy="276999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1200" dirty="0"/>
              <a:t>© </a:t>
            </a:r>
            <a:r>
              <a:rPr lang="en-US" sz="1200" dirty="0" err="1"/>
              <a:t>Noordhoff</a:t>
            </a:r>
            <a:r>
              <a:rPr lang="en-US" sz="1200" dirty="0"/>
              <a:t> </a:t>
            </a:r>
            <a:r>
              <a:rPr lang="en-US" sz="1200" dirty="0" err="1"/>
              <a:t>Uitgevers</a:t>
            </a:r>
            <a:r>
              <a:rPr lang="en-US" sz="1200" dirty="0"/>
              <a:t> </a:t>
            </a:r>
            <a:r>
              <a:rPr lang="en-US" sz="1200" dirty="0" err="1"/>
              <a:t>bv</a:t>
            </a:r>
            <a:endParaRPr lang="nl-NL" sz="1200" dirty="0"/>
          </a:p>
        </p:txBody>
      </p:sp>
      <p:sp>
        <p:nvSpPr>
          <p:cNvPr id="38" name="Bedek: Noordhoff"/>
          <p:cNvSpPr/>
          <p:nvPr/>
        </p:nvSpPr>
        <p:spPr>
          <a:xfrm>
            <a:off x="7129102" y="748045"/>
            <a:ext cx="1800200" cy="2023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40" name="c Noordhoff"/>
          <p:cNvSpPr txBox="1"/>
          <p:nvPr/>
        </p:nvSpPr>
        <p:spPr>
          <a:xfrm>
            <a:off x="3583871" y="6548685"/>
            <a:ext cx="195162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© </a:t>
            </a:r>
            <a:r>
              <a:rPr lang="en-US" sz="1200" dirty="0" err="1"/>
              <a:t>Noordhoff</a:t>
            </a:r>
            <a:r>
              <a:rPr lang="en-US" sz="1200" dirty="0"/>
              <a:t> </a:t>
            </a:r>
            <a:r>
              <a:rPr lang="en-US" sz="1200" dirty="0" err="1"/>
              <a:t>Uitgevers</a:t>
            </a:r>
            <a:r>
              <a:rPr lang="en-US" sz="1200" dirty="0"/>
              <a:t> </a:t>
            </a:r>
            <a:r>
              <a:rPr lang="en-US" sz="1200" dirty="0" err="1"/>
              <a:t>bv</a:t>
            </a:r>
            <a:endParaRPr lang="nl-NL" sz="1200" dirty="0"/>
          </a:p>
        </p:txBody>
      </p:sp>
      <p:grpSp>
        <p:nvGrpSpPr>
          <p:cNvPr id="31" name="Group 30"/>
          <p:cNvGrpSpPr/>
          <p:nvPr/>
        </p:nvGrpSpPr>
        <p:grpSpPr>
          <a:xfrm>
            <a:off x="6341998" y="2548675"/>
            <a:ext cx="1432560" cy="1087057"/>
            <a:chOff x="7399020" y="2202180"/>
            <a:chExt cx="1432560" cy="1188720"/>
          </a:xfrm>
        </p:grpSpPr>
        <p:sp>
          <p:nvSpPr>
            <p:cNvPr id="4" name="Freeform 3"/>
            <p:cNvSpPr/>
            <p:nvPr/>
          </p:nvSpPr>
          <p:spPr>
            <a:xfrm>
              <a:off x="8176260" y="2202180"/>
              <a:ext cx="655320" cy="1188720"/>
            </a:xfrm>
            <a:custGeom>
              <a:avLst/>
              <a:gdLst>
                <a:gd name="connsiteX0" fmla="*/ 0 w 655320"/>
                <a:gd name="connsiteY0" fmla="*/ 0 h 1188720"/>
                <a:gd name="connsiteX1" fmla="*/ 304800 w 655320"/>
                <a:gd name="connsiteY1" fmla="*/ 556260 h 1188720"/>
                <a:gd name="connsiteX2" fmla="*/ 655320 w 655320"/>
                <a:gd name="connsiteY2" fmla="*/ 1188720 h 1188720"/>
                <a:gd name="connsiteX0" fmla="*/ 0 w 655320"/>
                <a:gd name="connsiteY0" fmla="*/ 0 h 1188720"/>
                <a:gd name="connsiteX1" fmla="*/ 304800 w 655320"/>
                <a:gd name="connsiteY1" fmla="*/ 603885 h 1188720"/>
                <a:gd name="connsiteX2" fmla="*/ 655320 w 655320"/>
                <a:gd name="connsiteY2" fmla="*/ 1188720 h 11887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55320" h="1188720">
                  <a:moveTo>
                    <a:pt x="0" y="0"/>
                  </a:moveTo>
                  <a:lnTo>
                    <a:pt x="304800" y="603885"/>
                  </a:lnTo>
                  <a:lnTo>
                    <a:pt x="655320" y="1188720"/>
                  </a:lnTo>
                </a:path>
              </a:pathLst>
            </a:cu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1" name="Freeform 20"/>
            <p:cNvSpPr/>
            <p:nvPr/>
          </p:nvSpPr>
          <p:spPr>
            <a:xfrm>
              <a:off x="7399020" y="3328874"/>
              <a:ext cx="1432560" cy="54406"/>
            </a:xfrm>
            <a:custGeom>
              <a:avLst/>
              <a:gdLst>
                <a:gd name="connsiteX0" fmla="*/ 1432560 w 1432560"/>
                <a:gd name="connsiteY0" fmla="*/ 54406 h 54406"/>
                <a:gd name="connsiteX1" fmla="*/ 685800 w 1432560"/>
                <a:gd name="connsiteY1" fmla="*/ 1066 h 54406"/>
                <a:gd name="connsiteX2" fmla="*/ 0 w 1432560"/>
                <a:gd name="connsiteY2" fmla="*/ 23926 h 544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432560" h="54406">
                  <a:moveTo>
                    <a:pt x="1432560" y="54406"/>
                  </a:moveTo>
                  <a:cubicBezTo>
                    <a:pt x="1178560" y="30276"/>
                    <a:pt x="924560" y="6146"/>
                    <a:pt x="685800" y="1066"/>
                  </a:cubicBezTo>
                  <a:cubicBezTo>
                    <a:pt x="447040" y="-4014"/>
                    <a:pt x="223520" y="9956"/>
                    <a:pt x="0" y="23926"/>
                  </a:cubicBezTo>
                </a:path>
              </a:pathLst>
            </a:cu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2" name="Freeform 21"/>
            <p:cNvSpPr/>
            <p:nvPr/>
          </p:nvSpPr>
          <p:spPr>
            <a:xfrm>
              <a:off x="7402469" y="2217419"/>
              <a:ext cx="773791" cy="1138657"/>
            </a:xfrm>
            <a:custGeom>
              <a:avLst/>
              <a:gdLst>
                <a:gd name="connsiteX0" fmla="*/ 426720 w 426720"/>
                <a:gd name="connsiteY0" fmla="*/ 0 h 373380"/>
                <a:gd name="connsiteX1" fmla="*/ 0 w 426720"/>
                <a:gd name="connsiteY1" fmla="*/ 373380 h 373380"/>
                <a:gd name="connsiteX0" fmla="*/ 426720 w 426720"/>
                <a:gd name="connsiteY0" fmla="*/ 0 h 373380"/>
                <a:gd name="connsiteX1" fmla="*/ 212409 w 426720"/>
                <a:gd name="connsiteY1" fmla="*/ 167413 h 373380"/>
                <a:gd name="connsiteX2" fmla="*/ 0 w 426720"/>
                <a:gd name="connsiteY2" fmla="*/ 373380 h 373380"/>
                <a:gd name="connsiteX0" fmla="*/ 426720 w 426720"/>
                <a:gd name="connsiteY0" fmla="*/ 0 h 373380"/>
                <a:gd name="connsiteX1" fmla="*/ 212409 w 426720"/>
                <a:gd name="connsiteY1" fmla="*/ 167413 h 373380"/>
                <a:gd name="connsiteX2" fmla="*/ 0 w 426720"/>
                <a:gd name="connsiteY2" fmla="*/ 373380 h 373380"/>
                <a:gd name="connsiteX0" fmla="*/ 426720 w 426720"/>
                <a:gd name="connsiteY0" fmla="*/ 0 h 373380"/>
                <a:gd name="connsiteX1" fmla="*/ 212409 w 426720"/>
                <a:gd name="connsiteY1" fmla="*/ 167413 h 373380"/>
                <a:gd name="connsiteX2" fmla="*/ 0 w 426720"/>
                <a:gd name="connsiteY2" fmla="*/ 373380 h 3733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26720" h="373380">
                  <a:moveTo>
                    <a:pt x="426720" y="0"/>
                  </a:moveTo>
                  <a:lnTo>
                    <a:pt x="212409" y="167413"/>
                  </a:lnTo>
                  <a:cubicBezTo>
                    <a:pt x="162410" y="224116"/>
                    <a:pt x="100330" y="251460"/>
                    <a:pt x="0" y="373380"/>
                  </a:cubicBezTo>
                </a:path>
              </a:pathLst>
            </a:cu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sp>
        <p:nvSpPr>
          <p:cNvPr id="5" name="Rectangle 4"/>
          <p:cNvSpPr/>
          <p:nvPr/>
        </p:nvSpPr>
        <p:spPr>
          <a:xfrm>
            <a:off x="7449642" y="156804"/>
            <a:ext cx="1295547" cy="461665"/>
          </a:xfrm>
          <a:prstGeom prst="rect">
            <a:avLst/>
          </a:prstGeom>
          <a:ln>
            <a:solidFill>
              <a:srgbClr val="D60093"/>
            </a:solidFill>
          </a:ln>
        </p:spPr>
        <p:txBody>
          <a:bodyPr wrap="none">
            <a:spAutoFit/>
          </a:bodyPr>
          <a:lstStyle/>
          <a:p>
            <a:r>
              <a:rPr lang="nl-NL" sz="2400" b="1" dirty="0">
                <a:solidFill>
                  <a:srgbClr val="D60093"/>
                </a:solidFill>
                <a:latin typeface="Eurostile"/>
              </a:rPr>
              <a:t>Theorie</a:t>
            </a:r>
          </a:p>
        </p:txBody>
      </p:sp>
      <p:sp>
        <p:nvSpPr>
          <p:cNvPr id="47" name="Oval 46"/>
          <p:cNvSpPr>
            <a:spLocks noChangeAspect="1"/>
          </p:cNvSpPr>
          <p:nvPr/>
        </p:nvSpPr>
        <p:spPr>
          <a:xfrm>
            <a:off x="4735066" y="2592673"/>
            <a:ext cx="288000" cy="288000"/>
          </a:xfrm>
          <a:prstGeom prst="ellipse">
            <a:avLst/>
          </a:prstGeom>
          <a:gradFill flip="none" rotWithShape="1">
            <a:gsLst>
              <a:gs pos="95000">
                <a:schemeClr val="bg2">
                  <a:lumMod val="90000"/>
                </a:schemeClr>
              </a:gs>
              <a:gs pos="8000">
                <a:schemeClr val="bg2">
                  <a:lumMod val="36000"/>
                </a:schemeClr>
              </a:gs>
              <a:gs pos="0">
                <a:schemeClr val="bg1"/>
              </a:gs>
            </a:gsLst>
            <a:lin ang="2700000" scaled="1"/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48" name="Oval 47"/>
          <p:cNvSpPr>
            <a:spLocks noChangeAspect="1"/>
          </p:cNvSpPr>
          <p:nvPr/>
        </p:nvSpPr>
        <p:spPr>
          <a:xfrm>
            <a:off x="4735066" y="3573048"/>
            <a:ext cx="288000" cy="288000"/>
          </a:xfrm>
          <a:prstGeom prst="ellipse">
            <a:avLst/>
          </a:prstGeom>
          <a:gradFill flip="none" rotWithShape="1">
            <a:gsLst>
              <a:gs pos="95000">
                <a:schemeClr val="bg2">
                  <a:lumMod val="90000"/>
                </a:schemeClr>
              </a:gs>
              <a:gs pos="8000">
                <a:schemeClr val="bg2">
                  <a:lumMod val="36000"/>
                </a:schemeClr>
              </a:gs>
              <a:gs pos="0">
                <a:schemeClr val="bg1"/>
              </a:gs>
            </a:gsLst>
            <a:lin ang="2700000" scaled="1"/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50" name="Oval 49"/>
          <p:cNvSpPr>
            <a:spLocks noChangeAspect="1"/>
          </p:cNvSpPr>
          <p:nvPr/>
        </p:nvSpPr>
        <p:spPr>
          <a:xfrm>
            <a:off x="4744591" y="4509120"/>
            <a:ext cx="288000" cy="288000"/>
          </a:xfrm>
          <a:prstGeom prst="ellipse">
            <a:avLst/>
          </a:prstGeom>
          <a:gradFill flip="none" rotWithShape="1">
            <a:gsLst>
              <a:gs pos="95000">
                <a:schemeClr val="bg2">
                  <a:lumMod val="90000"/>
                </a:schemeClr>
              </a:gs>
              <a:gs pos="8000">
                <a:schemeClr val="bg2">
                  <a:lumMod val="36000"/>
                </a:schemeClr>
              </a:gs>
              <a:gs pos="0">
                <a:schemeClr val="bg1"/>
              </a:gs>
            </a:gsLst>
            <a:lin ang="2700000" scaled="1"/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51" name="Oval 50"/>
          <p:cNvSpPr>
            <a:spLocks noChangeAspect="1"/>
          </p:cNvSpPr>
          <p:nvPr/>
        </p:nvSpPr>
        <p:spPr>
          <a:xfrm>
            <a:off x="4740431" y="5449448"/>
            <a:ext cx="288000" cy="288000"/>
          </a:xfrm>
          <a:prstGeom prst="ellipse">
            <a:avLst/>
          </a:prstGeom>
          <a:gradFill flip="none" rotWithShape="1">
            <a:gsLst>
              <a:gs pos="95000">
                <a:schemeClr val="bg2">
                  <a:lumMod val="90000"/>
                </a:schemeClr>
              </a:gs>
              <a:gs pos="8000">
                <a:schemeClr val="bg2">
                  <a:lumMod val="36000"/>
                </a:schemeClr>
              </a:gs>
              <a:gs pos="0">
                <a:schemeClr val="bg1"/>
              </a:gs>
            </a:gsLst>
            <a:lin ang="2700000" scaled="1"/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52" name="TextBox 51"/>
          <p:cNvSpPr txBox="1"/>
          <p:nvPr/>
        </p:nvSpPr>
        <p:spPr>
          <a:xfrm>
            <a:off x="359879" y="2105599"/>
            <a:ext cx="1141659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200" i="1" dirty="0"/>
              <a:t>Aanpak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126292" y="2143012"/>
            <a:ext cx="162416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400" i="1" dirty="0"/>
              <a:t>Uitwerking</a:t>
            </a:r>
          </a:p>
        </p:txBody>
      </p:sp>
    </p:spTree>
    <p:extLst>
      <p:ext uri="{BB962C8B-B14F-4D97-AF65-F5344CB8AC3E}">
        <p14:creationId xmlns:p14="http://schemas.microsoft.com/office/powerpoint/2010/main" val="29643229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500"/>
                            </p:stCondLst>
                            <p:childTnLst>
                              <p:par>
                                <p:cTn id="86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1500"/>
                            </p:stCondLst>
                            <p:childTnLst>
                              <p:par>
                                <p:cTn id="89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2500"/>
                            </p:stCondLst>
                            <p:childTnLst>
                              <p:par>
                                <p:cTn id="92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2500"/>
                            </p:stCondLst>
                            <p:childTnLst>
                              <p:par>
                                <p:cTn id="95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500"/>
                            </p:stCondLst>
                            <p:childTnLst>
                              <p:par>
                                <p:cTn id="110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13" presetID="2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17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3000"/>
                            </p:stCondLst>
                            <p:childTnLst>
                              <p:par>
                                <p:cTn id="120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4" fill="hold">
                            <p:stCondLst>
                              <p:cond delay="500"/>
                            </p:stCondLst>
                            <p:childTnLst>
                              <p:par>
                                <p:cTn id="13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7" fill="hold">
                            <p:stCondLst>
                              <p:cond delay="1500"/>
                            </p:stCondLst>
                            <p:childTnLst>
                              <p:par>
                                <p:cTn id="138" presetID="22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4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1" fill="hold">
                            <p:stCondLst>
                              <p:cond delay="3000"/>
                            </p:stCondLst>
                            <p:childTnLst>
                              <p:par>
                                <p:cTn id="142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4" fill="hold">
                            <p:stCondLst>
                              <p:cond delay="3000"/>
                            </p:stCondLst>
                            <p:childTnLst>
                              <p:par>
                                <p:cTn id="145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1" presetClass="exit" presetSubtype="0" fill="hold" grpId="1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2" fill="hold">
                      <p:stCondLst>
                        <p:cond delay="indefinite"/>
                      </p:stCondLst>
                      <p:childTnLst>
                        <p:par>
                          <p:cTn id="163" fill="hold">
                            <p:stCondLst>
                              <p:cond delay="0"/>
                            </p:stCondLst>
                            <p:childTnLst>
                              <p:par>
                                <p:cTn id="16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9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0" fill="hold">
                            <p:stCondLst>
                              <p:cond delay="500"/>
                            </p:stCondLst>
                            <p:childTnLst>
                              <p:par>
                                <p:cTn id="171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3" fill="hold">
                      <p:stCondLst>
                        <p:cond delay="indefinite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7" fill="hold">
                            <p:stCondLst>
                              <p:cond delay="0"/>
                            </p:stCondLst>
                            <p:childTnLst>
                              <p:par>
                                <p:cTn id="17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0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1" fill="hold">
                            <p:stCondLst>
                              <p:cond delay="500"/>
                            </p:stCondLst>
                            <p:childTnLst>
                              <p:par>
                                <p:cTn id="182" presetID="1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4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6" presetID="1" presetClass="exit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8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0" fill="hold">
                            <p:stCondLst>
                              <p:cond delay="1500"/>
                            </p:stCondLst>
                            <p:childTnLst>
                              <p:par>
                                <p:cTn id="191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3" fill="hold">
                            <p:stCondLst>
                              <p:cond delay="1500"/>
                            </p:stCondLst>
                            <p:childTnLst>
                              <p:par>
                                <p:cTn id="194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6" fill="hold">
                            <p:stCondLst>
                              <p:cond delay="2500"/>
                            </p:stCondLst>
                            <p:childTnLst>
                              <p:par>
                                <p:cTn id="19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99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0" fill="hold">
                      <p:stCondLst>
                        <p:cond delay="0"/>
                      </p:stCondLst>
                      <p:childTnLst>
                        <p:par>
                          <p:cTn id="201" fill="hold">
                            <p:stCondLst>
                              <p:cond delay="0"/>
                            </p:stCondLst>
                            <p:childTnLst>
                              <p:par>
                                <p:cTn id="202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2" grpId="0" uiExpand="1" build="p"/>
      <p:bldP spid="3" grpId="0" uiExpand="1" build="p"/>
      <p:bldP spid="3" grpId="1" uiExpand="1" build="p"/>
      <p:bldP spid="8" grpId="0"/>
      <p:bldP spid="11" grpId="0"/>
      <p:bldP spid="12" grpId="0"/>
      <p:bldP spid="13" grpId="0"/>
      <p:bldP spid="14" grpId="0"/>
      <p:bldP spid="15" grpId="0"/>
      <p:bldP spid="10" grpId="0"/>
      <p:bldP spid="10" grpId="1"/>
      <p:bldP spid="18" grpId="0"/>
      <p:bldP spid="20" grpId="0"/>
      <p:bldP spid="23" grpId="0" animBg="1"/>
      <p:bldP spid="24" grpId="0" animBg="1"/>
      <p:bldP spid="19" grpId="0"/>
      <p:bldP spid="19" grpId="1"/>
      <p:bldP spid="27" grpId="0"/>
      <p:bldP spid="27" grpId="1"/>
      <p:bldP spid="26" grpId="0"/>
      <p:bldP spid="26" grpId="1"/>
      <p:bldP spid="29" grpId="0"/>
      <p:bldP spid="29" grpId="1"/>
      <p:bldP spid="28" grpId="0"/>
      <p:bldP spid="30" grpId="0"/>
      <p:bldP spid="74" grpId="0"/>
      <p:bldP spid="74" grpId="1"/>
      <p:bldP spid="80" grpId="0" animBg="1"/>
      <p:bldP spid="38" grpId="0" animBg="1"/>
      <p:bldP spid="40" grpId="0"/>
      <p:bldP spid="47" grpId="0" animBg="1"/>
      <p:bldP spid="48" grpId="0" animBg="1"/>
      <p:bldP spid="50" grpId="0" animBg="1"/>
      <p:bldP spid="51" grpId="0" animBg="1"/>
      <p:bldP spid="52" grpId="0"/>
      <p:bldP spid="7" grpId="0"/>
    </p:bldLst>
  </p:timing>
</p:sld>
</file>

<file path=ppt/theme/theme1.xml><?xml version="1.0" encoding="utf-8"?>
<a:theme xmlns:a="http://schemas.openxmlformats.org/drawingml/2006/main" name="TheorieTemplateMacroWatermark">
  <a:themeElements>
    <a:clrScheme name="Standaardontwerp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tandaardontwerp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noFill/>
        <a:ln>
          <a:solidFill>
            <a:srgbClr val="FF0000"/>
          </a:solidFill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50800">
          <a:solidFill>
            <a:srgbClr val="FF0000"/>
          </a:solidFill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>
          <a:defRPr sz="2400" dirty="0"/>
        </a:defPPr>
      </a:lstStyle>
    </a:txDef>
  </a:objectDefaults>
  <a:extraClrSchemeLst>
    <a:extraClrScheme>
      <a:clrScheme name="Standaardontwerp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-th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TheorieTemplateMacroWatermark</Template>
  <TotalTime>2</TotalTime>
  <Words>105</Words>
  <Application>Microsoft Office PowerPoint</Application>
  <PresentationFormat>Diavoorstelling (4:3)</PresentationFormat>
  <Paragraphs>33</Paragraphs>
  <Slides>2</Slides>
  <Notes>2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7</vt:i4>
      </vt:variant>
      <vt:variant>
        <vt:lpstr>Thema</vt:lpstr>
      </vt:variant>
      <vt:variant>
        <vt:i4>1</vt:i4>
      </vt:variant>
      <vt:variant>
        <vt:lpstr>Diatitels</vt:lpstr>
      </vt:variant>
      <vt:variant>
        <vt:i4>2</vt:i4>
      </vt:variant>
    </vt:vector>
  </HeadingPairs>
  <TitlesOfParts>
    <vt:vector size="10" baseType="lpstr">
      <vt:lpstr>MS PGothic</vt:lpstr>
      <vt:lpstr>Adobe Gothic Std B</vt:lpstr>
      <vt:lpstr>Arial</vt:lpstr>
      <vt:lpstr>Arial Black</vt:lpstr>
      <vt:lpstr>Cambria Math</vt:lpstr>
      <vt:lpstr>Eurostile</vt:lpstr>
      <vt:lpstr>Lucida Handwriting</vt:lpstr>
      <vt:lpstr>TheorieTemplateMacroWatermark</vt:lpstr>
      <vt:lpstr>PowerPoint-presentatie</vt:lpstr>
      <vt:lpstr>PowerPoint-presentatie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Noordhoff</dc:creator>
  <cp:lastModifiedBy>Luuk Mennen</cp:lastModifiedBy>
  <cp:revision>30</cp:revision>
  <dcterms:created xsi:type="dcterms:W3CDTF">2014-04-29T14:06:44Z</dcterms:created>
  <dcterms:modified xsi:type="dcterms:W3CDTF">2018-09-18T07:44:27Z</dcterms:modified>
</cp:coreProperties>
</file>