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CB2A6-D8DA-4629-BD84-CBD00741E2A0}" v="22" dt="2018-09-18T07:39:00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 varScale="1">
        <p:scale>
          <a:sx n="63" d="100"/>
          <a:sy n="63" d="100"/>
        </p:scale>
        <p:origin x="930" y="60"/>
      </p:cViewPr>
      <p:guideLst>
        <p:guide orient="horz" pos="411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029CB2A6-D8DA-4629-BD84-CBD00741E2A0}"/>
    <pc:docChg chg="modSld">
      <pc:chgData name="Luuk Mennen" userId="e8da6a4e-8fc9-4e27-9348-3a94ae635dab" providerId="ADAL" clId="{029CB2A6-D8DA-4629-BD84-CBD00741E2A0}" dt="2018-09-18T07:39:00.080" v="21" actId="20577"/>
      <pc:docMkLst>
        <pc:docMk/>
      </pc:docMkLst>
      <pc:sldChg chg="modSp">
        <pc:chgData name="Luuk Mennen" userId="e8da6a4e-8fc9-4e27-9348-3a94ae635dab" providerId="ADAL" clId="{029CB2A6-D8DA-4629-BD84-CBD00741E2A0}" dt="2018-09-18T07:39:00.080" v="21" actId="20577"/>
        <pc:sldMkLst>
          <pc:docMk/>
          <pc:sldMk cId="0" sldId="322"/>
        </pc:sldMkLst>
        <pc:spChg chg="mod">
          <ac:chgData name="Luuk Mennen" userId="e8da6a4e-8fc9-4e27-9348-3a94ae635dab" providerId="ADAL" clId="{029CB2A6-D8DA-4629-BD84-CBD00741E2A0}" dt="2018-09-18T07:39:00.080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spcBef>
                <a:spcPct val="0"/>
              </a:spcBef>
              <a:buNone/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48376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Driehoeken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Eén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zijde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twee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hoeken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gegeven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41"/>
          <p:cNvGrpSpPr/>
          <p:nvPr/>
        </p:nvGrpSpPr>
        <p:grpSpPr>
          <a:xfrm>
            <a:off x="4661352" y="1167595"/>
            <a:ext cx="4262491" cy="5551220"/>
            <a:chOff x="467544" y="4013448"/>
            <a:chExt cx="8421291" cy="1575792"/>
          </a:xfrm>
        </p:grpSpPr>
        <p:grpSp>
          <p:nvGrpSpPr>
            <p:cNvPr id="72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3" name="Straight Connector 43"/>
            <p:cNvCxnSpPr/>
            <p:nvPr/>
          </p:nvCxnSpPr>
          <p:spPr>
            <a:xfrm>
              <a:off x="171365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Arc 84"/>
          <p:cNvSpPr/>
          <p:nvPr/>
        </p:nvSpPr>
        <p:spPr>
          <a:xfrm rot="8006056">
            <a:off x="7048029" y="3904694"/>
            <a:ext cx="301610" cy="299623"/>
          </a:xfrm>
          <a:prstGeom prst="arc">
            <a:avLst>
              <a:gd name="adj1" fmla="val 16818892"/>
              <a:gd name="adj2" fmla="val 472207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Arc 55"/>
          <p:cNvSpPr/>
          <p:nvPr/>
        </p:nvSpPr>
        <p:spPr>
          <a:xfrm rot="15555836">
            <a:off x="8206353" y="5439428"/>
            <a:ext cx="301610" cy="299623"/>
          </a:xfrm>
          <a:prstGeom prst="arc">
            <a:avLst>
              <a:gd name="adj1" fmla="val 17097199"/>
              <a:gd name="adj2" fmla="val 18697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rc 30"/>
          <p:cNvSpPr/>
          <p:nvPr/>
        </p:nvSpPr>
        <p:spPr>
          <a:xfrm rot="413332">
            <a:off x="5549653" y="5414301"/>
            <a:ext cx="301610" cy="299623"/>
          </a:xfrm>
          <a:prstGeom prst="arc">
            <a:avLst>
              <a:gd name="adj1" fmla="val 17097199"/>
              <a:gd name="adj2" fmla="val 18697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rc 16"/>
          <p:cNvSpPr/>
          <p:nvPr/>
        </p:nvSpPr>
        <p:spPr>
          <a:xfrm rot="7221729">
            <a:off x="6880000" y="2188891"/>
            <a:ext cx="301610" cy="299623"/>
          </a:xfrm>
          <a:prstGeom prst="arc">
            <a:avLst>
              <a:gd name="adj1" fmla="val 17327229"/>
              <a:gd name="adj2" fmla="val 21384949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rc 15"/>
          <p:cNvSpPr/>
          <p:nvPr/>
        </p:nvSpPr>
        <p:spPr>
          <a:xfrm rot="161089">
            <a:off x="6523068" y="3338501"/>
            <a:ext cx="301610" cy="299623"/>
          </a:xfrm>
          <a:prstGeom prst="arc">
            <a:avLst>
              <a:gd name="adj1" fmla="val 16532677"/>
              <a:gd name="adj2" fmla="val 21384949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32327" y="991761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72036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</a:t>
            </a:r>
            <a:r>
              <a:rPr lang="nl-NL" sz="3200" b="1" dirty="0">
                <a:latin typeface="Arial"/>
                <a:cs typeface="Arial"/>
              </a:rPr>
              <a:t>én zijde en twee hoeken gegeven</a:t>
            </a:r>
            <a:endParaRPr lang="nl-NL" sz="3200" b="1" dirty="0">
              <a:latin typeface="Eurostil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7800" y="653787"/>
                <a:ext cx="616373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/>
                  <a:t>Opgave</a:t>
                </a:r>
              </a:p>
              <a:p>
                <a:r>
                  <a:rPr lang="en-US" sz="2200" dirty="0"/>
                  <a:t>Van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 </a:t>
                </a:r>
                <a:r>
                  <a:rPr lang="nl-NL" sz="2200" dirty="0"/>
                  <a:t>is </a:t>
                </a:r>
                <a:r>
                  <a:rPr lang="nl-NL" sz="2200" i="1" dirty="0"/>
                  <a:t>AB</a:t>
                </a:r>
                <a:r>
                  <a:rPr lang="nl-NL" sz="2200" dirty="0"/>
                  <a:t> = 4 cm, </a:t>
                </a:r>
                <a14:m>
                  <m:oMath xmlns:m="http://schemas.openxmlformats.org/officeDocument/2006/math">
                    <m:r>
                      <a:rPr lang="nl-NL" sz="22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/>
                  <a:t>A</a:t>
                </a:r>
                <a:r>
                  <a:rPr lang="nl-NL" sz="2200" dirty="0"/>
                  <a:t> = 45° en </a:t>
                </a:r>
                <a14:m>
                  <m:oMath xmlns:m="http://schemas.openxmlformats.org/officeDocument/2006/math">
                    <m:r>
                      <a:rPr lang="nl-NL" sz="2200" i="1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/>
                  <a:t>C</a:t>
                </a:r>
                <a:r>
                  <a:rPr lang="nl-NL" sz="2200" dirty="0"/>
                  <a:t> = 85°.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00" y="653787"/>
                <a:ext cx="6163739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1286" t="-3968" r="-396" b="-158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Begin met schets"/>
          <p:cNvSpPr txBox="1"/>
          <p:nvPr/>
        </p:nvSpPr>
        <p:spPr>
          <a:xfrm>
            <a:off x="378768" y="2237963"/>
            <a:ext cx="378821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Begin met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schets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Zet</a:t>
            </a:r>
            <a:r>
              <a:rPr lang="en-US" sz="2200" dirty="0"/>
              <a:t> de letters en </a:t>
            </a:r>
            <a:r>
              <a:rPr lang="en-US" sz="2200" dirty="0" err="1"/>
              <a:t>maten</a:t>
            </a:r>
            <a:r>
              <a:rPr lang="en-US" sz="2200" dirty="0"/>
              <a:t> </a:t>
            </a:r>
            <a:r>
              <a:rPr lang="en-US" sz="2200" dirty="0" err="1"/>
              <a:t>erbij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8" name="C"/>
          <p:cNvSpPr txBox="1"/>
          <p:nvPr/>
        </p:nvSpPr>
        <p:spPr>
          <a:xfrm>
            <a:off x="6813691" y="1824278"/>
            <a:ext cx="3850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latin typeface="Lucida Handwriting" panose="03010101010101010101" pitchFamily="66" charset="0"/>
                <a:ea typeface="Adobe Gothic Std B" pitchFamily="34" charset="-128"/>
              </a:rPr>
              <a:t>C</a:t>
            </a:r>
            <a:endParaRPr lang="nl-NL" sz="22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0" name="B"/>
          <p:cNvSpPr txBox="1"/>
          <p:nvPr/>
        </p:nvSpPr>
        <p:spPr>
          <a:xfrm>
            <a:off x="8028384" y="3471391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latin typeface="Lucida Handwriting" panose="03010101010101010101" pitchFamily="66" charset="0"/>
                <a:ea typeface="Adobe Gothic Std B" pitchFamily="34" charset="-128"/>
              </a:rPr>
              <a:t>B</a:t>
            </a:r>
            <a:endParaRPr lang="nl-NL" sz="22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1" name="A"/>
          <p:cNvSpPr txBox="1"/>
          <p:nvPr/>
        </p:nvSpPr>
        <p:spPr>
          <a:xfrm>
            <a:off x="6156176" y="3471391"/>
            <a:ext cx="3994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latin typeface="Lucida Handwriting" panose="03010101010101010101" pitchFamily="66" charset="0"/>
                <a:ea typeface="Adobe Gothic Std B" pitchFamily="34" charset="-128"/>
              </a:rPr>
              <a:t>A</a:t>
            </a:r>
            <a:endParaRPr lang="nl-NL" sz="22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2" name="1,5cm"/>
          <p:cNvSpPr txBox="1"/>
          <p:nvPr/>
        </p:nvSpPr>
        <p:spPr>
          <a:xfrm>
            <a:off x="7172036" y="3491716"/>
            <a:ext cx="729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Handwriting" panose="03010101010101010101" pitchFamily="66" charset="0"/>
                <a:ea typeface="Adobe Gothic Std B" pitchFamily="34" charset="-128"/>
              </a:rPr>
              <a:t>4 cm</a:t>
            </a:r>
            <a:endParaRPr lang="nl-NL" sz="1600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45608" y="3131676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45</a:t>
            </a:r>
            <a:r>
              <a:rPr lang="en-US" dirty="0">
                <a:latin typeface="Lucida Handwriting" panose="03010101010101010101" pitchFamily="66" charset="0"/>
              </a:rPr>
              <a:t>°</a:t>
            </a:r>
            <a:endParaRPr lang="nl-NL" dirty="0">
              <a:latin typeface="Lucida Handwriting" panose="03010101010101010101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20264" y="255561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85</a:t>
            </a:r>
            <a:r>
              <a:rPr lang="en-US" dirty="0">
                <a:latin typeface="Lucida Handwriting" panose="03010101010101010101" pitchFamily="66" charset="0"/>
              </a:rPr>
              <a:t>°</a:t>
            </a:r>
            <a:endParaRPr lang="nl-NL" dirty="0">
              <a:latin typeface="Lucida Handwriting" panose="03010101010101010101" pitchFamily="66" charset="0"/>
            </a:endParaRPr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4" name="Begin echte tekening"/>
          <p:cNvSpPr txBox="1"/>
          <p:nvPr/>
        </p:nvSpPr>
        <p:spPr>
          <a:xfrm>
            <a:off x="323528" y="3918530"/>
            <a:ext cx="2751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/>
              <a:t>Teken</a:t>
            </a:r>
            <a:r>
              <a:rPr lang="en-US" sz="2200" dirty="0"/>
              <a:t> </a:t>
            </a:r>
            <a:r>
              <a:rPr lang="en-US" sz="2200" i="1" dirty="0"/>
              <a:t>AB</a:t>
            </a:r>
            <a:r>
              <a:rPr lang="en-US" sz="2200" dirty="0"/>
              <a:t> = 4 cm.</a:t>
            </a:r>
            <a:endParaRPr lang="nl-NL" sz="2200" dirty="0"/>
          </a:p>
        </p:txBody>
      </p:sp>
      <p:cxnSp>
        <p:nvCxnSpPr>
          <p:cNvPr id="25" name="AB"/>
          <p:cNvCxnSpPr/>
          <p:nvPr/>
        </p:nvCxnSpPr>
        <p:spPr>
          <a:xfrm>
            <a:off x="5579783" y="5589240"/>
            <a:ext cx="288000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92080" y="533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8388424" y="53435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29" name="3cm"/>
          <p:cNvSpPr txBox="1"/>
          <p:nvPr/>
        </p:nvSpPr>
        <p:spPr>
          <a:xfrm>
            <a:off x="6767517" y="5649305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 cm</a:t>
            </a:r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ken hoek A"/>
              <p:cNvSpPr txBox="1"/>
              <p:nvPr/>
            </p:nvSpPr>
            <p:spPr>
              <a:xfrm>
                <a:off x="397922" y="3039343"/>
                <a:ext cx="264283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 err="1"/>
                  <a:t>Teken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nl-NL" sz="2200" i="1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/>
                  <a:t>A</a:t>
                </a:r>
                <a:r>
                  <a:rPr lang="nl-NL" sz="2200" dirty="0"/>
                  <a:t> = 45°.</a:t>
                </a:r>
                <a:r>
                  <a:rPr lang="en-US" sz="2200" dirty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26" name="Teken hoek A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22" y="3039343"/>
                <a:ext cx="2642839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535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72" name="AC kort"/>
          <p:cNvCxnSpPr/>
          <p:nvPr/>
        </p:nvCxnSpPr>
        <p:spPr>
          <a:xfrm flipH="1">
            <a:off x="5580113" y="4039802"/>
            <a:ext cx="1621307" cy="1549438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45graden"/>
          <p:cNvSpPr txBox="1"/>
          <p:nvPr/>
        </p:nvSpPr>
        <p:spPr>
          <a:xfrm>
            <a:off x="5887194" y="521434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45°</a:t>
            </a:r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Bereken hoek B"/>
              <p:cNvSpPr txBox="1"/>
              <p:nvPr/>
            </p:nvSpPr>
            <p:spPr>
              <a:xfrm>
                <a:off x="377800" y="3025839"/>
                <a:ext cx="219162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Bereken </a:t>
                </a:r>
                <a14:m>
                  <m:oMath xmlns:m="http://schemas.openxmlformats.org/officeDocument/2006/math">
                    <m:r>
                      <a:rPr lang="nl-NL" sz="2200" i="1">
                        <a:latin typeface="Cambria Math"/>
                        <a:ea typeface="Cambria Math"/>
                      </a:rPr>
                      <m:t>∠</m:t>
                    </m:r>
                    <m:r>
                      <m:rPr>
                        <m:nor/>
                      </m:rPr>
                      <a:rPr lang="nl-NL" sz="2200" i="1" dirty="0"/>
                      <m:t>B</m:t>
                    </m:r>
                  </m:oMath>
                </a14:m>
                <a:r>
                  <a:rPr lang="nl-NL" sz="2200" dirty="0"/>
                  <a:t>.</a:t>
                </a:r>
                <a:r>
                  <a:rPr lang="en-US" sz="2200" dirty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35" name="Bereken hoek B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00" y="3025839"/>
                <a:ext cx="2191626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3343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3" name="Word_34-1"/>
          <p:cNvSpPr txBox="1"/>
          <p:nvPr/>
        </p:nvSpPr>
        <p:spPr>
          <a:xfrm>
            <a:off x="762802" y="4725144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/>
              <a:t>∠</a:t>
            </a:r>
            <a:r>
              <a:rPr lang="nl-NL" sz="2200" i="1" dirty="0">
                <a:latin typeface="+mj-lt"/>
              </a:rPr>
              <a:t>B</a:t>
            </a:r>
            <a:r>
              <a:rPr lang="nl-NL" sz="2200" dirty="0"/>
              <a:t> </a:t>
            </a:r>
          </a:p>
        </p:txBody>
      </p:sp>
      <p:sp>
        <p:nvSpPr>
          <p:cNvPr id="3084" name="Word_34-2"/>
          <p:cNvSpPr txBox="1"/>
          <p:nvPr/>
        </p:nvSpPr>
        <p:spPr>
          <a:xfrm>
            <a:off x="1219658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=</a:t>
            </a:r>
            <a:r>
              <a:rPr lang="nl-NL" dirty="0"/>
              <a:t> </a:t>
            </a:r>
          </a:p>
        </p:txBody>
      </p:sp>
      <p:sp>
        <p:nvSpPr>
          <p:cNvPr id="3085" name="Word_34-3"/>
          <p:cNvSpPr txBox="1"/>
          <p:nvPr/>
        </p:nvSpPr>
        <p:spPr>
          <a:xfrm>
            <a:off x="1475656" y="4725144"/>
            <a:ext cx="63959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180</a:t>
            </a:r>
            <a:r>
              <a:rPr lang="nl-NL" sz="2200" dirty="0"/>
              <a:t>° </a:t>
            </a:r>
          </a:p>
        </p:txBody>
      </p:sp>
      <p:sp>
        <p:nvSpPr>
          <p:cNvPr id="3086" name="Word_34-4"/>
          <p:cNvSpPr txBox="1"/>
          <p:nvPr/>
        </p:nvSpPr>
        <p:spPr>
          <a:xfrm>
            <a:off x="2051720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−</a:t>
            </a:r>
            <a:r>
              <a:rPr lang="nl-NL" dirty="0"/>
              <a:t> </a:t>
            </a:r>
          </a:p>
        </p:txBody>
      </p:sp>
      <p:sp>
        <p:nvSpPr>
          <p:cNvPr id="3087" name="Word_34-5"/>
          <p:cNvSpPr txBox="1"/>
          <p:nvPr/>
        </p:nvSpPr>
        <p:spPr>
          <a:xfrm>
            <a:off x="2267744" y="4725144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45</a:t>
            </a:r>
            <a:r>
              <a:rPr lang="nl-NL" sz="2200" dirty="0"/>
              <a:t>° </a:t>
            </a:r>
          </a:p>
        </p:txBody>
      </p:sp>
      <p:sp>
        <p:nvSpPr>
          <p:cNvPr id="3088" name="Word_34-6"/>
          <p:cNvSpPr txBox="1"/>
          <p:nvPr/>
        </p:nvSpPr>
        <p:spPr>
          <a:xfrm>
            <a:off x="3347864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=</a:t>
            </a:r>
            <a:r>
              <a:rPr lang="nl-NL" dirty="0"/>
              <a:t> </a:t>
            </a:r>
          </a:p>
        </p:txBody>
      </p:sp>
      <p:sp>
        <p:nvSpPr>
          <p:cNvPr id="3089" name="Word_34-7"/>
          <p:cNvSpPr txBox="1"/>
          <p:nvPr/>
        </p:nvSpPr>
        <p:spPr>
          <a:xfrm>
            <a:off x="3635896" y="4725144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50</a:t>
            </a:r>
            <a:r>
              <a:rPr lang="nl-NL" sz="2200" dirty="0"/>
              <a:t>° </a:t>
            </a:r>
          </a:p>
        </p:txBody>
      </p:sp>
      <p:sp>
        <p:nvSpPr>
          <p:cNvPr id="3090" name="Word_34-8"/>
          <p:cNvSpPr txBox="1"/>
          <p:nvPr/>
        </p:nvSpPr>
        <p:spPr>
          <a:xfrm>
            <a:off x="4016899" y="4978510"/>
            <a:ext cx="6732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/>
              <a:t> </a:t>
            </a:r>
            <a:endParaRPr lang="nl-NL" dirty="0"/>
          </a:p>
        </p:txBody>
      </p:sp>
      <p:cxnSp>
        <p:nvCxnSpPr>
          <p:cNvPr id="57" name="BC kort"/>
          <p:cNvCxnSpPr/>
          <p:nvPr/>
        </p:nvCxnSpPr>
        <p:spPr>
          <a:xfrm>
            <a:off x="7201420" y="4039802"/>
            <a:ext cx="1252538" cy="154384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0graden"/>
          <p:cNvSpPr txBox="1"/>
          <p:nvPr/>
        </p:nvSpPr>
        <p:spPr>
          <a:xfrm>
            <a:off x="7782295" y="5237279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50°</a:t>
            </a:r>
            <a:endParaRPr lang="nl-NL" dirty="0"/>
          </a:p>
        </p:txBody>
      </p:sp>
      <p:sp>
        <p:nvSpPr>
          <p:cNvPr id="59" name="Maak de driehoek af"/>
          <p:cNvSpPr txBox="1"/>
          <p:nvPr/>
        </p:nvSpPr>
        <p:spPr>
          <a:xfrm>
            <a:off x="377800" y="3511462"/>
            <a:ext cx="41280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Maak</a:t>
            </a:r>
            <a:r>
              <a:rPr lang="en-US" sz="2200" dirty="0"/>
              <a:t> de </a:t>
            </a:r>
            <a:r>
              <a:rPr lang="en-US" sz="2200" dirty="0" err="1"/>
              <a:t>driehoek</a:t>
            </a:r>
            <a:r>
              <a:rPr lang="en-US" sz="2200" dirty="0"/>
              <a:t> </a:t>
            </a:r>
            <a:r>
              <a:rPr lang="en-US" sz="2200" dirty="0" err="1"/>
              <a:t>verder</a:t>
            </a:r>
            <a:r>
              <a:rPr lang="en-US" sz="2200" dirty="0"/>
              <a:t> </a:t>
            </a:r>
            <a:r>
              <a:rPr lang="en-US" sz="2200" dirty="0" err="1"/>
              <a:t>af</a:t>
            </a:r>
            <a:r>
              <a:rPr lang="nl-NL" sz="2200" dirty="0"/>
              <a:t>.</a:t>
            </a:r>
            <a:r>
              <a:rPr lang="en-US" sz="2200" dirty="0"/>
              <a:t> </a:t>
            </a:r>
            <a:endParaRPr lang="nl-NL" sz="2200" dirty="0"/>
          </a:p>
        </p:txBody>
      </p:sp>
      <p:grpSp>
        <p:nvGrpSpPr>
          <p:cNvPr id="3094" name="Blok rand"/>
          <p:cNvGrpSpPr/>
          <p:nvPr/>
        </p:nvGrpSpPr>
        <p:grpSpPr>
          <a:xfrm>
            <a:off x="6396974" y="3896303"/>
            <a:ext cx="419411" cy="252777"/>
            <a:chOff x="6396974" y="3793201"/>
            <a:chExt cx="419411" cy="252777"/>
          </a:xfrm>
        </p:grpSpPr>
        <p:sp>
          <p:nvSpPr>
            <p:cNvPr id="3093" name="Blokkeer randjes"/>
            <p:cNvSpPr/>
            <p:nvPr/>
          </p:nvSpPr>
          <p:spPr>
            <a:xfrm rot="2844591">
              <a:off x="6355016" y="3835159"/>
              <a:ext cx="227931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Blokkeer randjes"/>
            <p:cNvSpPr/>
            <p:nvPr/>
          </p:nvSpPr>
          <p:spPr>
            <a:xfrm rot="2911163">
              <a:off x="6565300" y="3794894"/>
              <a:ext cx="227931" cy="2742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095" name="C"/>
          <p:cNvSpPr txBox="1"/>
          <p:nvPr/>
        </p:nvSpPr>
        <p:spPr>
          <a:xfrm>
            <a:off x="6948264" y="364502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p:sp>
        <p:nvSpPr>
          <p:cNvPr id="67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c Noordhoff"/>
          <p:cNvSpPr txBox="1"/>
          <p:nvPr/>
        </p:nvSpPr>
        <p:spPr>
          <a:xfrm>
            <a:off x="3609874" y="653911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86" name="45graden"/>
          <p:cNvSpPr txBox="1"/>
          <p:nvPr/>
        </p:nvSpPr>
        <p:spPr>
          <a:xfrm>
            <a:off x="6948264" y="4178333"/>
            <a:ext cx="601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85°</a:t>
            </a:r>
            <a:endParaRPr lang="nl-NL" dirty="0"/>
          </a:p>
        </p:txBody>
      </p:sp>
      <p:grpSp>
        <p:nvGrpSpPr>
          <p:cNvPr id="65" name="Group 30"/>
          <p:cNvGrpSpPr/>
          <p:nvPr/>
        </p:nvGrpSpPr>
        <p:grpSpPr>
          <a:xfrm>
            <a:off x="6616795" y="2251867"/>
            <a:ext cx="1432560" cy="1303081"/>
            <a:chOff x="7399020" y="1965953"/>
            <a:chExt cx="1432560" cy="1424947"/>
          </a:xfrm>
        </p:grpSpPr>
        <p:sp>
          <p:nvSpPr>
            <p:cNvPr id="66" name="Freeform 3"/>
            <p:cNvSpPr/>
            <p:nvPr/>
          </p:nvSpPr>
          <p:spPr>
            <a:xfrm>
              <a:off x="7789364" y="1965953"/>
              <a:ext cx="1042216" cy="1424947"/>
            </a:xfrm>
            <a:custGeom>
              <a:avLst/>
              <a:gdLst>
                <a:gd name="connsiteX0" fmla="*/ 0 w 655320"/>
                <a:gd name="connsiteY0" fmla="*/ 0 h 1188720"/>
                <a:gd name="connsiteX1" fmla="*/ 304800 w 655320"/>
                <a:gd name="connsiteY1" fmla="*/ 556260 h 1188720"/>
                <a:gd name="connsiteX2" fmla="*/ 655320 w 655320"/>
                <a:gd name="connsiteY2" fmla="*/ 1188720 h 1188720"/>
                <a:gd name="connsiteX0" fmla="*/ 0 w 655320"/>
                <a:gd name="connsiteY0" fmla="*/ 0 h 1188720"/>
                <a:gd name="connsiteX1" fmla="*/ 304800 w 655320"/>
                <a:gd name="connsiteY1" fmla="*/ 603885 h 1188720"/>
                <a:gd name="connsiteX2" fmla="*/ 655320 w 655320"/>
                <a:gd name="connsiteY2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5320" h="1188720">
                  <a:moveTo>
                    <a:pt x="0" y="0"/>
                  </a:moveTo>
                  <a:lnTo>
                    <a:pt x="304800" y="603885"/>
                  </a:lnTo>
                  <a:lnTo>
                    <a:pt x="655320" y="118872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Freeform 20"/>
            <p:cNvSpPr/>
            <p:nvPr/>
          </p:nvSpPr>
          <p:spPr>
            <a:xfrm>
              <a:off x="7399020" y="3328874"/>
              <a:ext cx="1432560" cy="54406"/>
            </a:xfrm>
            <a:custGeom>
              <a:avLst/>
              <a:gdLst>
                <a:gd name="connsiteX0" fmla="*/ 1432560 w 1432560"/>
                <a:gd name="connsiteY0" fmla="*/ 54406 h 54406"/>
                <a:gd name="connsiteX1" fmla="*/ 685800 w 1432560"/>
                <a:gd name="connsiteY1" fmla="*/ 1066 h 54406"/>
                <a:gd name="connsiteX2" fmla="*/ 0 w 1432560"/>
                <a:gd name="connsiteY2" fmla="*/ 23926 h 5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2560" h="54406">
                  <a:moveTo>
                    <a:pt x="1432560" y="54406"/>
                  </a:moveTo>
                  <a:cubicBezTo>
                    <a:pt x="1178560" y="30276"/>
                    <a:pt x="924560" y="6146"/>
                    <a:pt x="685800" y="1066"/>
                  </a:cubicBezTo>
                  <a:cubicBezTo>
                    <a:pt x="447040" y="-4014"/>
                    <a:pt x="223520" y="9956"/>
                    <a:pt x="0" y="2392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Freeform 21"/>
            <p:cNvSpPr/>
            <p:nvPr/>
          </p:nvSpPr>
          <p:spPr>
            <a:xfrm>
              <a:off x="7402469" y="1965953"/>
              <a:ext cx="386895" cy="1390123"/>
            </a:xfrm>
            <a:custGeom>
              <a:avLst/>
              <a:gdLst>
                <a:gd name="connsiteX0" fmla="*/ 426720 w 426720"/>
                <a:gd name="connsiteY0" fmla="*/ 0 h 373380"/>
                <a:gd name="connsiteX1" fmla="*/ 0 w 426720"/>
                <a:gd name="connsiteY1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6720" h="373380">
                  <a:moveTo>
                    <a:pt x="426720" y="0"/>
                  </a:moveTo>
                  <a:lnTo>
                    <a:pt x="212409" y="167413"/>
                  </a:lnTo>
                  <a:cubicBezTo>
                    <a:pt x="162410" y="224116"/>
                    <a:pt x="100330" y="251460"/>
                    <a:pt x="0" y="37338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6" name="Oval 46"/>
          <p:cNvSpPr>
            <a:spLocks noChangeAspect="1"/>
          </p:cNvSpPr>
          <p:nvPr/>
        </p:nvSpPr>
        <p:spPr>
          <a:xfrm>
            <a:off x="4937071" y="2622361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Oval 47"/>
          <p:cNvSpPr>
            <a:spLocks noChangeAspect="1"/>
          </p:cNvSpPr>
          <p:nvPr/>
        </p:nvSpPr>
        <p:spPr>
          <a:xfrm>
            <a:off x="4937071" y="35352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Oval 49"/>
          <p:cNvSpPr>
            <a:spLocks noChangeAspect="1"/>
          </p:cNvSpPr>
          <p:nvPr/>
        </p:nvSpPr>
        <p:spPr>
          <a:xfrm>
            <a:off x="4946596" y="447132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Oval 50"/>
          <p:cNvSpPr>
            <a:spLocks noChangeAspect="1"/>
          </p:cNvSpPr>
          <p:nvPr/>
        </p:nvSpPr>
        <p:spPr>
          <a:xfrm>
            <a:off x="4942436" y="54116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Rectangle 4"/>
          <p:cNvSpPr/>
          <p:nvPr/>
        </p:nvSpPr>
        <p:spPr>
          <a:xfrm>
            <a:off x="7449642" y="401566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vak 4"/>
              <p:cNvSpPr txBox="1"/>
              <p:nvPr/>
            </p:nvSpPr>
            <p:spPr>
              <a:xfrm>
                <a:off x="375853" y="1383159"/>
                <a:ext cx="675452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/>
                  <a:t>Teken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  </a:t>
                </a:r>
                <a:r>
                  <a:rPr lang="nl-NL" sz="2200" dirty="0"/>
                  <a:t>op ware grootte</a:t>
                </a:r>
                <a:r>
                  <a:rPr lang="nl-NL" sz="2200" i="1" dirty="0"/>
                  <a:t>.</a:t>
                </a:r>
                <a:endParaRPr lang="nl-NL" sz="2200" dirty="0"/>
              </a:p>
            </p:txBody>
          </p:sp>
        </mc:Choice>
        <mc:Fallback xmlns="">
          <p:sp>
            <p:nvSpPr>
              <p:cNvPr id="5" name="Tekstvak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53" y="1383159"/>
                <a:ext cx="6754527" cy="430887"/>
              </a:xfrm>
              <a:prstGeom prst="rect">
                <a:avLst/>
              </a:prstGeom>
              <a:blipFill rotWithShape="1">
                <a:blip r:embed="rId7"/>
                <a:stretch>
                  <a:fillRect l="-1173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hthoek 5"/>
          <p:cNvSpPr/>
          <p:nvPr/>
        </p:nvSpPr>
        <p:spPr>
          <a:xfrm>
            <a:off x="387325" y="1888641"/>
            <a:ext cx="1141659" cy="4739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Aanpak</a:t>
            </a:r>
            <a:endParaRPr lang="en-US" sz="2200" i="1" dirty="0"/>
          </a:p>
        </p:txBody>
      </p:sp>
      <p:sp>
        <p:nvSpPr>
          <p:cNvPr id="80" name="Word_34-4"/>
          <p:cNvSpPr txBox="1"/>
          <p:nvPr/>
        </p:nvSpPr>
        <p:spPr>
          <a:xfrm>
            <a:off x="2699792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−</a:t>
            </a:r>
            <a:r>
              <a:rPr lang="nl-NL" dirty="0"/>
              <a:t> </a:t>
            </a:r>
          </a:p>
        </p:txBody>
      </p:sp>
      <p:sp>
        <p:nvSpPr>
          <p:cNvPr id="82" name="Word_34-5"/>
          <p:cNvSpPr txBox="1"/>
          <p:nvPr/>
        </p:nvSpPr>
        <p:spPr>
          <a:xfrm>
            <a:off x="2915816" y="4725144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85</a:t>
            </a:r>
            <a:r>
              <a:rPr lang="nl-NL" sz="2200" dirty="0"/>
              <a:t>° </a:t>
            </a:r>
          </a:p>
        </p:txBody>
      </p:sp>
      <p:sp>
        <p:nvSpPr>
          <p:cNvPr id="83" name="Rechthoek 82"/>
          <p:cNvSpPr/>
          <p:nvPr/>
        </p:nvSpPr>
        <p:spPr>
          <a:xfrm>
            <a:off x="5285768" y="1502569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i="1" dirty="0"/>
          </a:p>
        </p:txBody>
      </p:sp>
      <p:sp>
        <p:nvSpPr>
          <p:cNvPr id="84" name="Oval 46"/>
          <p:cNvSpPr>
            <a:spLocks noChangeAspect="1"/>
          </p:cNvSpPr>
          <p:nvPr/>
        </p:nvSpPr>
        <p:spPr>
          <a:xfrm>
            <a:off x="4932917" y="178216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0"/>
                            </p:stCondLst>
                            <p:childTnLst>
                              <p:par>
                                <p:cTn id="2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5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85" grpId="0" animBg="1"/>
      <p:bldP spid="56" grpId="0" animBg="1"/>
      <p:bldP spid="31" grpId="0" animBg="1"/>
      <p:bldP spid="17" grpId="0" animBg="1"/>
      <p:bldP spid="16" grpId="0" animBg="1"/>
      <p:bldP spid="2" grpId="0" animBg="1"/>
      <p:bldP spid="3" grpId="0"/>
      <p:bldP spid="7" grpId="0"/>
      <p:bldP spid="7" grpId="1"/>
      <p:bldP spid="8" grpId="0"/>
      <p:bldP spid="10" grpId="0"/>
      <p:bldP spid="11" grpId="0"/>
      <p:bldP spid="12" grpId="0"/>
      <p:bldP spid="15" grpId="0"/>
      <p:bldP spid="18" grpId="0"/>
      <p:bldP spid="24" grpId="0"/>
      <p:bldP spid="24" grpId="1"/>
      <p:bldP spid="27" grpId="0"/>
      <p:bldP spid="28" grpId="0"/>
      <p:bldP spid="29" grpId="0"/>
      <p:bldP spid="26" grpId="0"/>
      <p:bldP spid="26" grpId="1"/>
      <p:bldP spid="34" grpId="0"/>
      <p:bldP spid="35" grpId="0"/>
      <p:bldP spid="35" grpId="1"/>
      <p:bldP spid="3083" grpId="0"/>
      <p:bldP spid="3083" grpId="1"/>
      <p:bldP spid="3084" grpId="0"/>
      <p:bldP spid="3084" grpId="1"/>
      <p:bldP spid="3085" grpId="0"/>
      <p:bldP spid="3085" grpId="1"/>
      <p:bldP spid="3086" grpId="0"/>
      <p:bldP spid="3086" grpId="1"/>
      <p:bldP spid="3087" grpId="0"/>
      <p:bldP spid="3087" grpId="1"/>
      <p:bldP spid="3088" grpId="0"/>
      <p:bldP spid="3088" grpId="1"/>
      <p:bldP spid="3089" grpId="0"/>
      <p:bldP spid="3089" grpId="1"/>
      <p:bldP spid="3090" grpId="0"/>
      <p:bldP spid="58" grpId="0"/>
      <p:bldP spid="59" grpId="0"/>
      <p:bldP spid="3095" grpId="0"/>
      <p:bldP spid="67" grpId="0" animBg="1"/>
      <p:bldP spid="68" grpId="0"/>
      <p:bldP spid="86" grpId="0"/>
      <p:bldP spid="76" grpId="0" animBg="1"/>
      <p:bldP spid="77" grpId="0" animBg="1"/>
      <p:bldP spid="78" grpId="0" animBg="1"/>
      <p:bldP spid="79" grpId="0" animBg="1"/>
      <p:bldP spid="5" grpId="0"/>
      <p:bldP spid="6" grpId="0"/>
      <p:bldP spid="80" grpId="0"/>
      <p:bldP spid="80" grpId="1"/>
      <p:bldP spid="82" grpId="0"/>
      <p:bldP spid="82" grpId="1"/>
      <p:bldP spid="83" grpId="0"/>
      <p:bldP spid="84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</TotalTime>
  <Words>126</Words>
  <Application>Microsoft Office PowerPoint</Application>
  <PresentationFormat>Diavoorstelling (4:3)</PresentationFormat>
  <Paragraphs>44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MS PGothic</vt:lpstr>
      <vt:lpstr>Adobe Gothic Std B</vt:lpstr>
      <vt:lpstr>Arial</vt:lpstr>
      <vt:lpstr>Arial Black</vt:lpstr>
      <vt:lpstr>Cambria Math</vt:lpstr>
      <vt:lpstr>Eurostile</vt:lpstr>
      <vt:lpstr>Lucida Handwriting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25</cp:revision>
  <dcterms:created xsi:type="dcterms:W3CDTF">2014-05-01T09:58:38Z</dcterms:created>
  <dcterms:modified xsi:type="dcterms:W3CDTF">2018-09-18T07:39:07Z</dcterms:modified>
</cp:coreProperties>
</file>