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322" r:id="rId2"/>
    <p:sldId id="327" r:id="rId3"/>
    <p:sldId id="331" r:id="rId4"/>
    <p:sldId id="332" r:id="rId5"/>
  </p:sldIdLst>
  <p:sldSz cx="9144000" cy="6858000" type="screen4x3"/>
  <p:notesSz cx="6858000" cy="9144000"/>
  <p:defaultTextStyle>
    <a:defPPr>
      <a:defRPr lang="nl-NL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Tom" initials="T" lastIdx="1" clrIdx="0"/>
  <p:cmAuthor id="1" name="T.H. Nijbroek" initials="N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60093"/>
    <a:srgbClr val="0099FF"/>
    <a:srgbClr val="00FF00"/>
    <a:srgbClr val="00FFFF"/>
    <a:srgbClr val="008000"/>
    <a:srgbClr val="CC99FF"/>
    <a:srgbClr val="DEBDFF"/>
    <a:srgbClr val="9966FF"/>
    <a:srgbClr val="66FF66"/>
    <a:srgbClr val="D5FFD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F864B89-C4B9-4624-A540-E9E27FB68DA6}" v="22" dt="2018-09-18T08:46:42.39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Geen stijl, geen raster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170" autoAdjust="0"/>
    <p:restoredTop sz="91479" autoAdjust="0"/>
  </p:normalViewPr>
  <p:slideViewPr>
    <p:cSldViewPr snapToObjects="1">
      <p:cViewPr varScale="1">
        <p:scale>
          <a:sx n="66" d="100"/>
          <a:sy n="66" d="100"/>
        </p:scale>
        <p:origin x="1482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commentAuthors" Target="commentAuthors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uuk Mennen" userId="e8da6a4e-8fc9-4e27-9348-3a94ae635dab" providerId="ADAL" clId="{EF864B89-C4B9-4624-A540-E9E27FB68DA6}"/>
    <pc:docChg chg="modSld">
      <pc:chgData name="Luuk Mennen" userId="e8da6a4e-8fc9-4e27-9348-3a94ae635dab" providerId="ADAL" clId="{EF864B89-C4B9-4624-A540-E9E27FB68DA6}" dt="2018-09-18T08:46:42.396" v="21" actId="20577"/>
      <pc:docMkLst>
        <pc:docMk/>
      </pc:docMkLst>
      <pc:sldChg chg="modSp">
        <pc:chgData name="Luuk Mennen" userId="e8da6a4e-8fc9-4e27-9348-3a94ae635dab" providerId="ADAL" clId="{EF864B89-C4B9-4624-A540-E9E27FB68DA6}" dt="2018-09-18T08:46:42.396" v="21" actId="20577"/>
        <pc:sldMkLst>
          <pc:docMk/>
          <pc:sldMk cId="0" sldId="322"/>
        </pc:sldMkLst>
        <pc:spChg chg="mod">
          <ac:chgData name="Luuk Mennen" userId="e8da6a4e-8fc9-4e27-9348-3a94ae635dab" providerId="ADAL" clId="{EF864B89-C4B9-4624-A540-E9E27FB68DA6}" dt="2018-09-18T08:46:42.396" v="21" actId="20577"/>
          <ac:spMkLst>
            <pc:docMk/>
            <pc:sldMk cId="0" sldId="322"/>
            <ac:spMk id="2050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noProof="0"/>
              <a:t>Klik om de opmaakprofielen van de modeltekst te bewerken</a:t>
            </a:r>
          </a:p>
          <a:p>
            <a:pPr lvl="1"/>
            <a:r>
              <a:rPr lang="nl-NL" noProof="0"/>
              <a:t>Tweede niveau</a:t>
            </a:r>
          </a:p>
          <a:p>
            <a:pPr lvl="2"/>
            <a:r>
              <a:rPr lang="nl-NL" noProof="0"/>
              <a:t>Derde niveau</a:t>
            </a:r>
          </a:p>
          <a:p>
            <a:pPr lvl="3"/>
            <a:r>
              <a:rPr lang="nl-NL" noProof="0"/>
              <a:t>Vierde niveau</a:t>
            </a:r>
          </a:p>
          <a:p>
            <a:pPr lvl="4"/>
            <a:r>
              <a:rPr lang="nl-NL" noProof="0"/>
              <a:t>Vijfde niveau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67595DC7-3F28-4B14-A17E-4C9311BF1596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9700037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710566C7-8CDC-47FA-BE1E-65423A37F256}" type="slidenum">
              <a:rPr lang="nl-NL" smtClean="0"/>
              <a:pPr eaLnBrk="1" hangingPunct="1"/>
              <a:t>1</a:t>
            </a:fld>
            <a:endParaRPr lang="nl-NL"/>
          </a:p>
        </p:txBody>
      </p:sp>
      <p:sp>
        <p:nvSpPr>
          <p:cNvPr id="5123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8B01C9BF-7A4D-4F29-A0EA-5BF064311FBC}" type="slidenum">
              <a:rPr lang="nl-NL" sz="1200">
                <a:ea typeface="MS PGothic" pitchFamily="34" charset="-128"/>
              </a:rPr>
              <a:pPr algn="r" eaLnBrk="1" hangingPunct="1"/>
              <a:t>1</a:t>
            </a:fld>
            <a:endParaRPr lang="nl-NL" sz="1200">
              <a:ea typeface="MS PGothic" pitchFamily="34" charset="-128"/>
            </a:endParaRPr>
          </a:p>
        </p:txBody>
      </p:sp>
      <p:sp>
        <p:nvSpPr>
          <p:cNvPr id="5124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5" name="Tijdelijke aanduiding voor notiti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dirty="0">
              <a:latin typeface="Arial" pitchFamily="34" charset="0"/>
            </a:endParaRPr>
          </a:p>
        </p:txBody>
      </p:sp>
      <p:sp>
        <p:nvSpPr>
          <p:cNvPr id="5126" name="Tijdelijke aanduiding voor dianumm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2738ADDE-9C6C-4A0D-A84C-DB912C0EEC06}" type="slidenum">
              <a:rPr lang="nl-NL" sz="1200" b="1">
                <a:ea typeface="MS PGothic" pitchFamily="34" charset="-128"/>
              </a:rPr>
              <a:pPr algn="r" eaLnBrk="1" hangingPunct="1"/>
              <a:t>1</a:t>
            </a:fld>
            <a:endParaRPr lang="nl-NL" sz="1200" b="1">
              <a:ea typeface="MS PGothic" pitchFamily="34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147" name="Tijdelijke aanduiding voor notiti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nl-NL" dirty="0">
              <a:latin typeface="Arial" pitchFamily="34" charset="0"/>
            </a:endParaRPr>
          </a:p>
        </p:txBody>
      </p:sp>
      <p:sp>
        <p:nvSpPr>
          <p:cNvPr id="6148" name="Tijdelijke aanduiding voor dianumm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D011CACC-8ECB-475C-93FD-47445FD30D35}" type="slidenum">
              <a:rPr lang="nl-NL" smtClean="0"/>
              <a:pPr eaLnBrk="1" hangingPunct="1"/>
              <a:t>2</a:t>
            </a:fld>
            <a:endParaRPr lang="nl-NL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147" name="Tijdelijke aanduiding voor notiti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nl-NL" dirty="0">
              <a:latin typeface="Arial" pitchFamily="34" charset="0"/>
            </a:endParaRPr>
          </a:p>
        </p:txBody>
      </p:sp>
      <p:sp>
        <p:nvSpPr>
          <p:cNvPr id="6148" name="Tijdelijke aanduiding voor dianumm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D011CACC-8ECB-475C-93FD-47445FD30D35}" type="slidenum">
              <a:rPr lang="nl-NL" smtClean="0"/>
              <a:pPr eaLnBrk="1" hangingPunct="1"/>
              <a:t>3</a:t>
            </a:fld>
            <a:endParaRPr lang="nl-NL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147" name="Tijdelijke aanduiding voor notiti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nl-NL" dirty="0">
              <a:latin typeface="Arial" pitchFamily="34" charset="0"/>
            </a:endParaRPr>
          </a:p>
        </p:txBody>
      </p:sp>
      <p:sp>
        <p:nvSpPr>
          <p:cNvPr id="6148" name="Tijdelijke aanduiding voor dianumm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D011CACC-8ECB-475C-93FD-47445FD30D35}" type="slidenum">
              <a:rPr lang="nl-NL" smtClean="0"/>
              <a:pPr eaLnBrk="1" hangingPunct="1"/>
              <a:t>4</a:t>
            </a:fld>
            <a:endParaRPr lang="nl-NL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nl-N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912C65-7722-4A8C-A5CC-10F4CEEC6D2B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23880122"/>
      </p:ext>
    </p:extLst>
  </p:cSld>
  <p:clrMapOvr>
    <a:masterClrMapping/>
  </p:clrMapOvr>
  <p:transition spd="slow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nl-NL" noProof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090102-B343-4C86-A674-05614566CC5D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82874875"/>
      </p:ext>
    </p:extLst>
  </p:cSld>
  <p:clrMapOvr>
    <a:masterClrMapping/>
  </p:clrMapOvr>
  <p:transition spd="slow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22ADC7-7322-4D80-81BA-11C5CC3B95AC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46112139"/>
      </p:ext>
    </p:extLst>
  </p:cSld>
  <p:clrMapOvr>
    <a:masterClrMapping/>
  </p:clrMapOvr>
  <p:transition spd="slow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E36EF7-BA07-4578-B274-6555CCD735DE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50877314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80BA6D8-ACC9-4ACD-8091-14EFCD67E68D}" type="slidenum">
              <a:rPr lang="nl-NL" smtClean="0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82895099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0E4955-A0C5-4819-AE89-1A54D0038146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96098484"/>
      </p:ext>
    </p:extLst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69A805-A37B-43FE-AC1E-1EE90B4F70B0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35072980"/>
      </p:ext>
    </p:extLst>
  </p:cSld>
  <p:clrMapOvr>
    <a:masterClrMapping/>
  </p:clrMapOvr>
  <p:transition spd="slow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CAC07B-20F8-4AE5-B1FF-AD7A1E0601AD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57689599"/>
      </p:ext>
    </p:extLst>
  </p:cSld>
  <p:clrMapOvr>
    <a:masterClrMapping/>
  </p:clrMapOvr>
  <p:transition spd="slow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A42694-5EEE-4602-9D8B-5CC57A7B5860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785750"/>
      </p:ext>
    </p:extLst>
  </p:cSld>
  <p:clrMapOvr>
    <a:masterClrMapping/>
  </p:clrMapOvr>
  <p:transition spd="slow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01A75D-B980-4646-A087-8E0A5ACA2954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70021988"/>
      </p:ext>
    </p:extLst>
  </p:cSld>
  <p:clrMapOvr>
    <a:masterClrMapping/>
  </p:clrMapOvr>
  <p:transition spd="slow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8D6954-F7EF-407E-B5F9-1403C34F9010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07550215"/>
      </p:ext>
    </p:extLst>
  </p:cSld>
  <p:clrMapOvr>
    <a:masterClrMapping/>
  </p:clrMapOvr>
  <p:transition spd="slow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B413D2-F27A-445D-BB24-94F15CF31AD7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85998861"/>
      </p:ext>
    </p:extLst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l-NL"/>
              <a:t>Klik om het opmaakprofiel te bewerken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/>
              <a:t>Klik om de opmaakprofielen van de modeltekst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980BA6D8-ACC9-4ACD-8091-14EFCD67E68D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ransition spd="slow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/>
          <p:cNvSpPr>
            <a:spLocks noChangeArrowheads="1"/>
          </p:cNvSpPr>
          <p:nvPr/>
        </p:nvSpPr>
        <p:spPr bwMode="auto">
          <a:xfrm>
            <a:off x="3923928" y="3954461"/>
            <a:ext cx="3528392" cy="13467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/>
          <a:lstStyle/>
          <a:p>
            <a:pPr defTabSz="906463" eaLnBrk="0" hangingPunct="0">
              <a:lnSpc>
                <a:spcPct val="110000"/>
              </a:lnSpc>
            </a:pPr>
            <a:r>
              <a:rPr lang="nl-NL" sz="2400" dirty="0">
                <a:latin typeface="+mn-lt"/>
              </a:rPr>
              <a:t>Lijnen</a:t>
            </a:r>
          </a:p>
          <a:p>
            <a:pPr defTabSz="906463" eaLnBrk="0" hangingPunct="0">
              <a:lnSpc>
                <a:spcPct val="110000"/>
              </a:lnSpc>
            </a:pPr>
            <a:r>
              <a:rPr lang="nl-NL" sz="2400" b="1" dirty="0">
                <a:solidFill>
                  <a:srgbClr val="D60093"/>
                </a:solidFill>
                <a:latin typeface="+mn-lt"/>
              </a:rPr>
              <a:t>Evenwijdig</a:t>
            </a:r>
            <a:endParaRPr lang="nl-NL" sz="2400" b="1" dirty="0">
              <a:solidFill>
                <a:srgbClr val="D60093"/>
              </a:solidFill>
              <a:latin typeface="Arial Black" pitchFamily="34" charset="0"/>
            </a:endParaRPr>
          </a:p>
          <a:p>
            <a:pPr defTabSz="906463" eaLnBrk="0" hangingPunct="0">
              <a:lnSpc>
                <a:spcPct val="110000"/>
              </a:lnSpc>
            </a:pPr>
            <a:endParaRPr lang="nl-NL" sz="2400" dirty="0"/>
          </a:p>
        </p:txBody>
      </p:sp>
    </p:spTree>
  </p:cSld>
  <p:clrMapOvr>
    <a:masterClrMapping/>
  </p:clrMapOvr>
  <p:transition spd="slow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oordhoff"/>
          <p:cNvSpPr txBox="1"/>
          <p:nvPr/>
        </p:nvSpPr>
        <p:spPr>
          <a:xfrm>
            <a:off x="7157606" y="644737"/>
            <a:ext cx="1951625" cy="276999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1200" dirty="0"/>
              <a:t>© </a:t>
            </a:r>
            <a:r>
              <a:rPr lang="en-US" sz="1200" dirty="0" err="1"/>
              <a:t>Noordhoff</a:t>
            </a:r>
            <a:r>
              <a:rPr lang="en-US" sz="1200" dirty="0"/>
              <a:t> </a:t>
            </a:r>
            <a:r>
              <a:rPr lang="en-US" sz="1200" dirty="0" err="1"/>
              <a:t>Uitgevers</a:t>
            </a:r>
            <a:r>
              <a:rPr lang="en-US" sz="1200" dirty="0"/>
              <a:t> </a:t>
            </a:r>
            <a:r>
              <a:rPr lang="en-US" sz="1200" dirty="0" err="1"/>
              <a:t>bv</a:t>
            </a:r>
            <a:endParaRPr lang="nl-NL" sz="1200" dirty="0"/>
          </a:p>
        </p:txBody>
      </p:sp>
      <p:sp>
        <p:nvSpPr>
          <p:cNvPr id="2" name="Bedek: Noordhoff"/>
          <p:cNvSpPr/>
          <p:nvPr/>
        </p:nvSpPr>
        <p:spPr>
          <a:xfrm>
            <a:off x="7197315" y="719405"/>
            <a:ext cx="1800200" cy="2023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3075" name="Tekstvak 739"/>
          <p:cNvSpPr txBox="1">
            <a:spLocks noChangeArrowheads="1"/>
          </p:cNvSpPr>
          <p:nvPr/>
        </p:nvSpPr>
        <p:spPr bwMode="auto">
          <a:xfrm>
            <a:off x="378768" y="95250"/>
            <a:ext cx="7573788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nl-NL" sz="3200" b="1" dirty="0">
                <a:latin typeface="Eurostile"/>
              </a:rPr>
              <a:t>Evenwijdig</a:t>
            </a:r>
          </a:p>
        </p:txBody>
      </p:sp>
      <p:sp>
        <p:nvSpPr>
          <p:cNvPr id="5" name="Rectangle 4"/>
          <p:cNvSpPr/>
          <p:nvPr/>
        </p:nvSpPr>
        <p:spPr>
          <a:xfrm>
            <a:off x="7449642" y="156804"/>
            <a:ext cx="1295547" cy="461665"/>
          </a:xfrm>
          <a:prstGeom prst="rect">
            <a:avLst/>
          </a:prstGeom>
          <a:ln>
            <a:solidFill>
              <a:srgbClr val="D60093"/>
            </a:solidFill>
          </a:ln>
        </p:spPr>
        <p:txBody>
          <a:bodyPr wrap="none">
            <a:spAutoFit/>
          </a:bodyPr>
          <a:lstStyle/>
          <a:p>
            <a:r>
              <a:rPr lang="nl-NL" sz="2400" b="1" dirty="0">
                <a:solidFill>
                  <a:srgbClr val="D60093"/>
                </a:solidFill>
                <a:latin typeface="Eurostile"/>
              </a:rPr>
              <a:t>Theorie</a:t>
            </a:r>
            <a:endParaRPr lang="nl-NL" sz="2400" dirty="0"/>
          </a:p>
        </p:txBody>
      </p:sp>
      <p:sp>
        <p:nvSpPr>
          <p:cNvPr id="6" name="Line 4"/>
          <p:cNvSpPr>
            <a:spLocks noChangeShapeType="1"/>
          </p:cNvSpPr>
          <p:nvPr/>
        </p:nvSpPr>
        <p:spPr bwMode="auto">
          <a:xfrm flipV="1">
            <a:off x="2154506" y="2344738"/>
            <a:ext cx="3378200" cy="2260600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/>
          </a:ln>
        </p:spPr>
        <p:txBody>
          <a:bodyPr/>
          <a:lstStyle/>
          <a:p>
            <a:endParaRPr lang="nl-NL"/>
          </a:p>
        </p:txBody>
      </p:sp>
      <p:sp>
        <p:nvSpPr>
          <p:cNvPr id="7" name="Line 5"/>
          <p:cNvSpPr>
            <a:spLocks noChangeShapeType="1"/>
          </p:cNvSpPr>
          <p:nvPr/>
        </p:nvSpPr>
        <p:spPr bwMode="auto">
          <a:xfrm flipV="1">
            <a:off x="2657744" y="2909888"/>
            <a:ext cx="4249737" cy="2847975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/>
          </a:ln>
        </p:spPr>
        <p:txBody>
          <a:bodyPr/>
          <a:lstStyle/>
          <a:p>
            <a:endParaRPr lang="nl-NL"/>
          </a:p>
        </p:txBody>
      </p:sp>
      <p:sp>
        <p:nvSpPr>
          <p:cNvPr id="8" name="Text Box 21"/>
          <p:cNvSpPr txBox="1">
            <a:spLocks noChangeArrowheads="1"/>
          </p:cNvSpPr>
          <p:nvPr/>
        </p:nvSpPr>
        <p:spPr bwMode="auto">
          <a:xfrm>
            <a:off x="5466031" y="2060575"/>
            <a:ext cx="5032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sz="2400" i="1" dirty="0">
                <a:latin typeface="+mj-lt"/>
              </a:rPr>
              <a:t>p</a:t>
            </a:r>
          </a:p>
        </p:txBody>
      </p:sp>
      <p:sp>
        <p:nvSpPr>
          <p:cNvPr id="9" name="Text Box 22"/>
          <p:cNvSpPr txBox="1">
            <a:spLocks noChangeArrowheads="1"/>
          </p:cNvSpPr>
          <p:nvPr/>
        </p:nvSpPr>
        <p:spPr bwMode="auto">
          <a:xfrm>
            <a:off x="6836044" y="2589213"/>
            <a:ext cx="50323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sz="2400" i="1" dirty="0">
                <a:latin typeface="+mj-lt"/>
              </a:rPr>
              <a:t>q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78768" y="915460"/>
            <a:ext cx="5505482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200" dirty="0"/>
              <a:t>De lijnen </a:t>
            </a:r>
            <a:r>
              <a:rPr lang="nl-NL" sz="2200" i="1" dirty="0"/>
              <a:t>p </a:t>
            </a:r>
            <a:r>
              <a:rPr lang="nl-NL" sz="2200" dirty="0"/>
              <a:t>en </a:t>
            </a:r>
            <a:r>
              <a:rPr lang="nl-NL" sz="2200" i="1" dirty="0"/>
              <a:t>q</a:t>
            </a:r>
            <a:r>
              <a:rPr lang="nl-NL" sz="2200" dirty="0"/>
              <a:t> zijn evenwijdig aan elkaar.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78768" y="1413356"/>
            <a:ext cx="4719562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200" dirty="0"/>
              <a:t>Evenwijdig is hetzelfde als </a:t>
            </a:r>
            <a:r>
              <a:rPr lang="nl-NL" sz="2200" b="1" dirty="0"/>
              <a:t>parallel.</a:t>
            </a:r>
            <a:endParaRPr lang="nl-NL" sz="2200" dirty="0"/>
          </a:p>
        </p:txBody>
      </p:sp>
      <p:grpSp>
        <p:nvGrpSpPr>
          <p:cNvPr id="13" name="Volgende slide icoon"/>
          <p:cNvGrpSpPr/>
          <p:nvPr/>
        </p:nvGrpSpPr>
        <p:grpSpPr>
          <a:xfrm>
            <a:off x="8604448" y="6525344"/>
            <a:ext cx="395064" cy="180020"/>
            <a:chOff x="2610762" y="4509120"/>
            <a:chExt cx="395064" cy="180020"/>
          </a:xfrm>
        </p:grpSpPr>
        <p:sp>
          <p:nvSpPr>
            <p:cNvPr id="14" name="Isosceles Triangle 13"/>
            <p:cNvSpPr/>
            <p:nvPr/>
          </p:nvSpPr>
          <p:spPr>
            <a:xfrm rot="5400000">
              <a:off x="2610762" y="4509120"/>
              <a:ext cx="180020" cy="18002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>
                <a:solidFill>
                  <a:srgbClr val="00B050"/>
                </a:solidFill>
              </a:endParaRPr>
            </a:p>
          </p:txBody>
        </p:sp>
        <p:sp>
          <p:nvSpPr>
            <p:cNvPr id="15" name="Isosceles Triangle 14"/>
            <p:cNvSpPr/>
            <p:nvPr/>
          </p:nvSpPr>
          <p:spPr>
            <a:xfrm rot="5400000">
              <a:off x="2825806" y="4509120"/>
              <a:ext cx="180020" cy="18002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>
                <a:solidFill>
                  <a:srgbClr val="00B050"/>
                </a:solidFill>
              </a:endParaRPr>
            </a:p>
          </p:txBody>
        </p:sp>
      </p:grpSp>
      <p:sp>
        <p:nvSpPr>
          <p:cNvPr id="16" name="c Noordhoff"/>
          <p:cNvSpPr txBox="1"/>
          <p:nvPr/>
        </p:nvSpPr>
        <p:spPr>
          <a:xfrm>
            <a:off x="3581081" y="6581000"/>
            <a:ext cx="195162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© </a:t>
            </a:r>
            <a:r>
              <a:rPr lang="en-US" sz="1200" dirty="0" err="1"/>
              <a:t>Noordhoff</a:t>
            </a:r>
            <a:r>
              <a:rPr lang="en-US" sz="1200" dirty="0"/>
              <a:t> </a:t>
            </a:r>
            <a:r>
              <a:rPr lang="en-US" sz="1200" dirty="0" err="1"/>
              <a:t>Uitgevers</a:t>
            </a:r>
            <a:r>
              <a:rPr lang="en-US" sz="1200" dirty="0"/>
              <a:t> </a:t>
            </a:r>
            <a:r>
              <a:rPr lang="en-US" sz="1200" dirty="0" err="1"/>
              <a:t>bv</a:t>
            </a:r>
            <a:endParaRPr lang="nl-NL" sz="1200" dirty="0"/>
          </a:p>
        </p:txBody>
      </p:sp>
    </p:spTree>
    <p:extLst>
      <p:ext uri="{BB962C8B-B14F-4D97-AF65-F5344CB8AC3E}">
        <p14:creationId xmlns:p14="http://schemas.microsoft.com/office/powerpoint/2010/main" val="29643229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8" presetClass="entr" presetSubtype="3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30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1" fill="hold">
                      <p:stCondLst>
                        <p:cond delay="0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  <p:bldLst>
      <p:bldP spid="2" grpId="0" animBg="1"/>
      <p:bldP spid="6" grpId="0" animBg="1"/>
      <p:bldP spid="7" grpId="0" animBg="1"/>
      <p:bldP spid="8" grpId="0"/>
      <p:bldP spid="9" grpId="0"/>
      <p:bldP spid="3" grpId="0"/>
      <p:bldP spid="10" grpId="0"/>
      <p:bldP spid="1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oordhoff"/>
          <p:cNvSpPr txBox="1"/>
          <p:nvPr/>
        </p:nvSpPr>
        <p:spPr>
          <a:xfrm>
            <a:off x="7157606" y="644737"/>
            <a:ext cx="1951625" cy="276999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1200" dirty="0"/>
              <a:t>© </a:t>
            </a:r>
            <a:r>
              <a:rPr lang="en-US" sz="1200" dirty="0" err="1"/>
              <a:t>Noordhoff</a:t>
            </a:r>
            <a:r>
              <a:rPr lang="en-US" sz="1200" dirty="0"/>
              <a:t> </a:t>
            </a:r>
            <a:r>
              <a:rPr lang="en-US" sz="1200" dirty="0" err="1"/>
              <a:t>Uitgevers</a:t>
            </a:r>
            <a:r>
              <a:rPr lang="en-US" sz="1200" dirty="0"/>
              <a:t> </a:t>
            </a:r>
            <a:r>
              <a:rPr lang="en-US" sz="1200" dirty="0" err="1"/>
              <a:t>bv</a:t>
            </a:r>
            <a:endParaRPr lang="nl-NL" sz="1200" dirty="0"/>
          </a:p>
        </p:txBody>
      </p:sp>
      <p:sp>
        <p:nvSpPr>
          <p:cNvPr id="2" name="Bedek: Noordhoff"/>
          <p:cNvSpPr/>
          <p:nvPr/>
        </p:nvSpPr>
        <p:spPr>
          <a:xfrm>
            <a:off x="7197315" y="719405"/>
            <a:ext cx="1800200" cy="2023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3075" name="Tekstvak 739"/>
          <p:cNvSpPr txBox="1">
            <a:spLocks noChangeArrowheads="1"/>
          </p:cNvSpPr>
          <p:nvPr/>
        </p:nvSpPr>
        <p:spPr bwMode="auto">
          <a:xfrm>
            <a:off x="378768" y="95250"/>
            <a:ext cx="7573788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nl-NL" sz="3200" b="1" dirty="0">
                <a:latin typeface="Eurostile"/>
              </a:rPr>
              <a:t>Evenwijdig</a:t>
            </a:r>
          </a:p>
        </p:txBody>
      </p:sp>
      <p:sp>
        <p:nvSpPr>
          <p:cNvPr id="5" name="Rectangle 4"/>
          <p:cNvSpPr/>
          <p:nvPr/>
        </p:nvSpPr>
        <p:spPr>
          <a:xfrm>
            <a:off x="7449642" y="156804"/>
            <a:ext cx="1295547" cy="461665"/>
          </a:xfrm>
          <a:prstGeom prst="rect">
            <a:avLst/>
          </a:prstGeom>
          <a:ln>
            <a:solidFill>
              <a:srgbClr val="D60093"/>
            </a:solidFill>
          </a:ln>
        </p:spPr>
        <p:txBody>
          <a:bodyPr wrap="none">
            <a:spAutoFit/>
          </a:bodyPr>
          <a:lstStyle/>
          <a:p>
            <a:r>
              <a:rPr lang="nl-NL" sz="2400" b="1" dirty="0">
                <a:solidFill>
                  <a:srgbClr val="D60093"/>
                </a:solidFill>
                <a:latin typeface="Eurostile"/>
              </a:rPr>
              <a:t>Theorie</a:t>
            </a:r>
            <a:endParaRPr lang="nl-NL" sz="2400" dirty="0"/>
          </a:p>
        </p:txBody>
      </p:sp>
      <p:sp>
        <p:nvSpPr>
          <p:cNvPr id="6" name="Line 21"/>
          <p:cNvSpPr>
            <a:spLocks noChangeShapeType="1"/>
          </p:cNvSpPr>
          <p:nvPr/>
        </p:nvSpPr>
        <p:spPr bwMode="auto">
          <a:xfrm flipH="1">
            <a:off x="1258888" y="3702050"/>
            <a:ext cx="6697662" cy="0"/>
          </a:xfrm>
          <a:prstGeom prst="line">
            <a:avLst/>
          </a:prstGeom>
          <a:noFill/>
          <a:ln w="19050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endParaRPr lang="nl-NL" sz="2200"/>
          </a:p>
        </p:txBody>
      </p:sp>
      <p:sp>
        <p:nvSpPr>
          <p:cNvPr id="7" name="Line 22"/>
          <p:cNvSpPr>
            <a:spLocks noChangeShapeType="1"/>
          </p:cNvSpPr>
          <p:nvPr/>
        </p:nvSpPr>
        <p:spPr bwMode="auto">
          <a:xfrm flipH="1" flipV="1">
            <a:off x="1403350" y="2335213"/>
            <a:ext cx="6337300" cy="0"/>
          </a:xfrm>
          <a:prstGeom prst="line">
            <a:avLst/>
          </a:prstGeom>
          <a:noFill/>
          <a:ln w="19050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endParaRPr lang="nl-NL" sz="2200"/>
          </a:p>
        </p:txBody>
      </p:sp>
      <p:pic>
        <p:nvPicPr>
          <p:cNvPr id="8" name="Picture 2" descr="geo bewerkt copy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900113" y="2276475"/>
            <a:ext cx="7416800" cy="3775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ext Box 3"/>
          <p:cNvSpPr txBox="1">
            <a:spLocks noChangeArrowheads="1"/>
          </p:cNvSpPr>
          <p:nvPr/>
        </p:nvSpPr>
        <p:spPr bwMode="auto">
          <a:xfrm>
            <a:off x="413693" y="731949"/>
            <a:ext cx="8064500" cy="6771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>
              <a:spcBef>
                <a:spcPct val="50000"/>
              </a:spcBef>
            </a:pPr>
            <a:r>
              <a:rPr lang="nl-NL" sz="2200" dirty="0">
                <a:ea typeface="ＭＳ Ｐゴシック" pitchFamily="1" charset="-128"/>
              </a:rPr>
              <a:t>Om te controleren of lijnen evenwijdig zijn gebruik je de evenwijdige lijnen van je </a:t>
            </a:r>
            <a:r>
              <a:rPr lang="nl-NL" sz="2200" dirty="0" err="1">
                <a:ea typeface="ＭＳ Ｐゴシック" pitchFamily="1" charset="-128"/>
              </a:rPr>
              <a:t>geodriehoek</a:t>
            </a:r>
            <a:r>
              <a:rPr lang="nl-NL" sz="2200" dirty="0">
                <a:ea typeface="ＭＳ Ｐゴシック" pitchFamily="1" charset="-128"/>
              </a:rPr>
              <a:t>.</a:t>
            </a:r>
          </a:p>
        </p:txBody>
      </p:sp>
      <p:sp>
        <p:nvSpPr>
          <p:cNvPr id="10" name="Line 21"/>
          <p:cNvSpPr>
            <a:spLocks noChangeShapeType="1"/>
          </p:cNvSpPr>
          <p:nvPr/>
        </p:nvSpPr>
        <p:spPr bwMode="auto">
          <a:xfrm flipH="1">
            <a:off x="2987675" y="3489325"/>
            <a:ext cx="3168650" cy="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nl-NL" sz="2200"/>
          </a:p>
        </p:txBody>
      </p:sp>
      <p:sp>
        <p:nvSpPr>
          <p:cNvPr id="11" name="Line 21"/>
          <p:cNvSpPr>
            <a:spLocks noChangeShapeType="1"/>
          </p:cNvSpPr>
          <p:nvPr/>
        </p:nvSpPr>
        <p:spPr bwMode="auto">
          <a:xfrm flipH="1">
            <a:off x="2771775" y="3035300"/>
            <a:ext cx="3671888" cy="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nl-NL" sz="2200"/>
          </a:p>
        </p:txBody>
      </p:sp>
      <p:sp>
        <p:nvSpPr>
          <p:cNvPr id="12" name="Line 21"/>
          <p:cNvSpPr>
            <a:spLocks noChangeShapeType="1"/>
          </p:cNvSpPr>
          <p:nvPr/>
        </p:nvSpPr>
        <p:spPr bwMode="auto">
          <a:xfrm flipH="1">
            <a:off x="2689225" y="2576513"/>
            <a:ext cx="3814763" cy="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nl-NL" sz="2200"/>
          </a:p>
        </p:txBody>
      </p:sp>
      <p:sp>
        <p:nvSpPr>
          <p:cNvPr id="3" name="Freeform 2"/>
          <p:cNvSpPr/>
          <p:nvPr/>
        </p:nvSpPr>
        <p:spPr>
          <a:xfrm>
            <a:off x="5219700" y="1295400"/>
            <a:ext cx="1958698" cy="1155700"/>
          </a:xfrm>
          <a:custGeom>
            <a:avLst/>
            <a:gdLst>
              <a:gd name="connsiteX0" fmla="*/ 0 w 1958698"/>
              <a:gd name="connsiteY0" fmla="*/ 0 h 1155700"/>
              <a:gd name="connsiteX1" fmla="*/ 1905000 w 1958698"/>
              <a:gd name="connsiteY1" fmla="*/ 304800 h 1155700"/>
              <a:gd name="connsiteX2" fmla="*/ 1435100 w 1958698"/>
              <a:gd name="connsiteY2" fmla="*/ 1155700 h 11557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958698" h="1155700">
                <a:moveTo>
                  <a:pt x="0" y="0"/>
                </a:moveTo>
                <a:cubicBezTo>
                  <a:pt x="832908" y="56091"/>
                  <a:pt x="1665817" y="112183"/>
                  <a:pt x="1905000" y="304800"/>
                </a:cubicBezTo>
                <a:cubicBezTo>
                  <a:pt x="2144183" y="497417"/>
                  <a:pt x="1511300" y="1024467"/>
                  <a:pt x="1435100" y="1155700"/>
                </a:cubicBezTo>
              </a:path>
            </a:pathLst>
          </a:custGeom>
          <a:noFill/>
          <a:ln>
            <a:solidFill>
              <a:srgbClr val="FF0000"/>
            </a:solidFill>
            <a:tailEnd type="stealth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6" name="Freeform 15"/>
          <p:cNvSpPr/>
          <p:nvPr/>
        </p:nvSpPr>
        <p:spPr>
          <a:xfrm>
            <a:off x="5227413" y="1267416"/>
            <a:ext cx="2457501" cy="1683077"/>
          </a:xfrm>
          <a:custGeom>
            <a:avLst/>
            <a:gdLst>
              <a:gd name="connsiteX0" fmla="*/ 0 w 2457501"/>
              <a:gd name="connsiteY0" fmla="*/ 19377 h 1683077"/>
              <a:gd name="connsiteX1" fmla="*/ 2425700 w 2457501"/>
              <a:gd name="connsiteY1" fmla="*/ 235277 h 1683077"/>
              <a:gd name="connsiteX2" fmla="*/ 1384300 w 2457501"/>
              <a:gd name="connsiteY2" fmla="*/ 1683077 h 16830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457501" h="1683077">
                <a:moveTo>
                  <a:pt x="0" y="19377"/>
                </a:moveTo>
                <a:cubicBezTo>
                  <a:pt x="1097491" y="-11315"/>
                  <a:pt x="2194983" y="-42006"/>
                  <a:pt x="2425700" y="235277"/>
                </a:cubicBezTo>
                <a:cubicBezTo>
                  <a:pt x="2656417" y="512560"/>
                  <a:pt x="1562100" y="1462944"/>
                  <a:pt x="1384300" y="1683077"/>
                </a:cubicBezTo>
              </a:path>
            </a:pathLst>
          </a:custGeom>
          <a:noFill/>
          <a:ln>
            <a:solidFill>
              <a:srgbClr val="FF0000"/>
            </a:solidFill>
            <a:tailEnd type="stealth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8" name="Freeform 17"/>
          <p:cNvSpPr/>
          <p:nvPr/>
        </p:nvSpPr>
        <p:spPr>
          <a:xfrm>
            <a:off x="5227413" y="1099467"/>
            <a:ext cx="2857101" cy="2354015"/>
          </a:xfrm>
          <a:custGeom>
            <a:avLst/>
            <a:gdLst>
              <a:gd name="connsiteX0" fmla="*/ 0 w 2860276"/>
              <a:gd name="connsiteY0" fmla="*/ 342103 h 2513803"/>
              <a:gd name="connsiteX1" fmla="*/ 2844800 w 2860276"/>
              <a:gd name="connsiteY1" fmla="*/ 177003 h 2513803"/>
              <a:gd name="connsiteX2" fmla="*/ 1130300 w 2860276"/>
              <a:gd name="connsiteY2" fmla="*/ 2513803 h 2513803"/>
              <a:gd name="connsiteX0" fmla="*/ 0 w 2857101"/>
              <a:gd name="connsiteY0" fmla="*/ 350024 h 2628861"/>
              <a:gd name="connsiteX1" fmla="*/ 2844800 w 2857101"/>
              <a:gd name="connsiteY1" fmla="*/ 184924 h 2628861"/>
              <a:gd name="connsiteX2" fmla="*/ 1028700 w 2857101"/>
              <a:gd name="connsiteY2" fmla="*/ 2628861 h 2628861"/>
              <a:gd name="connsiteX0" fmla="*/ 0 w 2857101"/>
              <a:gd name="connsiteY0" fmla="*/ 203456 h 2482293"/>
              <a:gd name="connsiteX1" fmla="*/ 2844800 w 2857101"/>
              <a:gd name="connsiteY1" fmla="*/ 279414 h 2482293"/>
              <a:gd name="connsiteX2" fmla="*/ 1028700 w 2857101"/>
              <a:gd name="connsiteY2" fmla="*/ 2482293 h 24822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857101" h="2482293">
                <a:moveTo>
                  <a:pt x="0" y="203456"/>
                </a:moveTo>
                <a:cubicBezTo>
                  <a:pt x="1328208" y="-60069"/>
                  <a:pt x="2673350" y="-100392"/>
                  <a:pt x="2844800" y="279414"/>
                </a:cubicBezTo>
                <a:cubicBezTo>
                  <a:pt x="3016250" y="659220"/>
                  <a:pt x="1344083" y="2169026"/>
                  <a:pt x="1028700" y="2482293"/>
                </a:cubicBezTo>
              </a:path>
            </a:pathLst>
          </a:custGeom>
          <a:noFill/>
          <a:ln>
            <a:solidFill>
              <a:srgbClr val="FF0000"/>
            </a:solidFill>
            <a:tailEnd type="stealth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9" name="TextBox 18"/>
          <p:cNvSpPr txBox="1"/>
          <p:nvPr/>
        </p:nvSpPr>
        <p:spPr>
          <a:xfrm>
            <a:off x="413693" y="1657806"/>
            <a:ext cx="3557384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200" dirty="0"/>
              <a:t>Deze lijnen zijn evenwijdig.</a:t>
            </a:r>
          </a:p>
        </p:txBody>
      </p:sp>
      <p:grpSp>
        <p:nvGrpSpPr>
          <p:cNvPr id="21" name="Volgende slide icoon"/>
          <p:cNvGrpSpPr/>
          <p:nvPr/>
        </p:nvGrpSpPr>
        <p:grpSpPr>
          <a:xfrm>
            <a:off x="8604448" y="6525344"/>
            <a:ext cx="395064" cy="180020"/>
            <a:chOff x="2610762" y="4509120"/>
            <a:chExt cx="395064" cy="180020"/>
          </a:xfrm>
        </p:grpSpPr>
        <p:sp>
          <p:nvSpPr>
            <p:cNvPr id="22" name="Isosceles Triangle 21"/>
            <p:cNvSpPr/>
            <p:nvPr/>
          </p:nvSpPr>
          <p:spPr>
            <a:xfrm rot="5400000">
              <a:off x="2610762" y="4509120"/>
              <a:ext cx="180020" cy="18002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>
                <a:solidFill>
                  <a:srgbClr val="00B050"/>
                </a:solidFill>
              </a:endParaRPr>
            </a:p>
          </p:txBody>
        </p:sp>
        <p:sp>
          <p:nvSpPr>
            <p:cNvPr id="23" name="Isosceles Triangle 22"/>
            <p:cNvSpPr/>
            <p:nvPr/>
          </p:nvSpPr>
          <p:spPr>
            <a:xfrm rot="5400000">
              <a:off x="2825806" y="4509120"/>
              <a:ext cx="180020" cy="18002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>
                <a:solidFill>
                  <a:srgbClr val="00B050"/>
                </a:solidFill>
              </a:endParaRPr>
            </a:p>
          </p:txBody>
        </p:sp>
      </p:grpSp>
      <p:sp>
        <p:nvSpPr>
          <p:cNvPr id="24" name="c Noordhoff"/>
          <p:cNvSpPr txBox="1"/>
          <p:nvPr/>
        </p:nvSpPr>
        <p:spPr>
          <a:xfrm>
            <a:off x="3581081" y="6581000"/>
            <a:ext cx="195162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© </a:t>
            </a:r>
            <a:r>
              <a:rPr lang="en-US" sz="1200" dirty="0" err="1"/>
              <a:t>Noordhoff</a:t>
            </a:r>
            <a:r>
              <a:rPr lang="en-US" sz="1200" dirty="0"/>
              <a:t> </a:t>
            </a:r>
            <a:r>
              <a:rPr lang="en-US" sz="1200" dirty="0" err="1"/>
              <a:t>Uitgevers</a:t>
            </a:r>
            <a:r>
              <a:rPr lang="en-US" sz="1200" dirty="0"/>
              <a:t> </a:t>
            </a:r>
            <a:r>
              <a:rPr lang="en-US" sz="1200" dirty="0" err="1"/>
              <a:t>bv</a:t>
            </a:r>
            <a:endParaRPr lang="nl-NL" sz="1200" dirty="0"/>
          </a:p>
        </p:txBody>
      </p:sp>
      <p:grpSp>
        <p:nvGrpSpPr>
          <p:cNvPr id="25" name="Animatie icoon"/>
          <p:cNvGrpSpPr>
            <a:grpSpLocks noChangeAspect="1"/>
          </p:cNvGrpSpPr>
          <p:nvPr/>
        </p:nvGrpSpPr>
        <p:grpSpPr>
          <a:xfrm>
            <a:off x="8604448" y="6381328"/>
            <a:ext cx="440378" cy="360000"/>
            <a:chOff x="5076056" y="174576"/>
            <a:chExt cx="3276364" cy="2678360"/>
          </a:xfrm>
        </p:grpSpPr>
        <p:sp>
          <p:nvSpPr>
            <p:cNvPr id="26" name="Rectangle 25"/>
            <p:cNvSpPr/>
            <p:nvPr/>
          </p:nvSpPr>
          <p:spPr>
            <a:xfrm>
              <a:off x="5076056" y="1340768"/>
              <a:ext cx="2736304" cy="1512168"/>
            </a:xfrm>
            <a:prstGeom prst="rect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27" name="Isosceles Triangle 26"/>
            <p:cNvSpPr/>
            <p:nvPr/>
          </p:nvSpPr>
          <p:spPr>
            <a:xfrm rot="16200000">
              <a:off x="7308304" y="1646802"/>
              <a:ext cx="1188132" cy="90010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28" name="Oval 27"/>
            <p:cNvSpPr/>
            <p:nvPr/>
          </p:nvSpPr>
          <p:spPr>
            <a:xfrm>
              <a:off x="5292208" y="174576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29" name="Oval 28"/>
            <p:cNvSpPr/>
            <p:nvPr/>
          </p:nvSpPr>
          <p:spPr>
            <a:xfrm>
              <a:off x="6444208" y="196353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</p:spTree>
    <p:extLst>
      <p:ext uri="{BB962C8B-B14F-4D97-AF65-F5344CB8AC3E}">
        <p14:creationId xmlns:p14="http://schemas.microsoft.com/office/powerpoint/2010/main" val="1844212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800" decel="100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8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8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8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000"/>
                            </p:stCondLst>
                            <p:childTnLst>
                              <p:par>
                                <p:cTn id="2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500"/>
                            </p:stCondLst>
                            <p:childTnLst>
                              <p:par>
                                <p:cTn id="3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2000"/>
                            </p:stCondLst>
                            <p:childTnLst>
                              <p:par>
                                <p:cTn id="3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2500"/>
                            </p:stCondLst>
                            <p:childTnLst>
                              <p:par>
                                <p:cTn id="41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3000"/>
                            </p:stCondLst>
                            <p:childTnLst>
                              <p:par>
                                <p:cTn id="51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3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9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-9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200" decel="100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200" decel="100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+0.4+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0.4-0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1000"/>
                            </p:stCondLst>
                            <p:childTnLst>
                              <p:par>
                                <p:cTn id="67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1000"/>
                            </p:stCondLst>
                            <p:childTnLst>
                              <p:par>
                                <p:cTn id="70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1000"/>
                            </p:stCondLst>
                            <p:childTnLst>
                              <p:par>
                                <p:cTn id="73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1000"/>
                            </p:stCondLst>
                            <p:childTnLst>
                              <p:par>
                                <p:cTn id="76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96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7" fill="hold">
                      <p:stCondLst>
                        <p:cond delay="0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  <p:bldLst>
      <p:bldP spid="2" grpId="0" animBg="1"/>
      <p:bldP spid="6" grpId="0" animBg="1"/>
      <p:bldP spid="7" grpId="0" animBg="1"/>
      <p:bldP spid="10" grpId="0" animBg="1"/>
      <p:bldP spid="10" grpId="1" animBg="1"/>
      <p:bldP spid="11" grpId="0" animBg="1"/>
      <p:bldP spid="11" grpId="1" animBg="1"/>
      <p:bldP spid="12" grpId="0" animBg="1"/>
      <p:bldP spid="12" grpId="1" animBg="1"/>
      <p:bldP spid="3" grpId="0" animBg="1"/>
      <p:bldP spid="3" grpId="1" animBg="1"/>
      <p:bldP spid="16" grpId="0" animBg="1"/>
      <p:bldP spid="16" grpId="1" animBg="1"/>
      <p:bldP spid="18" grpId="0" animBg="1"/>
      <p:bldP spid="18" grpId="1" animBg="1"/>
      <p:bldP spid="19" grpId="0"/>
      <p:bldP spid="2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oordhoff"/>
          <p:cNvSpPr txBox="1"/>
          <p:nvPr/>
        </p:nvSpPr>
        <p:spPr>
          <a:xfrm>
            <a:off x="7157606" y="644737"/>
            <a:ext cx="1951625" cy="276999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1200" dirty="0"/>
              <a:t>© </a:t>
            </a:r>
            <a:r>
              <a:rPr lang="en-US" sz="1200" dirty="0" err="1"/>
              <a:t>Noordhoff</a:t>
            </a:r>
            <a:r>
              <a:rPr lang="en-US" sz="1200" dirty="0"/>
              <a:t> </a:t>
            </a:r>
            <a:r>
              <a:rPr lang="en-US" sz="1200" dirty="0" err="1"/>
              <a:t>Uitgevers</a:t>
            </a:r>
            <a:r>
              <a:rPr lang="en-US" sz="1200" dirty="0"/>
              <a:t> </a:t>
            </a:r>
            <a:r>
              <a:rPr lang="en-US" sz="1200" dirty="0" err="1"/>
              <a:t>bv</a:t>
            </a:r>
            <a:endParaRPr lang="nl-NL" sz="1200" dirty="0"/>
          </a:p>
        </p:txBody>
      </p:sp>
      <p:sp>
        <p:nvSpPr>
          <p:cNvPr id="2" name="Bedek: Noordhoff"/>
          <p:cNvSpPr/>
          <p:nvPr/>
        </p:nvSpPr>
        <p:spPr>
          <a:xfrm>
            <a:off x="7197315" y="719405"/>
            <a:ext cx="1800200" cy="2023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3075" name="Tekstvak 739"/>
          <p:cNvSpPr txBox="1">
            <a:spLocks noChangeArrowheads="1"/>
          </p:cNvSpPr>
          <p:nvPr/>
        </p:nvSpPr>
        <p:spPr bwMode="auto">
          <a:xfrm>
            <a:off x="378768" y="95250"/>
            <a:ext cx="7573788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nl-NL" sz="3200" b="1" dirty="0">
                <a:latin typeface="Eurostile"/>
              </a:rPr>
              <a:t>Evenwijdig</a:t>
            </a:r>
          </a:p>
        </p:txBody>
      </p:sp>
      <p:sp>
        <p:nvSpPr>
          <p:cNvPr id="5" name="Rectangle 4"/>
          <p:cNvSpPr/>
          <p:nvPr/>
        </p:nvSpPr>
        <p:spPr>
          <a:xfrm>
            <a:off x="7449642" y="156804"/>
            <a:ext cx="1295547" cy="461665"/>
          </a:xfrm>
          <a:prstGeom prst="rect">
            <a:avLst/>
          </a:prstGeom>
          <a:ln>
            <a:solidFill>
              <a:srgbClr val="D60093"/>
            </a:solidFill>
          </a:ln>
        </p:spPr>
        <p:txBody>
          <a:bodyPr wrap="none">
            <a:spAutoFit/>
          </a:bodyPr>
          <a:lstStyle/>
          <a:p>
            <a:r>
              <a:rPr lang="nl-NL" sz="2400" b="1" dirty="0">
                <a:solidFill>
                  <a:srgbClr val="D60093"/>
                </a:solidFill>
                <a:latin typeface="Eurostile"/>
              </a:rPr>
              <a:t>Theorie</a:t>
            </a:r>
            <a:endParaRPr lang="nl-NL" sz="2400" dirty="0"/>
          </a:p>
        </p:txBody>
      </p:sp>
      <p:sp>
        <p:nvSpPr>
          <p:cNvPr id="6" name="Line 21"/>
          <p:cNvSpPr>
            <a:spLocks noChangeShapeType="1"/>
          </p:cNvSpPr>
          <p:nvPr/>
        </p:nvSpPr>
        <p:spPr bwMode="auto">
          <a:xfrm rot="180000" flipH="1">
            <a:off x="1258888" y="3702050"/>
            <a:ext cx="6697662" cy="0"/>
          </a:xfrm>
          <a:prstGeom prst="line">
            <a:avLst/>
          </a:prstGeom>
          <a:noFill/>
          <a:ln w="19050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endParaRPr lang="nl-NL" sz="2200"/>
          </a:p>
        </p:txBody>
      </p:sp>
      <p:sp>
        <p:nvSpPr>
          <p:cNvPr id="7" name="Line 22"/>
          <p:cNvSpPr>
            <a:spLocks noChangeShapeType="1"/>
          </p:cNvSpPr>
          <p:nvPr/>
        </p:nvSpPr>
        <p:spPr bwMode="auto">
          <a:xfrm flipH="1" flipV="1">
            <a:off x="1403350" y="2335213"/>
            <a:ext cx="6337300" cy="0"/>
          </a:xfrm>
          <a:prstGeom prst="line">
            <a:avLst/>
          </a:prstGeom>
          <a:noFill/>
          <a:ln w="19050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endParaRPr lang="nl-NL" sz="2200"/>
          </a:p>
        </p:txBody>
      </p:sp>
      <p:pic>
        <p:nvPicPr>
          <p:cNvPr id="8" name="Picture 2" descr="geo bewerkt copy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900113" y="2276475"/>
            <a:ext cx="7416800" cy="3775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ext Box 3"/>
          <p:cNvSpPr txBox="1">
            <a:spLocks noChangeArrowheads="1"/>
          </p:cNvSpPr>
          <p:nvPr/>
        </p:nvSpPr>
        <p:spPr bwMode="auto">
          <a:xfrm>
            <a:off x="413693" y="731949"/>
            <a:ext cx="8064500" cy="6771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>
              <a:spcBef>
                <a:spcPct val="50000"/>
              </a:spcBef>
            </a:pPr>
            <a:r>
              <a:rPr lang="nl-NL" sz="2200" dirty="0">
                <a:ea typeface="ＭＳ Ｐゴシック" pitchFamily="1" charset="-128"/>
              </a:rPr>
              <a:t>Om te controleren of lijnen evenwijdig zijn gebruik je de evenwijdige lijnen van je </a:t>
            </a:r>
            <a:r>
              <a:rPr lang="nl-NL" sz="2200" dirty="0" err="1">
                <a:ea typeface="ＭＳ Ｐゴシック" pitchFamily="1" charset="-128"/>
              </a:rPr>
              <a:t>geodriehoek</a:t>
            </a:r>
            <a:r>
              <a:rPr lang="nl-NL" sz="2200" dirty="0">
                <a:ea typeface="ＭＳ Ｐゴシック" pitchFamily="1" charset="-128"/>
              </a:rPr>
              <a:t>.</a:t>
            </a:r>
          </a:p>
        </p:txBody>
      </p:sp>
      <p:sp>
        <p:nvSpPr>
          <p:cNvPr id="10" name="Line 21"/>
          <p:cNvSpPr>
            <a:spLocks noChangeShapeType="1"/>
          </p:cNvSpPr>
          <p:nvPr/>
        </p:nvSpPr>
        <p:spPr bwMode="auto">
          <a:xfrm flipH="1">
            <a:off x="2987675" y="3489325"/>
            <a:ext cx="3168650" cy="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nl-NL" sz="2200"/>
          </a:p>
        </p:txBody>
      </p:sp>
      <p:sp>
        <p:nvSpPr>
          <p:cNvPr id="11" name="Line 21"/>
          <p:cNvSpPr>
            <a:spLocks noChangeShapeType="1"/>
          </p:cNvSpPr>
          <p:nvPr/>
        </p:nvSpPr>
        <p:spPr bwMode="auto">
          <a:xfrm flipH="1">
            <a:off x="2771775" y="3035300"/>
            <a:ext cx="3671888" cy="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nl-NL" sz="2200"/>
          </a:p>
        </p:txBody>
      </p:sp>
      <p:sp>
        <p:nvSpPr>
          <p:cNvPr id="12" name="Line 21"/>
          <p:cNvSpPr>
            <a:spLocks noChangeShapeType="1"/>
          </p:cNvSpPr>
          <p:nvPr/>
        </p:nvSpPr>
        <p:spPr bwMode="auto">
          <a:xfrm flipH="1">
            <a:off x="2689225" y="2576513"/>
            <a:ext cx="3814763" cy="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nl-NL" sz="2200"/>
          </a:p>
        </p:txBody>
      </p:sp>
      <p:sp>
        <p:nvSpPr>
          <p:cNvPr id="3" name="Freeform 2"/>
          <p:cNvSpPr/>
          <p:nvPr/>
        </p:nvSpPr>
        <p:spPr>
          <a:xfrm>
            <a:off x="5219700" y="1295400"/>
            <a:ext cx="1958698" cy="1155700"/>
          </a:xfrm>
          <a:custGeom>
            <a:avLst/>
            <a:gdLst>
              <a:gd name="connsiteX0" fmla="*/ 0 w 1958698"/>
              <a:gd name="connsiteY0" fmla="*/ 0 h 1155700"/>
              <a:gd name="connsiteX1" fmla="*/ 1905000 w 1958698"/>
              <a:gd name="connsiteY1" fmla="*/ 304800 h 1155700"/>
              <a:gd name="connsiteX2" fmla="*/ 1435100 w 1958698"/>
              <a:gd name="connsiteY2" fmla="*/ 1155700 h 11557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958698" h="1155700">
                <a:moveTo>
                  <a:pt x="0" y="0"/>
                </a:moveTo>
                <a:cubicBezTo>
                  <a:pt x="832908" y="56091"/>
                  <a:pt x="1665817" y="112183"/>
                  <a:pt x="1905000" y="304800"/>
                </a:cubicBezTo>
                <a:cubicBezTo>
                  <a:pt x="2144183" y="497417"/>
                  <a:pt x="1511300" y="1024467"/>
                  <a:pt x="1435100" y="1155700"/>
                </a:cubicBezTo>
              </a:path>
            </a:pathLst>
          </a:custGeom>
          <a:noFill/>
          <a:ln>
            <a:solidFill>
              <a:srgbClr val="FF0000"/>
            </a:solidFill>
            <a:tailEnd type="stealth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6" name="Freeform 15"/>
          <p:cNvSpPr/>
          <p:nvPr/>
        </p:nvSpPr>
        <p:spPr>
          <a:xfrm>
            <a:off x="5227413" y="1267416"/>
            <a:ext cx="2457501" cy="1683077"/>
          </a:xfrm>
          <a:custGeom>
            <a:avLst/>
            <a:gdLst>
              <a:gd name="connsiteX0" fmla="*/ 0 w 2457501"/>
              <a:gd name="connsiteY0" fmla="*/ 19377 h 1683077"/>
              <a:gd name="connsiteX1" fmla="*/ 2425700 w 2457501"/>
              <a:gd name="connsiteY1" fmla="*/ 235277 h 1683077"/>
              <a:gd name="connsiteX2" fmla="*/ 1384300 w 2457501"/>
              <a:gd name="connsiteY2" fmla="*/ 1683077 h 16830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457501" h="1683077">
                <a:moveTo>
                  <a:pt x="0" y="19377"/>
                </a:moveTo>
                <a:cubicBezTo>
                  <a:pt x="1097491" y="-11315"/>
                  <a:pt x="2194983" y="-42006"/>
                  <a:pt x="2425700" y="235277"/>
                </a:cubicBezTo>
                <a:cubicBezTo>
                  <a:pt x="2656417" y="512560"/>
                  <a:pt x="1562100" y="1462944"/>
                  <a:pt x="1384300" y="1683077"/>
                </a:cubicBezTo>
              </a:path>
            </a:pathLst>
          </a:custGeom>
          <a:noFill/>
          <a:ln>
            <a:solidFill>
              <a:srgbClr val="FF0000"/>
            </a:solidFill>
            <a:tailEnd type="stealth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8" name="Freeform 17"/>
          <p:cNvSpPr/>
          <p:nvPr/>
        </p:nvSpPr>
        <p:spPr>
          <a:xfrm>
            <a:off x="5227413" y="1099467"/>
            <a:ext cx="2857101" cy="2354015"/>
          </a:xfrm>
          <a:custGeom>
            <a:avLst/>
            <a:gdLst>
              <a:gd name="connsiteX0" fmla="*/ 0 w 2860276"/>
              <a:gd name="connsiteY0" fmla="*/ 342103 h 2513803"/>
              <a:gd name="connsiteX1" fmla="*/ 2844800 w 2860276"/>
              <a:gd name="connsiteY1" fmla="*/ 177003 h 2513803"/>
              <a:gd name="connsiteX2" fmla="*/ 1130300 w 2860276"/>
              <a:gd name="connsiteY2" fmla="*/ 2513803 h 2513803"/>
              <a:gd name="connsiteX0" fmla="*/ 0 w 2857101"/>
              <a:gd name="connsiteY0" fmla="*/ 350024 h 2628861"/>
              <a:gd name="connsiteX1" fmla="*/ 2844800 w 2857101"/>
              <a:gd name="connsiteY1" fmla="*/ 184924 h 2628861"/>
              <a:gd name="connsiteX2" fmla="*/ 1028700 w 2857101"/>
              <a:gd name="connsiteY2" fmla="*/ 2628861 h 2628861"/>
              <a:gd name="connsiteX0" fmla="*/ 0 w 2857101"/>
              <a:gd name="connsiteY0" fmla="*/ 203456 h 2482293"/>
              <a:gd name="connsiteX1" fmla="*/ 2844800 w 2857101"/>
              <a:gd name="connsiteY1" fmla="*/ 279414 h 2482293"/>
              <a:gd name="connsiteX2" fmla="*/ 1028700 w 2857101"/>
              <a:gd name="connsiteY2" fmla="*/ 2482293 h 24822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857101" h="2482293">
                <a:moveTo>
                  <a:pt x="0" y="203456"/>
                </a:moveTo>
                <a:cubicBezTo>
                  <a:pt x="1328208" y="-60069"/>
                  <a:pt x="2673350" y="-100392"/>
                  <a:pt x="2844800" y="279414"/>
                </a:cubicBezTo>
                <a:cubicBezTo>
                  <a:pt x="3016250" y="659220"/>
                  <a:pt x="1344083" y="2169026"/>
                  <a:pt x="1028700" y="2482293"/>
                </a:cubicBezTo>
              </a:path>
            </a:pathLst>
          </a:custGeom>
          <a:noFill/>
          <a:ln>
            <a:solidFill>
              <a:srgbClr val="FF0000"/>
            </a:solidFill>
            <a:tailEnd type="stealth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9" name="TextBox 18"/>
          <p:cNvSpPr txBox="1"/>
          <p:nvPr/>
        </p:nvSpPr>
        <p:spPr>
          <a:xfrm>
            <a:off x="413693" y="1657806"/>
            <a:ext cx="4091185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200" dirty="0"/>
              <a:t>Deze lijnen zijn niet evenwijdig.</a:t>
            </a:r>
          </a:p>
        </p:txBody>
      </p:sp>
      <p:sp>
        <p:nvSpPr>
          <p:cNvPr id="17" name="Einde presentatie icoon"/>
          <p:cNvSpPr/>
          <p:nvPr/>
        </p:nvSpPr>
        <p:spPr>
          <a:xfrm>
            <a:off x="8696948" y="6453336"/>
            <a:ext cx="288000" cy="288032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0" name="c Noordhoff"/>
          <p:cNvSpPr txBox="1"/>
          <p:nvPr/>
        </p:nvSpPr>
        <p:spPr>
          <a:xfrm>
            <a:off x="3581081" y="6581000"/>
            <a:ext cx="195162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© </a:t>
            </a:r>
            <a:r>
              <a:rPr lang="en-US" sz="1200" dirty="0" err="1"/>
              <a:t>Noordhoff</a:t>
            </a:r>
            <a:r>
              <a:rPr lang="en-US" sz="1200" dirty="0"/>
              <a:t> </a:t>
            </a:r>
            <a:r>
              <a:rPr lang="en-US" sz="1200" dirty="0" err="1"/>
              <a:t>Uitgevers</a:t>
            </a:r>
            <a:r>
              <a:rPr lang="en-US" sz="1200" dirty="0"/>
              <a:t> </a:t>
            </a:r>
            <a:r>
              <a:rPr lang="en-US" sz="1200" dirty="0" err="1"/>
              <a:t>bv</a:t>
            </a:r>
            <a:endParaRPr lang="nl-NL" sz="1200" dirty="0"/>
          </a:p>
        </p:txBody>
      </p:sp>
      <p:grpSp>
        <p:nvGrpSpPr>
          <p:cNvPr id="21" name="Animatie icoon"/>
          <p:cNvGrpSpPr>
            <a:grpSpLocks noChangeAspect="1"/>
          </p:cNvGrpSpPr>
          <p:nvPr/>
        </p:nvGrpSpPr>
        <p:grpSpPr>
          <a:xfrm>
            <a:off x="8604448" y="6381328"/>
            <a:ext cx="440378" cy="360000"/>
            <a:chOff x="5076056" y="174576"/>
            <a:chExt cx="3276364" cy="2678360"/>
          </a:xfrm>
        </p:grpSpPr>
        <p:sp>
          <p:nvSpPr>
            <p:cNvPr id="22" name="Rectangle 21"/>
            <p:cNvSpPr/>
            <p:nvPr/>
          </p:nvSpPr>
          <p:spPr>
            <a:xfrm>
              <a:off x="5076056" y="1340768"/>
              <a:ext cx="2736304" cy="1512168"/>
            </a:xfrm>
            <a:prstGeom prst="rect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23" name="Isosceles Triangle 22"/>
            <p:cNvSpPr/>
            <p:nvPr/>
          </p:nvSpPr>
          <p:spPr>
            <a:xfrm rot="16200000">
              <a:off x="7308304" y="1646802"/>
              <a:ext cx="1188132" cy="90010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24" name="Oval 23"/>
            <p:cNvSpPr/>
            <p:nvPr/>
          </p:nvSpPr>
          <p:spPr>
            <a:xfrm>
              <a:off x="5292208" y="174576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25" name="Oval 24"/>
            <p:cNvSpPr/>
            <p:nvPr/>
          </p:nvSpPr>
          <p:spPr>
            <a:xfrm>
              <a:off x="6444208" y="196353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</p:spTree>
    <p:extLst>
      <p:ext uri="{BB962C8B-B14F-4D97-AF65-F5344CB8AC3E}">
        <p14:creationId xmlns:p14="http://schemas.microsoft.com/office/powerpoint/2010/main" val="40310235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800" decel="100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8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8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8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"/>
                            </p:stCondLst>
                            <p:childTnLst>
                              <p:par>
                                <p:cTn id="2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500"/>
                            </p:stCondLst>
                            <p:childTnLst>
                              <p:par>
                                <p:cTn id="2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2000"/>
                            </p:stCondLst>
                            <p:childTnLst>
                              <p:par>
                                <p:cTn id="3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2500"/>
                            </p:stCondLst>
                            <p:childTnLst>
                              <p:par>
                                <p:cTn id="37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3000"/>
                            </p:stCondLst>
                            <p:childTnLst>
                              <p:par>
                                <p:cTn id="47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3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5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-9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200" decel="100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200" decel="100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+0.4+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0.4-0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1000"/>
                            </p:stCondLst>
                            <p:childTnLst>
                              <p:par>
                                <p:cTn id="63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1000"/>
                            </p:stCondLst>
                            <p:childTnLst>
                              <p:par>
                                <p:cTn id="66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1000"/>
                            </p:stCondLst>
                            <p:childTnLst>
                              <p:par>
                                <p:cTn id="69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1000"/>
                            </p:stCondLst>
                            <p:childTnLst>
                              <p:par>
                                <p:cTn id="72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9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3" fill="hold">
                      <p:stCondLst>
                        <p:cond delay="0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  <p:bldLst>
      <p:bldP spid="2" grpId="0" animBg="1"/>
      <p:bldP spid="6" grpId="0" animBg="1"/>
      <p:bldP spid="7" grpId="0" animBg="1"/>
      <p:bldP spid="10" grpId="0" animBg="1"/>
      <p:bldP spid="10" grpId="1" animBg="1"/>
      <p:bldP spid="11" grpId="0" animBg="1"/>
      <p:bldP spid="11" grpId="1" animBg="1"/>
      <p:bldP spid="12" grpId="0" animBg="1"/>
      <p:bldP spid="12" grpId="1" animBg="1"/>
      <p:bldP spid="3" grpId="0" animBg="1"/>
      <p:bldP spid="3" grpId="1" animBg="1"/>
      <p:bldP spid="16" grpId="0" animBg="1"/>
      <p:bldP spid="16" grpId="1" animBg="1"/>
      <p:bldP spid="18" grpId="0" animBg="1"/>
      <p:bldP spid="18" grpId="1" animBg="1"/>
      <p:bldP spid="19" grpId="0"/>
      <p:bldP spid="17" grpId="0" animBg="1"/>
      <p:bldP spid="20" grpId="0"/>
    </p:bldLst>
  </p:timing>
</p:sld>
</file>

<file path=ppt/theme/theme1.xml><?xml version="1.0" encoding="utf-8"?>
<a:theme xmlns:a="http://schemas.openxmlformats.org/drawingml/2006/main" name="TheorieTemplateMacroWatermark_KGT">
  <a:themeElements>
    <a:clrScheme name="Standaardontwerp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tandaardontwerp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>
          <a:solidFill>
            <a:srgbClr val="00B050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25400">
          <a:solidFill>
            <a:schemeClr val="tx1"/>
          </a:solidFill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>
          <a:defRPr sz="2200" dirty="0" smtClean="0"/>
        </a:defPPr>
      </a:lstStyle>
    </a:txDef>
  </a:objectDefaults>
  <a:extraClrSchemeLst>
    <a:extraClrScheme>
      <a:clrScheme name="Standaardontwerp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th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TheorieTemplateMacroWatermark_KGT</Template>
  <TotalTime>0</TotalTime>
  <Words>99</Words>
  <Application>Microsoft Office PowerPoint</Application>
  <PresentationFormat>Diavoorstelling (4:3)</PresentationFormat>
  <Paragraphs>28</Paragraphs>
  <Slides>4</Slides>
  <Notes>4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5</vt:i4>
      </vt:variant>
      <vt:variant>
        <vt:lpstr>Thema</vt:lpstr>
      </vt:variant>
      <vt:variant>
        <vt:i4>1</vt:i4>
      </vt:variant>
      <vt:variant>
        <vt:lpstr>Diatitels</vt:lpstr>
      </vt:variant>
      <vt:variant>
        <vt:i4>4</vt:i4>
      </vt:variant>
    </vt:vector>
  </HeadingPairs>
  <TitlesOfParts>
    <vt:vector size="10" baseType="lpstr">
      <vt:lpstr>MS PGothic</vt:lpstr>
      <vt:lpstr>MS PGothic</vt:lpstr>
      <vt:lpstr>Arial</vt:lpstr>
      <vt:lpstr>Arial Black</vt:lpstr>
      <vt:lpstr>Eurostile</vt:lpstr>
      <vt:lpstr>TheorieTemplateMacroWatermark_KGT</vt:lpstr>
      <vt:lpstr>PowerPoint-presentatie</vt:lpstr>
      <vt:lpstr>PowerPoint-presentatie</vt:lpstr>
      <vt:lpstr>PowerPoint-presentatie</vt:lpstr>
      <vt:lpstr>PowerPoint-presentatie</vt:lpstr>
    </vt:vector>
  </TitlesOfParts>
  <Company>Infinitas Learning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Nijbroek, Tom</dc:creator>
  <cp:lastModifiedBy>Luuk Mennen</cp:lastModifiedBy>
  <cp:revision>3</cp:revision>
  <dcterms:created xsi:type="dcterms:W3CDTF">2014-09-03T09:28:00Z</dcterms:created>
  <dcterms:modified xsi:type="dcterms:W3CDTF">2018-09-18T08:46:50Z</dcterms:modified>
</cp:coreProperties>
</file>