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00"/>
    <a:srgbClr val="66CCFF"/>
    <a:srgbClr val="D60093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0A1E04-C807-42B7-A9FC-588645B11E7D}" v="22" dt="2018-09-18T10:06:01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133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FD0A1E04-C807-42B7-A9FC-588645B11E7D}"/>
    <pc:docChg chg="modSld">
      <pc:chgData name="Luuk Mennen" userId="e8da6a4e-8fc9-4e27-9348-3a94ae635dab" providerId="ADAL" clId="{FD0A1E04-C807-42B7-A9FC-588645B11E7D}" dt="2018-09-18T10:06:01.759" v="21" actId="20577"/>
      <pc:docMkLst>
        <pc:docMk/>
      </pc:docMkLst>
      <pc:sldChg chg="modSp">
        <pc:chgData name="Luuk Mennen" userId="e8da6a4e-8fc9-4e27-9348-3a94ae635dab" providerId="ADAL" clId="{FD0A1E04-C807-42B7-A9FC-588645B11E7D}" dt="2018-09-18T10:06:01.759" v="21" actId="20577"/>
        <pc:sldMkLst>
          <pc:docMk/>
          <pc:sldMk cId="0" sldId="322"/>
        </pc:sldMkLst>
        <pc:spChg chg="mod">
          <ac:chgData name="Luuk Mennen" userId="e8da6a4e-8fc9-4e27-9348-3a94ae635dab" providerId="ADAL" clId="{FD0A1E04-C807-42B7-A9FC-588645B11E7D}" dt="2018-09-18T10:06:01.759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744416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Formules veranderen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Formules veranderen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Formules veranderen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378768" y="980728"/>
            <a:ext cx="7573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het eerste reistegoed van Ronald hoort de formule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78768" y="1411615"/>
            <a:ext cx="4697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reistegoed in € = 25 – 0,14</a:t>
            </a:r>
            <a:r>
              <a:rPr lang="nl-NL" sz="2200" b="1" i="1" dirty="0">
                <a:solidFill>
                  <a:srgbClr val="0099FF"/>
                </a:solidFill>
              </a:rPr>
              <a:t>r</a:t>
            </a:r>
            <a:endParaRPr lang="nl-NL" sz="2200" b="1" dirty="0">
              <a:solidFill>
                <a:srgbClr val="0099FF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78768" y="1842502"/>
            <a:ext cx="417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r </a:t>
            </a:r>
            <a:r>
              <a:rPr lang="nl-NL" sz="2200" dirty="0"/>
              <a:t>: reisafstand in km</a:t>
            </a:r>
            <a:endParaRPr lang="nl-NL" sz="2200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1688722" y="2582306"/>
            <a:ext cx="1556556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begingetal</a:t>
            </a:r>
          </a:p>
        </p:txBody>
      </p:sp>
      <p:cxnSp>
        <p:nvCxnSpPr>
          <p:cNvPr id="10" name="Rechte verbindingslijn met pijl 9"/>
          <p:cNvCxnSpPr/>
          <p:nvPr/>
        </p:nvCxnSpPr>
        <p:spPr>
          <a:xfrm flipV="1">
            <a:off x="3032212" y="1842502"/>
            <a:ext cx="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378768" y="3463806"/>
            <a:ext cx="8330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Als Ronald zijn beltegoed opwaardeert verandert het begingetal. 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434162" y="2586764"/>
            <a:ext cx="1368152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daalgetal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 flipV="1">
            <a:off x="3722194" y="1842502"/>
            <a:ext cx="0" cy="7442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378768" y="3894693"/>
            <a:ext cx="8330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Als de prijs per kilometer verandert, verandert ook het daalgetal.</a:t>
            </a:r>
          </a:p>
        </p:txBody>
      </p:sp>
      <p:grpSp>
        <p:nvGrpSpPr>
          <p:cNvPr id="20" name="Animatie icoon"/>
          <p:cNvGrpSpPr>
            <a:grpSpLocks noChangeAspect="1"/>
          </p:cNvGrpSpPr>
          <p:nvPr/>
        </p:nvGrpSpPr>
        <p:grpSpPr bwMode="auto">
          <a:xfrm>
            <a:off x="8553450" y="6442075"/>
            <a:ext cx="441325" cy="360363"/>
            <a:chOff x="5076056" y="174576"/>
            <a:chExt cx="3276364" cy="2678360"/>
          </a:xfrm>
        </p:grpSpPr>
        <p:sp>
          <p:nvSpPr>
            <p:cNvPr id="21" name="Rectangle 8"/>
            <p:cNvSpPr/>
            <p:nvPr/>
          </p:nvSpPr>
          <p:spPr>
            <a:xfrm>
              <a:off x="5076056" y="1342673"/>
              <a:ext cx="2734232" cy="151026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  <p:sp>
          <p:nvSpPr>
            <p:cNvPr id="22" name="Isosceles Triangle 9"/>
            <p:cNvSpPr/>
            <p:nvPr/>
          </p:nvSpPr>
          <p:spPr>
            <a:xfrm rot="16200000">
              <a:off x="7314625" y="1649956"/>
              <a:ext cx="1179893" cy="895697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  <p:sp>
          <p:nvSpPr>
            <p:cNvPr id="23" name="Oval 10"/>
            <p:cNvSpPr/>
            <p:nvPr/>
          </p:nvSpPr>
          <p:spPr>
            <a:xfrm>
              <a:off x="5288195" y="174576"/>
              <a:ext cx="1154977" cy="115629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  <p:sp>
          <p:nvSpPr>
            <p:cNvPr id="24" name="Oval 11"/>
            <p:cNvSpPr/>
            <p:nvPr/>
          </p:nvSpPr>
          <p:spPr>
            <a:xfrm>
              <a:off x="6443172" y="198174"/>
              <a:ext cx="1154977" cy="11445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 animBg="1"/>
      <p:bldP spid="13" grpId="0"/>
      <p:bldP spid="14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2717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Formules veranderen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669411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763688" y="15567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200" dirty="0"/>
          </a:p>
        </p:txBody>
      </p:sp>
      <p:grpSp>
        <p:nvGrpSpPr>
          <p:cNvPr id="11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12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445744" y="1132237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49860" y="1563000"/>
            <a:ext cx="4266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Ester gebruikt voor haar reistegoed de formule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45744" y="2331803"/>
            <a:ext cx="4697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reistegoed in € = 30 – 0,15</a:t>
            </a:r>
            <a:r>
              <a:rPr lang="nl-NL" sz="2200" b="1" i="1" dirty="0">
                <a:solidFill>
                  <a:srgbClr val="0099FF"/>
                </a:solidFill>
              </a:rPr>
              <a:t>r</a:t>
            </a:r>
            <a:endParaRPr lang="nl-NL" sz="2200" b="1" dirty="0">
              <a:solidFill>
                <a:srgbClr val="0099FF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46137" y="2756358"/>
            <a:ext cx="417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r </a:t>
            </a:r>
            <a:r>
              <a:rPr lang="nl-NL" sz="2200" dirty="0"/>
              <a:t>: reisafstand in km</a:t>
            </a:r>
            <a:endParaRPr lang="nl-NL" sz="2200" i="1" dirty="0"/>
          </a:p>
        </p:txBody>
      </p:sp>
      <p:sp>
        <p:nvSpPr>
          <p:cNvPr id="7" name="Tekstvak 6"/>
          <p:cNvSpPr txBox="1"/>
          <p:nvPr/>
        </p:nvSpPr>
        <p:spPr>
          <a:xfrm>
            <a:off x="449860" y="3189779"/>
            <a:ext cx="4482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NS verhoogt de kilometerprijs met €0,02. Tegelijkertijd krijgt Ester €10 reistegoed cadeau.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45744" y="4339368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Schrijf de nieuwe formule op.</a:t>
            </a:r>
            <a:endParaRPr lang="nl-NL" sz="22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4932040" y="1134771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932039" y="1563000"/>
            <a:ext cx="4190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Tel bij het begingetal 30 de 10 euro op die Ester cadeau krijgt.</a:t>
            </a:r>
            <a:endParaRPr lang="nl-NL" sz="22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479410" y="4513230"/>
            <a:ext cx="20198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17" name="Groep 16"/>
          <p:cNvGrpSpPr/>
          <p:nvPr/>
        </p:nvGrpSpPr>
        <p:grpSpPr>
          <a:xfrm>
            <a:off x="436572" y="4901223"/>
            <a:ext cx="7960585" cy="1624121"/>
            <a:chOff x="436572" y="4901223"/>
            <a:chExt cx="7960585" cy="1624121"/>
          </a:xfrm>
        </p:grpSpPr>
        <p:grpSp>
          <p:nvGrpSpPr>
            <p:cNvPr id="25" name="Group 12"/>
            <p:cNvGrpSpPr/>
            <p:nvPr/>
          </p:nvGrpSpPr>
          <p:grpSpPr>
            <a:xfrm>
              <a:off x="436572" y="4901223"/>
              <a:ext cx="7960585" cy="1624121"/>
              <a:chOff x="508734" y="2634667"/>
              <a:chExt cx="7015594" cy="3175128"/>
            </a:xfrm>
          </p:grpSpPr>
          <p:grpSp>
            <p:nvGrpSpPr>
              <p:cNvPr id="26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28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9" name="Wit vierkant"/>
                <p:cNvSpPr/>
                <p:nvPr/>
              </p:nvSpPr>
              <p:spPr>
                <a:xfrm>
                  <a:off x="764443" y="4047490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27" name="Straight Connector 5"/>
              <p:cNvCxnSpPr/>
              <p:nvPr/>
            </p:nvCxnSpPr>
            <p:spPr>
              <a:xfrm>
                <a:off x="1226282" y="2745653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6"/>
            <p:cNvSpPr>
              <a:spLocks noChangeAspect="1"/>
            </p:cNvSpPr>
            <p:nvPr/>
          </p:nvSpPr>
          <p:spPr>
            <a:xfrm>
              <a:off x="841816" y="5179746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l 6"/>
            <p:cNvSpPr>
              <a:spLocks noChangeAspect="1"/>
            </p:cNvSpPr>
            <p:nvPr/>
          </p:nvSpPr>
          <p:spPr>
            <a:xfrm>
              <a:off x="855980" y="5927194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2" name="Tekstvak 31"/>
          <p:cNvSpPr txBox="1"/>
          <p:nvPr/>
        </p:nvSpPr>
        <p:spPr>
          <a:xfrm>
            <a:off x="1328995" y="4973842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reistegoed in € = 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926403" y="2308872"/>
            <a:ext cx="3923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Het nieuwe begingetal is </a:t>
            </a:r>
          </a:p>
          <a:p>
            <a:r>
              <a:rPr lang="nl-NL" sz="2200" dirty="0"/>
              <a:t>30 + 10 = 40.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4932040" y="3071463"/>
            <a:ext cx="3776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Tel bij het daalgetal 0,15 de prijsverhoging op van 0,02.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4926403" y="3829360"/>
            <a:ext cx="3411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Het nieuwe daalgetal is</a:t>
            </a:r>
          </a:p>
          <a:p>
            <a:r>
              <a:rPr lang="nl-NL" sz="2200" dirty="0"/>
              <a:t>0,15 + 0,02 = 0,17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180665" y="4960849"/>
            <a:ext cx="21723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-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62087" y="3169921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Ester maakt een treinreis van 15 km. Hoeveel is haar reistegoed daarna? </a:t>
            </a:r>
          </a:p>
          <a:p>
            <a:r>
              <a:rPr lang="nl-NL" sz="2200" dirty="0"/>
              <a:t>Gebruik de nieuwe formule.</a:t>
            </a:r>
            <a:endParaRPr lang="nl-NL" sz="22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4921049" y="1572904"/>
            <a:ext cx="34761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Vul in de nieuwe formule </a:t>
            </a:r>
            <a:r>
              <a:rPr lang="nl-NL" sz="2200" i="1" dirty="0"/>
              <a:t>r</a:t>
            </a:r>
            <a:r>
              <a:rPr lang="nl-NL" sz="2200" dirty="0"/>
              <a:t> = 15 in.</a:t>
            </a:r>
          </a:p>
          <a:p>
            <a:r>
              <a:rPr lang="nl-NL" sz="2200" dirty="0"/>
              <a:t>Bereken het nieuwe reistegoed.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1328994" y="5391736"/>
            <a:ext cx="4319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reistegoed = 40 – 0,17 × 15</a:t>
            </a:r>
          </a:p>
        </p:txBody>
      </p:sp>
      <p:pic>
        <p:nvPicPr>
          <p:cNvPr id="41" name="Afbeelding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264" y="3763867"/>
            <a:ext cx="2811438" cy="948265"/>
          </a:xfrm>
          <a:prstGeom prst="rect">
            <a:avLst/>
          </a:prstGeom>
        </p:spPr>
      </p:pic>
      <p:sp>
        <p:nvSpPr>
          <p:cNvPr id="42" name="Tekstvak 41"/>
          <p:cNvSpPr txBox="1"/>
          <p:nvPr/>
        </p:nvSpPr>
        <p:spPr>
          <a:xfrm>
            <a:off x="5117692" y="5391736"/>
            <a:ext cx="1373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37,45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1582604" y="5826319"/>
            <a:ext cx="4428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Nieuw reistegoed = € 37,45.</a:t>
            </a:r>
          </a:p>
        </p:txBody>
      </p:sp>
      <p:sp>
        <p:nvSpPr>
          <p:cNvPr id="44" name="Einde presentatie icoon"/>
          <p:cNvSpPr/>
          <p:nvPr/>
        </p:nvSpPr>
        <p:spPr>
          <a:xfrm>
            <a:off x="8535973" y="6295995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6192180" y="2644300"/>
            <a:ext cx="522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40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659103" y="4156344"/>
            <a:ext cx="9545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0,17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4963012" y="4955966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277 L 0.00312 -0.1127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78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0243 -0.1277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638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00208 -0.15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7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-0.00139 -0.1641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821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26875 0.33842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-0.2441 0.1178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6" grpId="0"/>
      <p:bldP spid="6" grpId="1"/>
      <p:bldP spid="18" grpId="0"/>
      <p:bldP spid="18" grpId="1"/>
      <p:bldP spid="24" grpId="0"/>
      <p:bldP spid="24" grpId="1"/>
      <p:bldP spid="7" grpId="0"/>
      <p:bldP spid="7" grpId="1"/>
      <p:bldP spid="8" grpId="0"/>
      <p:bldP spid="8" grpId="1"/>
      <p:bldP spid="8" grpId="2"/>
      <p:bldP spid="9" grpId="0"/>
      <p:bldP spid="10" grpId="0"/>
      <p:bldP spid="10" grpId="1"/>
      <p:bldP spid="16" grpId="0"/>
      <p:bldP spid="32" grpId="0"/>
      <p:bldP spid="33" grpId="0"/>
      <p:bldP spid="33" grpId="1"/>
      <p:bldP spid="34" grpId="0"/>
      <p:bldP spid="34" grpId="1"/>
      <p:bldP spid="35" grpId="0"/>
      <p:bldP spid="35" grpId="1"/>
      <p:bldP spid="37" grpId="0"/>
      <p:bldP spid="38" grpId="0"/>
      <p:bldP spid="39" grpId="0"/>
      <p:bldP spid="40" grpId="0"/>
      <p:bldP spid="42" grpId="0"/>
      <p:bldP spid="43" grpId="0"/>
      <p:bldP spid="44" grpId="0" animBg="1"/>
      <p:bldP spid="45" grpId="0"/>
      <p:bldP spid="45" grpId="1"/>
      <p:bldP spid="46" grpId="0"/>
      <p:bldP spid="46" grpId="1"/>
      <p:bldP spid="47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2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184</TotalTime>
  <Words>219</Words>
  <Application>Microsoft Office PowerPoint</Application>
  <PresentationFormat>Diavoorstelling (4:3)</PresentationFormat>
  <Paragraphs>46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14</cp:revision>
  <dcterms:created xsi:type="dcterms:W3CDTF">2015-01-18T17:49:43Z</dcterms:created>
  <dcterms:modified xsi:type="dcterms:W3CDTF">2018-09-18T10:06:09Z</dcterms:modified>
</cp:coreProperties>
</file>