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22" r:id="rId2"/>
    <p:sldId id="327" r:id="rId3"/>
    <p:sldId id="331" r:id="rId4"/>
    <p:sldId id="332" r:id="rId5"/>
    <p:sldId id="333" r:id="rId6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33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D60093"/>
    <a:srgbClr val="0099FF"/>
    <a:srgbClr val="00FF00"/>
    <a:srgbClr val="00FFFF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91EA0E-699A-41A6-AD94-6EB79A63E9E3}" v="22" dt="2018-09-18T08:43:08.6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0991" autoAdjust="0"/>
  </p:normalViewPr>
  <p:slideViewPr>
    <p:cSldViewPr snapToObjects="1">
      <p:cViewPr varScale="1">
        <p:scale>
          <a:sx n="66" d="100"/>
          <a:sy n="66" d="100"/>
        </p:scale>
        <p:origin x="1482" y="60"/>
      </p:cViewPr>
      <p:guideLst>
        <p:guide orient="horz" pos="2160"/>
        <p:guide pos="133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BF91EA0E-699A-41A6-AD94-6EB79A63E9E3}"/>
    <pc:docChg chg="modSld">
      <pc:chgData name="Luuk Mennen" userId="e8da6a4e-8fc9-4e27-9348-3a94ae635dab" providerId="ADAL" clId="{BF91EA0E-699A-41A6-AD94-6EB79A63E9E3}" dt="2018-09-18T08:43:08.625" v="21" actId="20577"/>
      <pc:docMkLst>
        <pc:docMk/>
      </pc:docMkLst>
      <pc:sldChg chg="modSp">
        <pc:chgData name="Luuk Mennen" userId="e8da6a4e-8fc9-4e27-9348-3a94ae635dab" providerId="ADAL" clId="{BF91EA0E-699A-41A6-AD94-6EB79A63E9E3}" dt="2018-09-18T08:43:08.625" v="21" actId="20577"/>
        <pc:sldMkLst>
          <pc:docMk/>
          <pc:sldMk cId="0" sldId="322"/>
        </pc:sldMkLst>
        <pc:spChg chg="mod">
          <ac:chgData name="Luuk Mennen" userId="e8da6a4e-8fc9-4e27-9348-3a94ae635dab" providerId="ADAL" clId="{BF91EA0E-699A-41A6-AD94-6EB79A63E9E3}" dt="2018-09-18T08:43:08.625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5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707904" y="39544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Groter, kleiner of gelijk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Groter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,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kleiner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of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gelijk</a:t>
            </a: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err="1">
                <a:latin typeface="Eurostile"/>
              </a:rPr>
              <a:t>Groter</a:t>
            </a:r>
            <a:r>
              <a:rPr lang="en-US" sz="3200" b="1" dirty="0">
                <a:latin typeface="Eurostile"/>
              </a:rPr>
              <a:t>, </a:t>
            </a:r>
            <a:r>
              <a:rPr lang="en-US" sz="3200" b="1" dirty="0" err="1">
                <a:latin typeface="Eurostile"/>
              </a:rPr>
              <a:t>kleiner</a:t>
            </a:r>
            <a:r>
              <a:rPr lang="en-US" sz="3200" b="1" dirty="0">
                <a:latin typeface="Eurostile"/>
              </a:rPr>
              <a:t> of </a:t>
            </a:r>
            <a:r>
              <a:rPr lang="en-US" sz="3200" b="1" dirty="0" err="1">
                <a:latin typeface="Eurostile"/>
              </a:rPr>
              <a:t>gelijk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61480" y="1109935"/>
            <a:ext cx="37505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Wat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betekent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dit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teken</a:t>
            </a:r>
            <a:r>
              <a:rPr lang="en-US" sz="2200" b="1" dirty="0">
                <a:solidFill>
                  <a:srgbClr val="0070C0"/>
                </a:solidFill>
              </a:rPr>
              <a:t>  &lt; 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1480" y="2477690"/>
            <a:ext cx="37505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Wat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betekent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dit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teken</a:t>
            </a:r>
            <a:r>
              <a:rPr lang="en-US" sz="2200" b="1" dirty="0">
                <a:solidFill>
                  <a:srgbClr val="0070C0"/>
                </a:solidFill>
              </a:rPr>
              <a:t>  &gt; 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1480" y="3867670"/>
            <a:ext cx="37505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Wat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betekent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dit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teken</a:t>
            </a:r>
            <a:r>
              <a:rPr lang="en-US" sz="2200" b="1" dirty="0">
                <a:solidFill>
                  <a:srgbClr val="0070C0"/>
                </a:solidFill>
              </a:rPr>
              <a:t>  = 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1480" y="1685131"/>
            <a:ext cx="29794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Wat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betekent</a:t>
            </a:r>
            <a:r>
              <a:rPr lang="en-US" sz="2200" b="1" dirty="0">
                <a:solidFill>
                  <a:srgbClr val="0070C0"/>
                </a:solidFill>
              </a:rPr>
              <a:t>  4 &lt; 7 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1480" y="3007419"/>
            <a:ext cx="32936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Wat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betekent</a:t>
            </a:r>
            <a:r>
              <a:rPr lang="en-US" sz="2200" b="1" dirty="0">
                <a:solidFill>
                  <a:srgbClr val="0070C0"/>
                </a:solidFill>
              </a:rPr>
              <a:t>  18 &gt; 17 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1480" y="4350295"/>
            <a:ext cx="345876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Wat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betekent</a:t>
            </a:r>
            <a:r>
              <a:rPr lang="en-US" sz="2200" b="1" dirty="0">
                <a:solidFill>
                  <a:srgbClr val="0070C0"/>
                </a:solidFill>
              </a:rPr>
              <a:t>  2 + 4 = 6 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grpSp>
        <p:nvGrpSpPr>
          <p:cNvPr id="12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13" name="Isosceles Triangle 12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4" name="Isosceles Triangle 13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15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5092824" y="1109935"/>
            <a:ext cx="21932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Is kleiner dan.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92824" y="1685131"/>
            <a:ext cx="26642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4 is kleiner dan 7.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92824" y="2477690"/>
            <a:ext cx="21932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Is groter dan.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92824" y="3007419"/>
            <a:ext cx="28719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18 is groter dan 17.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92824" y="3867670"/>
            <a:ext cx="21932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Is gelijk aan.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92824" y="4350295"/>
            <a:ext cx="30795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2 + 4 is gelijk aan 6.</a:t>
            </a:r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7" grpId="0"/>
      <p:bldP spid="8" grpId="0"/>
      <p:bldP spid="6" grpId="0"/>
      <p:bldP spid="9" grpId="0"/>
      <p:bldP spid="10" grpId="0"/>
      <p:bldP spid="15" grpId="0"/>
      <p:bldP spid="11" grpId="0"/>
      <p:bldP spid="17" grpId="0"/>
      <p:bldP spid="18" grpId="0"/>
      <p:bldP spid="19" grpId="0"/>
      <p:bldP spid="20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err="1">
                <a:latin typeface="Eurostile"/>
              </a:rPr>
              <a:t>Groter</a:t>
            </a:r>
            <a:r>
              <a:rPr lang="en-US" sz="3200" b="1" dirty="0">
                <a:latin typeface="Eurostile"/>
              </a:rPr>
              <a:t>, </a:t>
            </a:r>
            <a:r>
              <a:rPr lang="en-US" sz="3200" b="1" dirty="0" err="1">
                <a:latin typeface="Eurostile"/>
              </a:rPr>
              <a:t>kleiner</a:t>
            </a:r>
            <a:r>
              <a:rPr lang="en-US" sz="3200" b="1" dirty="0">
                <a:latin typeface="Eurostile"/>
              </a:rPr>
              <a:t> of </a:t>
            </a:r>
            <a:r>
              <a:rPr lang="en-US" sz="3200" b="1" dirty="0" err="1">
                <a:latin typeface="Eurostile"/>
              </a:rPr>
              <a:t>gelijk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78768" y="820571"/>
            <a:ext cx="1456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D60093"/>
                </a:solidFill>
              </a:rPr>
              <a:t>Voorbeeld</a:t>
            </a:r>
            <a:endParaRPr lang="nl-NL" sz="2200" dirty="0">
              <a:solidFill>
                <a:srgbClr val="D60093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8768" y="1465621"/>
            <a:ext cx="21603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Opgave</a:t>
            </a:r>
            <a:endParaRPr lang="en-US" sz="2200" i="1" dirty="0"/>
          </a:p>
          <a:p>
            <a:r>
              <a:rPr lang="en-US" sz="2200" dirty="0" err="1"/>
              <a:t>Vul</a:t>
            </a:r>
            <a:r>
              <a:rPr lang="en-US" sz="2200" dirty="0"/>
              <a:t> in: &lt;, &gt; of =.</a:t>
            </a:r>
            <a:endParaRPr lang="nl-NL" sz="2200" dirty="0"/>
          </a:p>
        </p:txBody>
      </p:sp>
      <p:sp>
        <p:nvSpPr>
          <p:cNvPr id="17" name="TextBox 16"/>
          <p:cNvSpPr txBox="1"/>
          <p:nvPr/>
        </p:nvSpPr>
        <p:spPr>
          <a:xfrm>
            <a:off x="378768" y="2334071"/>
            <a:ext cx="19591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a</a:t>
            </a:r>
            <a:r>
              <a:rPr lang="en-US" sz="2200" dirty="0"/>
              <a:t> 0,8 … 0,008</a:t>
            </a:r>
            <a:endParaRPr lang="nl-NL" sz="2200" dirty="0"/>
          </a:p>
        </p:txBody>
      </p:sp>
      <p:sp>
        <p:nvSpPr>
          <p:cNvPr id="18" name="TextBox 17"/>
          <p:cNvSpPr txBox="1"/>
          <p:nvPr/>
        </p:nvSpPr>
        <p:spPr>
          <a:xfrm>
            <a:off x="328113" y="3018890"/>
            <a:ext cx="1502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Uitwerking</a:t>
            </a:r>
            <a:endParaRPr lang="nl-NL" sz="2200" i="1" dirty="0"/>
          </a:p>
        </p:txBody>
      </p:sp>
      <p:grpSp>
        <p:nvGrpSpPr>
          <p:cNvPr id="20" name="Group 19"/>
          <p:cNvGrpSpPr/>
          <p:nvPr/>
        </p:nvGrpSpPr>
        <p:grpSpPr>
          <a:xfrm>
            <a:off x="459175" y="3691125"/>
            <a:ext cx="7674243" cy="962011"/>
            <a:chOff x="467544" y="4013448"/>
            <a:chExt cx="8421291" cy="1575792"/>
          </a:xfrm>
        </p:grpSpPr>
        <p:grpSp>
          <p:nvGrpSpPr>
            <p:cNvPr id="21" name="Group 20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23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2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24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2200" dirty="0"/>
              </a:p>
            </p:txBody>
          </p:sp>
        </p:grpSp>
        <p:cxnSp>
          <p:nvCxnSpPr>
            <p:cNvPr id="22" name="Straight Connector 21"/>
            <p:cNvCxnSpPr/>
            <p:nvPr/>
          </p:nvCxnSpPr>
          <p:spPr>
            <a:xfrm>
              <a:off x="1403648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Oval 24"/>
          <p:cNvSpPr>
            <a:spLocks noChangeAspect="1"/>
          </p:cNvSpPr>
          <p:nvPr/>
        </p:nvSpPr>
        <p:spPr>
          <a:xfrm>
            <a:off x="939911" y="4069068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200"/>
          </a:p>
        </p:txBody>
      </p:sp>
      <p:sp>
        <p:nvSpPr>
          <p:cNvPr id="28" name="TextBox 27"/>
          <p:cNvSpPr txBox="1"/>
          <p:nvPr/>
        </p:nvSpPr>
        <p:spPr>
          <a:xfrm>
            <a:off x="1494479" y="3895403"/>
            <a:ext cx="21948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a</a:t>
            </a:r>
            <a:r>
              <a:rPr lang="en-US" sz="2200" dirty="0"/>
              <a:t> 0,8   …  0,008</a:t>
            </a:r>
            <a:endParaRPr lang="nl-NL" sz="2200" dirty="0"/>
          </a:p>
        </p:txBody>
      </p:sp>
      <p:sp>
        <p:nvSpPr>
          <p:cNvPr id="27" name="TextBox 26"/>
          <p:cNvSpPr txBox="1"/>
          <p:nvPr/>
        </p:nvSpPr>
        <p:spPr>
          <a:xfrm>
            <a:off x="4289169" y="3895403"/>
            <a:ext cx="8210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8000"/>
                </a:solidFill>
              </a:rPr>
              <a:t>0,8 =</a:t>
            </a:r>
            <a:endParaRPr lang="nl-NL" sz="2200" dirty="0">
              <a:solidFill>
                <a:srgbClr val="008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360284" y="4152091"/>
            <a:ext cx="357638" cy="1219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200"/>
          </a:p>
        </p:txBody>
      </p:sp>
      <p:grpSp>
        <p:nvGrpSpPr>
          <p:cNvPr id="32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33" name="Isosceles Triangle 32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35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2411760" y="3892872"/>
            <a:ext cx="3497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&gt;</a:t>
            </a:r>
            <a:endParaRPr lang="nl-NL" sz="2200" dirty="0"/>
          </a:p>
        </p:txBody>
      </p:sp>
      <p:sp>
        <p:nvSpPr>
          <p:cNvPr id="3" name="Rectangle 2"/>
          <p:cNvSpPr/>
          <p:nvPr/>
        </p:nvSpPr>
        <p:spPr>
          <a:xfrm>
            <a:off x="5048561" y="3896908"/>
            <a:ext cx="89159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008000"/>
                </a:solidFill>
              </a:rPr>
              <a:t>0,800</a:t>
            </a:r>
            <a:endParaRPr lang="nl-NL" sz="22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231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18" grpId="0"/>
      <p:bldP spid="25" grpId="0" animBg="1"/>
      <p:bldP spid="28" grpId="0"/>
      <p:bldP spid="27" grpId="0"/>
      <p:bldP spid="27" grpId="1"/>
      <p:bldP spid="29" grpId="0" animBg="1"/>
      <p:bldP spid="35" grpId="0"/>
      <p:bldP spid="30" grpId="0"/>
      <p:bldP spid="3" grpId="0"/>
      <p:bldP spid="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err="1">
                <a:latin typeface="Eurostile"/>
              </a:rPr>
              <a:t>Groter</a:t>
            </a:r>
            <a:r>
              <a:rPr lang="en-US" sz="3200" b="1" dirty="0">
                <a:latin typeface="Eurostile"/>
              </a:rPr>
              <a:t>, </a:t>
            </a:r>
            <a:r>
              <a:rPr lang="en-US" sz="3200" b="1" dirty="0" err="1">
                <a:latin typeface="Eurostile"/>
              </a:rPr>
              <a:t>kleiner</a:t>
            </a:r>
            <a:r>
              <a:rPr lang="en-US" sz="3200" b="1" dirty="0">
                <a:latin typeface="Eurostile"/>
              </a:rPr>
              <a:t> of </a:t>
            </a:r>
            <a:r>
              <a:rPr lang="en-US" sz="3200" b="1" dirty="0" err="1">
                <a:latin typeface="Eurostile"/>
              </a:rPr>
              <a:t>gelijk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78768" y="820571"/>
            <a:ext cx="1456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D60093"/>
                </a:solidFill>
              </a:rPr>
              <a:t>Voorbeeld</a:t>
            </a:r>
            <a:endParaRPr lang="nl-NL" sz="2200" dirty="0">
              <a:solidFill>
                <a:srgbClr val="D60093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8768" y="1465621"/>
            <a:ext cx="21603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Opgave</a:t>
            </a:r>
            <a:endParaRPr lang="en-US" sz="2200" i="1" dirty="0"/>
          </a:p>
          <a:p>
            <a:r>
              <a:rPr lang="en-US" sz="2200" dirty="0" err="1"/>
              <a:t>Vul</a:t>
            </a:r>
            <a:r>
              <a:rPr lang="en-US" sz="2200" dirty="0"/>
              <a:t> in: &lt;, &gt; of =.</a:t>
            </a:r>
            <a:endParaRPr lang="nl-NL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378768" y="2334071"/>
            <a:ext cx="260359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b</a:t>
            </a:r>
            <a:r>
              <a:rPr lang="en-US" sz="2200" dirty="0"/>
              <a:t> 12 : 4  …  30 : 10</a:t>
            </a:r>
            <a:endParaRPr lang="nl-NL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328113" y="3018890"/>
            <a:ext cx="1502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Uitwerking</a:t>
            </a:r>
            <a:endParaRPr lang="nl-NL" sz="2200" i="1" dirty="0"/>
          </a:p>
        </p:txBody>
      </p:sp>
      <p:grpSp>
        <p:nvGrpSpPr>
          <p:cNvPr id="10" name="Group 9"/>
          <p:cNvGrpSpPr/>
          <p:nvPr/>
        </p:nvGrpSpPr>
        <p:grpSpPr>
          <a:xfrm>
            <a:off x="459175" y="3691125"/>
            <a:ext cx="7674243" cy="1754099"/>
            <a:chOff x="467544" y="4013448"/>
            <a:chExt cx="8421291" cy="1575792"/>
          </a:xfrm>
        </p:grpSpPr>
        <p:grpSp>
          <p:nvGrpSpPr>
            <p:cNvPr id="12" name="Group 11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14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15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13" name="Straight Connector 12"/>
            <p:cNvCxnSpPr/>
            <p:nvPr/>
          </p:nvCxnSpPr>
          <p:spPr>
            <a:xfrm>
              <a:off x="1403648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>
            <a:spLocks noChangeAspect="1"/>
          </p:cNvSpPr>
          <p:nvPr/>
        </p:nvSpPr>
        <p:spPr>
          <a:xfrm>
            <a:off x="877522" y="4069067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200"/>
          </a:p>
        </p:txBody>
      </p:sp>
      <p:sp>
        <p:nvSpPr>
          <p:cNvPr id="3" name="Word_11-1"/>
          <p:cNvSpPr txBox="1"/>
          <p:nvPr/>
        </p:nvSpPr>
        <p:spPr>
          <a:xfrm>
            <a:off x="1385857" y="3838235"/>
            <a:ext cx="25167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dirty="0"/>
              <a:t>b</a:t>
            </a:r>
            <a:r>
              <a:rPr lang="nl-NL" sz="2200" b="0" dirty="0"/>
              <a:t> </a:t>
            </a:r>
          </a:p>
        </p:txBody>
      </p:sp>
      <p:sp>
        <p:nvSpPr>
          <p:cNvPr id="6" name="Word_11-2"/>
          <p:cNvSpPr txBox="1"/>
          <p:nvPr/>
        </p:nvSpPr>
        <p:spPr>
          <a:xfrm>
            <a:off x="1658367" y="3838235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/>
              <a:t>12 </a:t>
            </a:r>
          </a:p>
        </p:txBody>
      </p:sp>
      <p:sp>
        <p:nvSpPr>
          <p:cNvPr id="7" name="Word_11-3"/>
          <p:cNvSpPr txBox="1"/>
          <p:nvPr/>
        </p:nvSpPr>
        <p:spPr>
          <a:xfrm>
            <a:off x="2086369" y="3838235"/>
            <a:ext cx="15709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/>
              <a:t>: </a:t>
            </a:r>
            <a:endParaRPr lang="nl-NL" sz="2200" b="0" dirty="0"/>
          </a:p>
        </p:txBody>
      </p:sp>
      <p:sp>
        <p:nvSpPr>
          <p:cNvPr id="19" name="Word_11-4"/>
          <p:cNvSpPr txBox="1"/>
          <p:nvPr/>
        </p:nvSpPr>
        <p:spPr>
          <a:xfrm>
            <a:off x="2273921" y="3838235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/>
              <a:t>4 </a:t>
            </a:r>
          </a:p>
        </p:txBody>
      </p:sp>
      <p:sp>
        <p:nvSpPr>
          <p:cNvPr id="20" name="Word_11-5"/>
          <p:cNvSpPr txBox="1"/>
          <p:nvPr/>
        </p:nvSpPr>
        <p:spPr>
          <a:xfrm>
            <a:off x="5223990" y="3838235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>
                <a:solidFill>
                  <a:srgbClr val="008000"/>
                </a:solidFill>
              </a:rPr>
              <a:t>=</a:t>
            </a:r>
            <a:r>
              <a:rPr lang="nl-NL" sz="2200" b="0" dirty="0"/>
              <a:t> </a:t>
            </a:r>
          </a:p>
        </p:txBody>
      </p:sp>
      <p:sp>
        <p:nvSpPr>
          <p:cNvPr id="21" name="Word_11-6"/>
          <p:cNvSpPr txBox="1"/>
          <p:nvPr/>
        </p:nvSpPr>
        <p:spPr>
          <a:xfrm>
            <a:off x="5488486" y="3838235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>
                <a:solidFill>
                  <a:srgbClr val="008000"/>
                </a:solidFill>
              </a:rPr>
              <a:t>3</a:t>
            </a:r>
            <a:r>
              <a:rPr lang="nl-NL" sz="2200" b="0" dirty="0"/>
              <a:t> </a:t>
            </a:r>
          </a:p>
        </p:txBody>
      </p:sp>
      <p:sp>
        <p:nvSpPr>
          <p:cNvPr id="24" name="Word_17-1"/>
          <p:cNvSpPr txBox="1"/>
          <p:nvPr/>
        </p:nvSpPr>
        <p:spPr>
          <a:xfrm>
            <a:off x="1661450" y="4283292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30 </a:t>
            </a:r>
          </a:p>
        </p:txBody>
      </p:sp>
      <p:sp>
        <p:nvSpPr>
          <p:cNvPr id="25" name="Word_17-2"/>
          <p:cNvSpPr txBox="1"/>
          <p:nvPr/>
        </p:nvSpPr>
        <p:spPr>
          <a:xfrm>
            <a:off x="2089452" y="4283292"/>
            <a:ext cx="15709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: </a:t>
            </a:r>
            <a:endParaRPr lang="nl-NL" sz="2200" dirty="0"/>
          </a:p>
        </p:txBody>
      </p:sp>
      <p:sp>
        <p:nvSpPr>
          <p:cNvPr id="26" name="Word_17-3"/>
          <p:cNvSpPr txBox="1"/>
          <p:nvPr/>
        </p:nvSpPr>
        <p:spPr>
          <a:xfrm>
            <a:off x="2259370" y="4283292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10 </a:t>
            </a:r>
          </a:p>
        </p:txBody>
      </p:sp>
      <p:sp>
        <p:nvSpPr>
          <p:cNvPr id="27" name="Word_17-4"/>
          <p:cNvSpPr txBox="1"/>
          <p:nvPr/>
        </p:nvSpPr>
        <p:spPr>
          <a:xfrm>
            <a:off x="5223990" y="4283292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>
                <a:solidFill>
                  <a:srgbClr val="008000"/>
                </a:solidFill>
              </a:rPr>
              <a:t>=</a:t>
            </a:r>
            <a:r>
              <a:rPr lang="nl-NL" sz="2200" dirty="0"/>
              <a:t> </a:t>
            </a:r>
          </a:p>
        </p:txBody>
      </p:sp>
      <p:sp>
        <p:nvSpPr>
          <p:cNvPr id="28" name="Word_17-5"/>
          <p:cNvSpPr txBox="1"/>
          <p:nvPr/>
        </p:nvSpPr>
        <p:spPr>
          <a:xfrm>
            <a:off x="5488486" y="4283292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>
                <a:solidFill>
                  <a:srgbClr val="008000"/>
                </a:solidFill>
              </a:rPr>
              <a:t>3</a:t>
            </a:r>
            <a:r>
              <a:rPr lang="nl-NL" sz="2200" dirty="0"/>
              <a:t>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583203" y="4759799"/>
            <a:ext cx="23519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12 : 4  …  30 : 10</a:t>
            </a:r>
            <a:endParaRPr lang="nl-NL" sz="2200" dirty="0"/>
          </a:p>
        </p:txBody>
      </p:sp>
      <p:sp>
        <p:nvSpPr>
          <p:cNvPr id="30" name="Rectangle 29"/>
          <p:cNvSpPr/>
          <p:nvPr/>
        </p:nvSpPr>
        <p:spPr>
          <a:xfrm>
            <a:off x="2555997" y="4990631"/>
            <a:ext cx="406338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200"/>
          </a:p>
        </p:txBody>
      </p:sp>
      <p:sp>
        <p:nvSpPr>
          <p:cNvPr id="3072" name="TextBox 3071"/>
          <p:cNvSpPr txBox="1"/>
          <p:nvPr/>
        </p:nvSpPr>
        <p:spPr>
          <a:xfrm>
            <a:off x="2477218" y="4775187"/>
            <a:ext cx="3497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=</a:t>
            </a:r>
            <a:endParaRPr lang="nl-NL" sz="2200" dirty="0"/>
          </a:p>
        </p:txBody>
      </p:sp>
      <p:sp>
        <p:nvSpPr>
          <p:cNvPr id="34" name="Oval 33"/>
          <p:cNvSpPr>
            <a:spLocks noChangeAspect="1"/>
          </p:cNvSpPr>
          <p:nvPr/>
        </p:nvSpPr>
        <p:spPr>
          <a:xfrm>
            <a:off x="859694" y="4759799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200"/>
          </a:p>
        </p:txBody>
      </p:sp>
      <p:grpSp>
        <p:nvGrpSpPr>
          <p:cNvPr id="35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36" name="Isosceles Triangle 3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37" name="Isosceles Triangle 3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38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9" name="Word_11-2"/>
          <p:cNvSpPr txBox="1"/>
          <p:nvPr/>
        </p:nvSpPr>
        <p:spPr>
          <a:xfrm>
            <a:off x="4368876" y="3835314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>
                <a:solidFill>
                  <a:srgbClr val="008000"/>
                </a:solidFill>
              </a:rPr>
              <a:t>12</a:t>
            </a:r>
            <a:r>
              <a:rPr lang="nl-NL" sz="2200" b="0" dirty="0"/>
              <a:t> </a:t>
            </a:r>
          </a:p>
        </p:txBody>
      </p:sp>
      <p:sp>
        <p:nvSpPr>
          <p:cNvPr id="40" name="Word_11-3"/>
          <p:cNvSpPr txBox="1"/>
          <p:nvPr/>
        </p:nvSpPr>
        <p:spPr>
          <a:xfrm>
            <a:off x="4796878" y="3835314"/>
            <a:ext cx="15709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>
                <a:solidFill>
                  <a:srgbClr val="008000"/>
                </a:solidFill>
              </a:rPr>
              <a:t>:</a:t>
            </a:r>
            <a:r>
              <a:rPr lang="nl-NL" sz="2200" b="0" dirty="0"/>
              <a:t> </a:t>
            </a:r>
          </a:p>
        </p:txBody>
      </p:sp>
      <p:sp>
        <p:nvSpPr>
          <p:cNvPr id="41" name="Word_11-4"/>
          <p:cNvSpPr txBox="1"/>
          <p:nvPr/>
        </p:nvSpPr>
        <p:spPr>
          <a:xfrm>
            <a:off x="4984430" y="3835314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>
                <a:solidFill>
                  <a:srgbClr val="008000"/>
                </a:solidFill>
              </a:rPr>
              <a:t>4</a:t>
            </a:r>
            <a:r>
              <a:rPr lang="nl-NL" sz="2200" b="0" dirty="0"/>
              <a:t> </a:t>
            </a:r>
          </a:p>
        </p:txBody>
      </p:sp>
      <p:sp>
        <p:nvSpPr>
          <p:cNvPr id="42" name="Word_17-1"/>
          <p:cNvSpPr txBox="1"/>
          <p:nvPr/>
        </p:nvSpPr>
        <p:spPr>
          <a:xfrm>
            <a:off x="4368393" y="4285292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>
                <a:solidFill>
                  <a:srgbClr val="008000"/>
                </a:solidFill>
              </a:rPr>
              <a:t>30</a:t>
            </a:r>
            <a:r>
              <a:rPr lang="nl-NL" sz="2200" dirty="0"/>
              <a:t> </a:t>
            </a:r>
          </a:p>
        </p:txBody>
      </p:sp>
      <p:sp>
        <p:nvSpPr>
          <p:cNvPr id="43" name="Word_17-2"/>
          <p:cNvSpPr txBox="1"/>
          <p:nvPr/>
        </p:nvSpPr>
        <p:spPr>
          <a:xfrm>
            <a:off x="4748051" y="4285292"/>
            <a:ext cx="15709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>
                <a:solidFill>
                  <a:srgbClr val="008000"/>
                </a:solidFill>
              </a:rPr>
              <a:t>:</a:t>
            </a:r>
            <a:r>
              <a:rPr lang="nl-NL" sz="2200" dirty="0"/>
              <a:t> </a:t>
            </a:r>
          </a:p>
        </p:txBody>
      </p:sp>
      <p:sp>
        <p:nvSpPr>
          <p:cNvPr id="44" name="Word_17-3"/>
          <p:cNvSpPr txBox="1"/>
          <p:nvPr/>
        </p:nvSpPr>
        <p:spPr>
          <a:xfrm>
            <a:off x="4827336" y="4285292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>
                <a:solidFill>
                  <a:srgbClr val="008000"/>
                </a:solidFill>
              </a:rPr>
              <a:t>10</a:t>
            </a:r>
            <a:r>
              <a:rPr lang="nl-NL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66783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9" grpId="0"/>
      <p:bldP spid="17" grpId="0" animBg="1"/>
      <p:bldP spid="3" grpId="0"/>
      <p:bldP spid="6" grpId="0"/>
      <p:bldP spid="7" grpId="0"/>
      <p:bldP spid="19" grpId="0"/>
      <p:bldP spid="20" grpId="0"/>
      <p:bldP spid="21" grpId="0"/>
      <p:bldP spid="24" grpId="0"/>
      <p:bldP spid="25" grpId="0"/>
      <p:bldP spid="26" grpId="0"/>
      <p:bldP spid="27" grpId="0"/>
      <p:bldP spid="28" grpId="0"/>
      <p:bldP spid="31" grpId="0"/>
      <p:bldP spid="30" grpId="0" animBg="1"/>
      <p:bldP spid="3072" grpId="0"/>
      <p:bldP spid="34" grpId="0" animBg="1"/>
      <p:bldP spid="38" grpId="0"/>
      <p:bldP spid="39" grpId="0"/>
      <p:bldP spid="40" grpId="0"/>
      <p:bldP spid="41" grpId="0"/>
      <p:bldP spid="42" grpId="0"/>
      <p:bldP spid="43" grpId="0"/>
      <p:bldP spid="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err="1">
                <a:latin typeface="Eurostile"/>
              </a:rPr>
              <a:t>Groter</a:t>
            </a:r>
            <a:r>
              <a:rPr lang="en-US" sz="3200" b="1" dirty="0">
                <a:latin typeface="Eurostile"/>
              </a:rPr>
              <a:t>, </a:t>
            </a:r>
            <a:r>
              <a:rPr lang="en-US" sz="3200" b="1" dirty="0" err="1">
                <a:latin typeface="Eurostile"/>
              </a:rPr>
              <a:t>kleiner</a:t>
            </a:r>
            <a:r>
              <a:rPr lang="en-US" sz="3200" b="1" dirty="0">
                <a:latin typeface="Eurostile"/>
              </a:rPr>
              <a:t> of </a:t>
            </a:r>
            <a:r>
              <a:rPr lang="en-US" sz="3200" b="1" dirty="0" err="1">
                <a:latin typeface="Eurostile"/>
              </a:rPr>
              <a:t>gelijk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78768" y="820571"/>
            <a:ext cx="1456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D60093"/>
                </a:solidFill>
              </a:rPr>
              <a:t>Voorbeeld</a:t>
            </a:r>
            <a:endParaRPr lang="nl-NL" sz="2200" dirty="0">
              <a:solidFill>
                <a:srgbClr val="D60093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8768" y="1465621"/>
            <a:ext cx="21603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Opgave</a:t>
            </a:r>
            <a:endParaRPr lang="en-US" sz="2200" i="1" dirty="0"/>
          </a:p>
          <a:p>
            <a:r>
              <a:rPr lang="en-US" sz="2200" dirty="0" err="1"/>
              <a:t>Vul</a:t>
            </a:r>
            <a:r>
              <a:rPr lang="en-US" sz="2200" dirty="0"/>
              <a:t> in: &lt;, &gt; of =.</a:t>
            </a:r>
            <a:endParaRPr lang="nl-NL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378768" y="2334071"/>
            <a:ext cx="243047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c</a:t>
            </a:r>
            <a:r>
              <a:rPr lang="en-US" sz="2200" dirty="0"/>
              <a:t> 16 : 32  …  0,51</a:t>
            </a:r>
            <a:endParaRPr lang="nl-NL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328113" y="3018890"/>
            <a:ext cx="1502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Uitwerking</a:t>
            </a:r>
            <a:endParaRPr lang="nl-NL" sz="2200" i="1" dirty="0"/>
          </a:p>
        </p:txBody>
      </p:sp>
      <p:grpSp>
        <p:nvGrpSpPr>
          <p:cNvPr id="10" name="Group 9"/>
          <p:cNvGrpSpPr/>
          <p:nvPr/>
        </p:nvGrpSpPr>
        <p:grpSpPr>
          <a:xfrm>
            <a:off x="459175" y="3691125"/>
            <a:ext cx="7674243" cy="1466067"/>
            <a:chOff x="467544" y="4013448"/>
            <a:chExt cx="8421291" cy="1575792"/>
          </a:xfrm>
        </p:grpSpPr>
        <p:grpSp>
          <p:nvGrpSpPr>
            <p:cNvPr id="12" name="Group 11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14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15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13" name="Straight Connector 12"/>
            <p:cNvCxnSpPr/>
            <p:nvPr/>
          </p:nvCxnSpPr>
          <p:spPr>
            <a:xfrm>
              <a:off x="1403648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>
            <a:spLocks noChangeAspect="1"/>
          </p:cNvSpPr>
          <p:nvPr/>
        </p:nvSpPr>
        <p:spPr>
          <a:xfrm>
            <a:off x="877522" y="4367939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200"/>
          </a:p>
        </p:txBody>
      </p:sp>
      <p:sp>
        <p:nvSpPr>
          <p:cNvPr id="19" name="Word_11-1"/>
          <p:cNvSpPr txBox="1"/>
          <p:nvPr/>
        </p:nvSpPr>
        <p:spPr>
          <a:xfrm>
            <a:off x="1385857" y="3838235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dirty="0"/>
              <a:t>c</a:t>
            </a:r>
            <a:r>
              <a:rPr lang="nl-NL" sz="2200" b="0" dirty="0"/>
              <a:t> </a:t>
            </a:r>
          </a:p>
        </p:txBody>
      </p:sp>
      <p:sp>
        <p:nvSpPr>
          <p:cNvPr id="20" name="Word_11-2"/>
          <p:cNvSpPr txBox="1"/>
          <p:nvPr/>
        </p:nvSpPr>
        <p:spPr>
          <a:xfrm>
            <a:off x="1658367" y="3838235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/>
              <a:t>16 </a:t>
            </a:r>
          </a:p>
        </p:txBody>
      </p:sp>
      <p:sp>
        <p:nvSpPr>
          <p:cNvPr id="21" name="Word_11-3"/>
          <p:cNvSpPr txBox="1"/>
          <p:nvPr/>
        </p:nvSpPr>
        <p:spPr>
          <a:xfrm>
            <a:off x="2086369" y="3838235"/>
            <a:ext cx="15709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/>
              <a:t>: </a:t>
            </a:r>
            <a:endParaRPr lang="nl-NL" sz="2200" b="0" dirty="0"/>
          </a:p>
        </p:txBody>
      </p:sp>
      <p:sp>
        <p:nvSpPr>
          <p:cNvPr id="22" name="Word_11-4"/>
          <p:cNvSpPr txBox="1"/>
          <p:nvPr/>
        </p:nvSpPr>
        <p:spPr>
          <a:xfrm>
            <a:off x="2273921" y="3838235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/>
              <a:t>32 </a:t>
            </a:r>
          </a:p>
        </p:txBody>
      </p:sp>
      <p:sp>
        <p:nvSpPr>
          <p:cNvPr id="23" name="Word_11-5"/>
          <p:cNvSpPr txBox="1"/>
          <p:nvPr/>
        </p:nvSpPr>
        <p:spPr>
          <a:xfrm>
            <a:off x="5191295" y="3838235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>
                <a:solidFill>
                  <a:srgbClr val="008000"/>
                </a:solidFill>
              </a:rPr>
              <a:t>=</a:t>
            </a:r>
            <a:r>
              <a:rPr lang="nl-NL" sz="2200" b="0" dirty="0"/>
              <a:t> </a:t>
            </a:r>
          </a:p>
        </p:txBody>
      </p:sp>
      <p:sp>
        <p:nvSpPr>
          <p:cNvPr id="24" name="Word_11-6"/>
          <p:cNvSpPr txBox="1"/>
          <p:nvPr/>
        </p:nvSpPr>
        <p:spPr>
          <a:xfrm>
            <a:off x="5455791" y="3838235"/>
            <a:ext cx="62837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>
                <a:solidFill>
                  <a:srgbClr val="008000"/>
                </a:solidFill>
              </a:rPr>
              <a:t>0,50</a:t>
            </a:r>
            <a:r>
              <a:rPr lang="nl-NL" sz="2200" b="0" dirty="0"/>
              <a:t>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560555" y="4367939"/>
            <a:ext cx="21948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16 : 32  …  0,51</a:t>
            </a:r>
            <a:endParaRPr lang="nl-NL" sz="2200" dirty="0"/>
          </a:p>
        </p:txBody>
      </p:sp>
      <p:sp>
        <p:nvSpPr>
          <p:cNvPr id="7" name="Rectangle 6"/>
          <p:cNvSpPr/>
          <p:nvPr/>
        </p:nvSpPr>
        <p:spPr>
          <a:xfrm>
            <a:off x="2588397" y="4558800"/>
            <a:ext cx="504568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200"/>
          </a:p>
        </p:txBody>
      </p:sp>
      <p:sp>
        <p:nvSpPr>
          <p:cNvPr id="26" name="TextBox 25"/>
          <p:cNvSpPr txBox="1"/>
          <p:nvPr/>
        </p:nvSpPr>
        <p:spPr>
          <a:xfrm>
            <a:off x="2648986" y="4371047"/>
            <a:ext cx="3497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&lt;</a:t>
            </a:r>
            <a:endParaRPr lang="nl-NL" sz="2200" dirty="0"/>
          </a:p>
        </p:txBody>
      </p:sp>
      <p:sp>
        <p:nvSpPr>
          <p:cNvPr id="28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9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7" name="Word_11-2"/>
          <p:cNvSpPr txBox="1"/>
          <p:nvPr/>
        </p:nvSpPr>
        <p:spPr>
          <a:xfrm>
            <a:off x="4211782" y="3834153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>
                <a:solidFill>
                  <a:srgbClr val="008000"/>
                </a:solidFill>
              </a:rPr>
              <a:t>16</a:t>
            </a:r>
            <a:r>
              <a:rPr lang="nl-NL" sz="2200" b="0" dirty="0"/>
              <a:t> </a:t>
            </a:r>
          </a:p>
        </p:txBody>
      </p:sp>
      <p:sp>
        <p:nvSpPr>
          <p:cNvPr id="30" name="Word_11-3"/>
          <p:cNvSpPr txBox="1"/>
          <p:nvPr/>
        </p:nvSpPr>
        <p:spPr>
          <a:xfrm>
            <a:off x="4639784" y="3834153"/>
            <a:ext cx="15709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>
                <a:solidFill>
                  <a:srgbClr val="008000"/>
                </a:solidFill>
              </a:rPr>
              <a:t>:</a:t>
            </a:r>
            <a:r>
              <a:rPr lang="nl-NL" sz="2200" b="0" dirty="0"/>
              <a:t> </a:t>
            </a:r>
          </a:p>
        </p:txBody>
      </p:sp>
      <p:sp>
        <p:nvSpPr>
          <p:cNvPr id="31" name="Word_11-4"/>
          <p:cNvSpPr txBox="1"/>
          <p:nvPr/>
        </p:nvSpPr>
        <p:spPr>
          <a:xfrm>
            <a:off x="4827336" y="3834153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>
                <a:solidFill>
                  <a:srgbClr val="008000"/>
                </a:solidFill>
              </a:rPr>
              <a:t>32</a:t>
            </a:r>
            <a:r>
              <a:rPr lang="nl-NL" sz="2200" b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3225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9" grpId="0"/>
      <p:bldP spid="17" grpId="0" animBg="1"/>
      <p:bldP spid="19" grpId="0"/>
      <p:bldP spid="20" grpId="0"/>
      <p:bldP spid="21" grpId="0"/>
      <p:bldP spid="22" grpId="0"/>
      <p:bldP spid="23" grpId="0"/>
      <p:bldP spid="24" grpId="0"/>
      <p:bldP spid="25" grpId="0"/>
      <p:bldP spid="7" grpId="0" animBg="1"/>
      <p:bldP spid="26" grpId="0"/>
      <p:bldP spid="28" grpId="0" animBg="1"/>
      <p:bldP spid="29" grpId="0"/>
      <p:bldP spid="27" grpId="0"/>
      <p:bldP spid="30" grpId="0"/>
      <p:bldP spid="31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10</TotalTime>
  <Words>239</Words>
  <Application>Microsoft Office PowerPoint</Application>
  <PresentationFormat>Diavoorstelling (4:3)</PresentationFormat>
  <Paragraphs>86</Paragraphs>
  <Slides>5</Slides>
  <Notes>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MS PGothic</vt:lpstr>
      <vt:lpstr>Arial</vt:lpstr>
      <vt:lpstr>Eurostile</vt:lpstr>
      <vt:lpstr>TheorieTemplateMacroWatermark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11</cp:revision>
  <dcterms:created xsi:type="dcterms:W3CDTF">2014-05-20T09:31:06Z</dcterms:created>
  <dcterms:modified xsi:type="dcterms:W3CDTF">2018-09-18T08:43:16Z</dcterms:modified>
</cp:coreProperties>
</file>