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2" r:id="rId2"/>
    <p:sldId id="327" r:id="rId3"/>
    <p:sldId id="331" r:id="rId4"/>
    <p:sldId id="332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979">
          <p15:clr>
            <a:srgbClr val="A4A3A4"/>
          </p15:clr>
        </p15:guide>
        <p15:guide id="2" pos="151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FF00"/>
    <a:srgbClr val="008000"/>
    <a:srgbClr val="0099FF"/>
    <a:srgbClr val="00FFFF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23DB8F-C5E8-49E5-A1DA-12754305D436}" v="22" dt="2018-09-18T10:31:24.1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89408" autoAdjust="0"/>
  </p:normalViewPr>
  <p:slideViewPr>
    <p:cSldViewPr snapToObjects="1">
      <p:cViewPr varScale="1">
        <p:scale>
          <a:sx n="65" d="100"/>
          <a:sy n="65" d="100"/>
        </p:scale>
        <p:origin x="1512" y="54"/>
      </p:cViewPr>
      <p:guideLst>
        <p:guide orient="horz" pos="1979"/>
        <p:guide pos="151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5223DB8F-C5E8-49E5-A1DA-12754305D436}"/>
    <pc:docChg chg="modSld">
      <pc:chgData name="Luuk Mennen" userId="e8da6a4e-8fc9-4e27-9348-3a94ae635dab" providerId="ADAL" clId="{5223DB8F-C5E8-49E5-A1DA-12754305D436}" dt="2018-09-18T10:31:24.171" v="21" actId="20577"/>
      <pc:docMkLst>
        <pc:docMk/>
      </pc:docMkLst>
      <pc:sldChg chg="modSp">
        <pc:chgData name="Luuk Mennen" userId="e8da6a4e-8fc9-4e27-9348-3a94ae635dab" providerId="ADAL" clId="{5223DB8F-C5E8-49E5-A1DA-12754305D436}" dt="2018-09-18T10:31:24.171" v="21" actId="20577"/>
        <pc:sldMkLst>
          <pc:docMk/>
          <pc:sldMk cId="0" sldId="322"/>
        </pc:sldMkLst>
        <pc:spChg chg="mod">
          <ac:chgData name="Luuk Mennen" userId="e8da6a4e-8fc9-4e27-9348-3a94ae635dab" providerId="ADAL" clId="{5223DB8F-C5E8-49E5-A1DA-12754305D436}" dt="2018-09-18T10:31:24.171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4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378001" y="3887192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Oplossen met de balansmethode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Oplossen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met de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balansmethode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62"/>
          <p:cNvGrpSpPr/>
          <p:nvPr/>
        </p:nvGrpSpPr>
        <p:grpSpPr>
          <a:xfrm>
            <a:off x="4881821" y="4387249"/>
            <a:ext cx="388728" cy="461665"/>
            <a:chOff x="6313186" y="3429000"/>
            <a:chExt cx="388728" cy="461665"/>
          </a:xfrm>
        </p:grpSpPr>
        <p:sp>
          <p:nvSpPr>
            <p:cNvPr id="64" name="Rectangle 63"/>
            <p:cNvSpPr/>
            <p:nvPr/>
          </p:nvSpPr>
          <p:spPr>
            <a:xfrm>
              <a:off x="6313186" y="3441751"/>
              <a:ext cx="388728" cy="436163"/>
            </a:xfrm>
            <a:prstGeom prst="rect">
              <a:avLst/>
            </a:prstGeom>
            <a:solidFill>
              <a:srgbClr val="00FF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329456" y="3429000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/>
                <a:t>b</a:t>
              </a:r>
              <a:endParaRPr lang="nl-NL" sz="2400" i="1" dirty="0"/>
            </a:p>
          </p:txBody>
        </p:sp>
      </p:grp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Oplossen met de balansmethode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8768" y="884039"/>
            <a:ext cx="517077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Wanneer</a:t>
            </a:r>
            <a:r>
              <a:rPr lang="en-US" sz="2200" b="1" dirty="0">
                <a:solidFill>
                  <a:srgbClr val="0070C0"/>
                </a:solidFill>
              </a:rPr>
              <a:t> is </a:t>
            </a:r>
            <a:r>
              <a:rPr lang="en-US" sz="2200" b="1" dirty="0" err="1">
                <a:solidFill>
                  <a:srgbClr val="0070C0"/>
                </a:solidFill>
              </a:rPr>
              <a:t>een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balans</a:t>
            </a:r>
            <a:r>
              <a:rPr lang="en-US" sz="2200" b="1" dirty="0">
                <a:solidFill>
                  <a:srgbClr val="0070C0"/>
                </a:solidFill>
              </a:rPr>
              <a:t> in </a:t>
            </a:r>
            <a:r>
              <a:rPr lang="en-US" sz="2200" b="1" dirty="0" err="1">
                <a:solidFill>
                  <a:srgbClr val="0070C0"/>
                </a:solidFill>
              </a:rPr>
              <a:t>evenwicht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6" name="Isosceles Triangle 5"/>
          <p:cNvSpPr/>
          <p:nvPr/>
        </p:nvSpPr>
        <p:spPr>
          <a:xfrm>
            <a:off x="7384083" y="1992646"/>
            <a:ext cx="504056" cy="648072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77"/>
          <a:stretch/>
        </p:blipFill>
        <p:spPr>
          <a:xfrm rot="256563">
            <a:off x="8036797" y="887068"/>
            <a:ext cx="667747" cy="1115200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6627999" y="1992646"/>
            <a:ext cx="2016224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78768" y="1444668"/>
            <a:ext cx="52389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vergelijking</a:t>
            </a:r>
            <a:r>
              <a:rPr lang="en-US" sz="2200" dirty="0"/>
              <a:t> is </a:t>
            </a:r>
            <a:r>
              <a:rPr lang="en-US" sz="2200" dirty="0" err="1"/>
              <a:t>ook</a:t>
            </a:r>
            <a:r>
              <a:rPr lang="en-US" sz="2200" dirty="0"/>
              <a:t>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soort</a:t>
            </a:r>
            <a:r>
              <a:rPr lang="en-US" sz="2200" dirty="0"/>
              <a:t> </a:t>
            </a:r>
            <a:r>
              <a:rPr lang="en-US" sz="2200" dirty="0" err="1"/>
              <a:t>balans</a:t>
            </a:r>
            <a:r>
              <a:rPr lang="en-US" sz="2200" dirty="0"/>
              <a:t>.</a:t>
            </a:r>
            <a:endParaRPr lang="nl-NL" sz="2200" dirty="0"/>
          </a:p>
        </p:txBody>
      </p:sp>
      <p:sp>
        <p:nvSpPr>
          <p:cNvPr id="19" name="TextBox 18"/>
          <p:cNvSpPr txBox="1"/>
          <p:nvPr/>
        </p:nvSpPr>
        <p:spPr>
          <a:xfrm>
            <a:off x="378768" y="2104489"/>
            <a:ext cx="52084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Om de </a:t>
            </a:r>
            <a:r>
              <a:rPr lang="en-US" sz="2200" dirty="0" err="1"/>
              <a:t>vergelijking</a:t>
            </a:r>
            <a:r>
              <a:rPr lang="en-US" sz="2200" dirty="0"/>
              <a:t> op </a:t>
            </a:r>
            <a:r>
              <a:rPr lang="en-US" sz="2200" dirty="0" err="1"/>
              <a:t>te</a:t>
            </a:r>
            <a:r>
              <a:rPr lang="en-US" sz="2200" dirty="0"/>
              <a:t> </a:t>
            </a:r>
            <a:r>
              <a:rPr lang="en-US" sz="2200" dirty="0" err="1"/>
              <a:t>lossen</a:t>
            </a:r>
            <a:r>
              <a:rPr lang="en-US" sz="2200" dirty="0"/>
              <a:t> </a:t>
            </a:r>
            <a:r>
              <a:rPr lang="en-US" sz="2200" dirty="0" err="1"/>
              <a:t>moet</a:t>
            </a:r>
            <a:r>
              <a:rPr lang="en-US" sz="2200" dirty="0"/>
              <a:t> je </a:t>
            </a:r>
          </a:p>
          <a:p>
            <a:r>
              <a:rPr lang="en-US" sz="2200" dirty="0" err="1"/>
              <a:t>aan</a:t>
            </a:r>
            <a:r>
              <a:rPr lang="en-US" sz="2200" dirty="0"/>
              <a:t> </a:t>
            </a:r>
            <a:r>
              <a:rPr lang="en-US" sz="2200" dirty="0" err="1"/>
              <a:t>beide</a:t>
            </a:r>
            <a:r>
              <a:rPr lang="en-US" sz="2200" dirty="0"/>
              <a:t> </a:t>
            </a:r>
            <a:r>
              <a:rPr lang="en-US" sz="2200" dirty="0" err="1"/>
              <a:t>kanten</a:t>
            </a:r>
            <a:r>
              <a:rPr lang="en-US" sz="2200" dirty="0"/>
              <a:t> </a:t>
            </a:r>
            <a:r>
              <a:rPr lang="en-US" sz="2200" dirty="0" err="1"/>
              <a:t>hetzelfde</a:t>
            </a:r>
            <a:r>
              <a:rPr lang="en-US" sz="2200" dirty="0"/>
              <a:t> </a:t>
            </a:r>
            <a:r>
              <a:rPr lang="en-US" sz="2200" dirty="0" err="1"/>
              <a:t>doen</a:t>
            </a:r>
            <a:r>
              <a:rPr lang="en-US" sz="2200" dirty="0"/>
              <a:t>.</a:t>
            </a:r>
            <a:endParaRPr lang="nl-NL" sz="2200" dirty="0"/>
          </a:p>
        </p:txBody>
      </p:sp>
      <p:sp>
        <p:nvSpPr>
          <p:cNvPr id="20" name="TextBox 19"/>
          <p:cNvSpPr txBox="1"/>
          <p:nvPr/>
        </p:nvSpPr>
        <p:spPr>
          <a:xfrm>
            <a:off x="378768" y="2967335"/>
            <a:ext cx="49728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De </a:t>
            </a:r>
            <a:r>
              <a:rPr lang="en-US" sz="2200" dirty="0" err="1"/>
              <a:t>vergelijking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00B0F0"/>
                </a:solidFill>
              </a:rPr>
              <a:t>3</a:t>
            </a:r>
            <a:r>
              <a:rPr lang="en-US" sz="2200" i="1" dirty="0">
                <a:solidFill>
                  <a:srgbClr val="00B0F0"/>
                </a:solidFill>
              </a:rPr>
              <a:t>b</a:t>
            </a:r>
            <a:r>
              <a:rPr lang="en-US" sz="2200" dirty="0">
                <a:solidFill>
                  <a:srgbClr val="00B0F0"/>
                </a:solidFill>
              </a:rPr>
              <a:t> + 1 = 7 </a:t>
            </a:r>
            <a:r>
              <a:rPr lang="en-US" sz="2200" dirty="0"/>
              <a:t>los je </a:t>
            </a:r>
            <a:r>
              <a:rPr lang="en-US" sz="2200" dirty="0" err="1"/>
              <a:t>zo</a:t>
            </a:r>
            <a:r>
              <a:rPr lang="en-US" sz="2200" dirty="0"/>
              <a:t> op:</a:t>
            </a:r>
            <a:endParaRPr lang="nl-NL" sz="2200" dirty="0">
              <a:solidFill>
                <a:schemeClr val="accent6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8768" y="3655863"/>
            <a:ext cx="14574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3</a:t>
            </a:r>
            <a:r>
              <a:rPr lang="en-US" sz="2200" i="1" dirty="0"/>
              <a:t>b</a:t>
            </a:r>
            <a:r>
              <a:rPr lang="en-US" sz="2200" dirty="0"/>
              <a:t> + 1 = 7</a:t>
            </a:r>
            <a:endParaRPr lang="nl-NL" sz="2200" dirty="0"/>
          </a:p>
        </p:txBody>
      </p:sp>
      <p:sp>
        <p:nvSpPr>
          <p:cNvPr id="26" name="eerste stap"/>
          <p:cNvSpPr txBox="1"/>
          <p:nvPr/>
        </p:nvSpPr>
        <p:spPr>
          <a:xfrm>
            <a:off x="470112" y="5953573"/>
            <a:ext cx="3882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70C0"/>
                </a:solidFill>
              </a:rPr>
              <a:t>Wat</a:t>
            </a:r>
            <a:r>
              <a:rPr lang="en-US" sz="2400" b="1" dirty="0">
                <a:solidFill>
                  <a:srgbClr val="0070C0"/>
                </a:solidFill>
              </a:rPr>
              <a:t> is nu de </a:t>
            </a:r>
            <a:r>
              <a:rPr lang="en-US" sz="2400" b="1" dirty="0" err="1">
                <a:solidFill>
                  <a:srgbClr val="0070C0"/>
                </a:solidFill>
              </a:rPr>
              <a:t>eerste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stap</a:t>
            </a:r>
            <a:r>
              <a:rPr lang="en-US" sz="2400" b="1" dirty="0">
                <a:solidFill>
                  <a:srgbClr val="0070C0"/>
                </a:solidFill>
              </a:rPr>
              <a:t>?</a:t>
            </a:r>
            <a:endParaRPr lang="nl-NL" sz="2400" b="1" dirty="0">
              <a:solidFill>
                <a:srgbClr val="0070C0"/>
              </a:solidFill>
            </a:endParaRPr>
          </a:p>
        </p:txBody>
      </p:sp>
      <p:sp>
        <p:nvSpPr>
          <p:cNvPr id="27" name="-1 links"/>
          <p:cNvSpPr txBox="1"/>
          <p:nvPr/>
        </p:nvSpPr>
        <p:spPr>
          <a:xfrm>
            <a:off x="826005" y="4112864"/>
            <a:ext cx="5774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>
                <a:solidFill>
                  <a:srgbClr val="FF0000"/>
                </a:solidFill>
              </a:rPr>
              <a:t>–</a:t>
            </a:r>
            <a:r>
              <a:rPr lang="en-US" sz="2200" dirty="0">
                <a:solidFill>
                  <a:srgbClr val="FF0000"/>
                </a:solidFill>
              </a:rPr>
              <a:t> 1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32" name="-1 rechts"/>
          <p:cNvSpPr txBox="1"/>
          <p:nvPr/>
        </p:nvSpPr>
        <p:spPr>
          <a:xfrm>
            <a:off x="1403407" y="4112863"/>
            <a:ext cx="5774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>
                <a:solidFill>
                  <a:srgbClr val="FF0000"/>
                </a:solidFill>
              </a:rPr>
              <a:t>–</a:t>
            </a:r>
            <a:r>
              <a:rPr lang="en-US" sz="2200" dirty="0">
                <a:solidFill>
                  <a:srgbClr val="FF0000"/>
                </a:solidFill>
              </a:rPr>
              <a:t> 1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78768" y="4513112"/>
            <a:ext cx="14574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3</a:t>
            </a:r>
            <a:r>
              <a:rPr lang="en-US" sz="2200" i="1" dirty="0"/>
              <a:t>b </a:t>
            </a:r>
            <a:r>
              <a:rPr lang="en-US" sz="2200" dirty="0">
                <a:solidFill>
                  <a:schemeClr val="bg1"/>
                </a:solidFill>
              </a:rPr>
              <a:t>+1</a:t>
            </a:r>
            <a:r>
              <a:rPr lang="en-US" sz="2200" dirty="0"/>
              <a:t>  = 6</a:t>
            </a:r>
            <a:endParaRPr lang="nl-NL" sz="2200" dirty="0"/>
          </a:p>
        </p:txBody>
      </p:sp>
      <p:sp>
        <p:nvSpPr>
          <p:cNvPr id="34" name="volgende stap"/>
          <p:cNvSpPr txBox="1"/>
          <p:nvPr/>
        </p:nvSpPr>
        <p:spPr>
          <a:xfrm>
            <a:off x="470112" y="5964088"/>
            <a:ext cx="39941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Wat</a:t>
            </a:r>
            <a:r>
              <a:rPr lang="en-US" sz="2200" b="1" dirty="0">
                <a:solidFill>
                  <a:srgbClr val="0070C0"/>
                </a:solidFill>
              </a:rPr>
              <a:t> is nu de </a:t>
            </a:r>
            <a:r>
              <a:rPr lang="en-US" sz="2200" b="1" dirty="0" err="1">
                <a:solidFill>
                  <a:srgbClr val="0070C0"/>
                </a:solidFill>
              </a:rPr>
              <a:t>volgende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stap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29" name=":3 l"/>
          <p:cNvSpPr txBox="1"/>
          <p:nvPr/>
        </p:nvSpPr>
        <p:spPr>
          <a:xfrm>
            <a:off x="378768" y="4887166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: 3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36" name=": 3 r"/>
          <p:cNvSpPr txBox="1"/>
          <p:nvPr/>
        </p:nvSpPr>
        <p:spPr>
          <a:xfrm>
            <a:off x="1392988" y="4887167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: 3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78768" y="5348831"/>
            <a:ext cx="14574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3</a:t>
            </a:r>
            <a:r>
              <a:rPr lang="en-US" sz="2200" i="1" dirty="0"/>
              <a:t>b</a:t>
            </a:r>
            <a:r>
              <a:rPr lang="en-US" sz="2200" dirty="0"/>
              <a:t> </a:t>
            </a:r>
            <a:r>
              <a:rPr lang="en-US" sz="2200" dirty="0">
                <a:solidFill>
                  <a:schemeClr val="bg1"/>
                </a:solidFill>
              </a:rPr>
              <a:t>+ 1 </a:t>
            </a:r>
            <a:r>
              <a:rPr lang="en-US" sz="2200" dirty="0"/>
              <a:t>= 2</a:t>
            </a:r>
            <a:endParaRPr lang="nl-NL" sz="2200" dirty="0"/>
          </a:p>
        </p:txBody>
      </p:sp>
      <p:sp>
        <p:nvSpPr>
          <p:cNvPr id="33" name="TextBox 32"/>
          <p:cNvSpPr txBox="1"/>
          <p:nvPr/>
        </p:nvSpPr>
        <p:spPr>
          <a:xfrm>
            <a:off x="486168" y="5908835"/>
            <a:ext cx="44903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Hoe </a:t>
            </a:r>
            <a:r>
              <a:rPr lang="en-US" sz="2200" b="1" dirty="0" err="1">
                <a:solidFill>
                  <a:srgbClr val="0070C0"/>
                </a:solidFill>
              </a:rPr>
              <a:t>controleer</a:t>
            </a:r>
            <a:r>
              <a:rPr lang="en-US" sz="2200" b="1" dirty="0">
                <a:solidFill>
                  <a:srgbClr val="0070C0"/>
                </a:solidFill>
              </a:rPr>
              <a:t> je de </a:t>
            </a:r>
            <a:r>
              <a:rPr lang="en-US" sz="2200" b="1" dirty="0" err="1">
                <a:solidFill>
                  <a:srgbClr val="0070C0"/>
                </a:solidFill>
              </a:rPr>
              <a:t>oplossing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704695" y="6298334"/>
            <a:ext cx="16914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Het is </a:t>
            </a:r>
            <a:r>
              <a:rPr lang="en-US" sz="2200" dirty="0" err="1"/>
              <a:t>goed</a:t>
            </a:r>
            <a:r>
              <a:rPr lang="en-US" sz="2200" dirty="0"/>
              <a:t>.</a:t>
            </a:r>
            <a:endParaRPr lang="nl-NL" sz="2200" dirty="0"/>
          </a:p>
        </p:txBody>
      </p:sp>
      <p:sp>
        <p:nvSpPr>
          <p:cNvPr id="38" name="Word_26-1"/>
          <p:cNvSpPr txBox="1"/>
          <p:nvPr/>
        </p:nvSpPr>
        <p:spPr>
          <a:xfrm>
            <a:off x="5843018" y="5934473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3 </a:t>
            </a:r>
          </a:p>
        </p:txBody>
      </p:sp>
      <p:sp>
        <p:nvSpPr>
          <p:cNvPr id="39" name="Word_26-2"/>
          <p:cNvSpPr txBox="1"/>
          <p:nvPr/>
        </p:nvSpPr>
        <p:spPr>
          <a:xfrm>
            <a:off x="6099498" y="5934473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× </a:t>
            </a:r>
          </a:p>
        </p:txBody>
      </p:sp>
      <p:sp>
        <p:nvSpPr>
          <p:cNvPr id="40" name="Word_26-3"/>
          <p:cNvSpPr txBox="1"/>
          <p:nvPr/>
        </p:nvSpPr>
        <p:spPr>
          <a:xfrm>
            <a:off x="6346170" y="5908835"/>
            <a:ext cx="242054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2</a:t>
            </a:r>
            <a:r>
              <a:rPr lang="nl-NL" dirty="0"/>
              <a:t> </a:t>
            </a:r>
          </a:p>
        </p:txBody>
      </p:sp>
      <p:sp>
        <p:nvSpPr>
          <p:cNvPr id="41" name="Word_26-4"/>
          <p:cNvSpPr txBox="1"/>
          <p:nvPr/>
        </p:nvSpPr>
        <p:spPr>
          <a:xfrm>
            <a:off x="6620474" y="5934473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+ </a:t>
            </a:r>
          </a:p>
        </p:txBody>
      </p:sp>
      <p:sp>
        <p:nvSpPr>
          <p:cNvPr id="42" name="Word_26-5"/>
          <p:cNvSpPr txBox="1"/>
          <p:nvPr/>
        </p:nvSpPr>
        <p:spPr>
          <a:xfrm>
            <a:off x="6876256" y="5934473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1 </a:t>
            </a:r>
          </a:p>
        </p:txBody>
      </p:sp>
      <p:sp>
        <p:nvSpPr>
          <p:cNvPr id="43" name="Word_26-6"/>
          <p:cNvSpPr txBox="1"/>
          <p:nvPr/>
        </p:nvSpPr>
        <p:spPr>
          <a:xfrm>
            <a:off x="7141450" y="5934473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= </a:t>
            </a:r>
            <a:endParaRPr lang="nl-NL" sz="2200" dirty="0"/>
          </a:p>
        </p:txBody>
      </p:sp>
      <p:sp>
        <p:nvSpPr>
          <p:cNvPr id="44" name="Word_26-7"/>
          <p:cNvSpPr txBox="1"/>
          <p:nvPr/>
        </p:nvSpPr>
        <p:spPr>
          <a:xfrm>
            <a:off x="7405946" y="5934473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7 </a:t>
            </a:r>
          </a:p>
        </p:txBody>
      </p:sp>
      <p:sp>
        <p:nvSpPr>
          <p:cNvPr id="45" name="Word_26-8"/>
          <p:cNvSpPr txBox="1"/>
          <p:nvPr/>
        </p:nvSpPr>
        <p:spPr>
          <a:xfrm>
            <a:off x="7662426" y="5934473"/>
            <a:ext cx="84960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/>
              <a:t> </a:t>
            </a:r>
            <a:endParaRPr lang="nl-NL" dirty="0"/>
          </a:p>
        </p:txBody>
      </p:sp>
      <p:pic>
        <p:nvPicPr>
          <p:cNvPr id="51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4904" y="1577975"/>
            <a:ext cx="501384" cy="487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2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53" name="Isosceles Triangle 52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54" name="Isosceles Triangle 53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55" name="Isosceles Triangle 54"/>
          <p:cNvSpPr/>
          <p:nvPr/>
        </p:nvSpPr>
        <p:spPr>
          <a:xfrm>
            <a:off x="6500694" y="4861665"/>
            <a:ext cx="504056" cy="648072"/>
          </a:xfrm>
          <a:prstGeom prst="triangl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8814" y="4474859"/>
            <a:ext cx="443112" cy="37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9" name="Group 68"/>
          <p:cNvGrpSpPr/>
          <p:nvPr/>
        </p:nvGrpSpPr>
        <p:grpSpPr>
          <a:xfrm>
            <a:off x="5266814" y="4387249"/>
            <a:ext cx="388728" cy="461665"/>
            <a:chOff x="6313186" y="3429000"/>
            <a:chExt cx="388728" cy="461665"/>
          </a:xfrm>
        </p:grpSpPr>
        <p:sp>
          <p:nvSpPr>
            <p:cNvPr id="70" name="Rectangle 69"/>
            <p:cNvSpPr/>
            <p:nvPr/>
          </p:nvSpPr>
          <p:spPr>
            <a:xfrm>
              <a:off x="6313186" y="3441751"/>
              <a:ext cx="388728" cy="436163"/>
            </a:xfrm>
            <a:prstGeom prst="rect">
              <a:avLst/>
            </a:prstGeom>
            <a:solidFill>
              <a:srgbClr val="00FF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6329456" y="3429000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/>
                <a:t>b</a:t>
              </a:r>
              <a:endParaRPr lang="nl-NL" sz="2400" i="1" dirty="0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5079974" y="3951086"/>
            <a:ext cx="388728" cy="461665"/>
            <a:chOff x="6313186" y="3429000"/>
            <a:chExt cx="388728" cy="461665"/>
          </a:xfrm>
        </p:grpSpPr>
        <p:sp>
          <p:nvSpPr>
            <p:cNvPr id="73" name="Rectangle 72"/>
            <p:cNvSpPr/>
            <p:nvPr/>
          </p:nvSpPr>
          <p:spPr>
            <a:xfrm>
              <a:off x="6313186" y="3441751"/>
              <a:ext cx="388728" cy="436163"/>
            </a:xfrm>
            <a:prstGeom prst="rect">
              <a:avLst/>
            </a:prstGeom>
            <a:solidFill>
              <a:srgbClr val="00FF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6329456" y="3429000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/>
                <a:t>b</a:t>
              </a:r>
              <a:endParaRPr lang="nl-NL" sz="2400" i="1" dirty="0"/>
            </a:p>
          </p:txBody>
        </p:sp>
      </p:grpSp>
      <p:cxnSp>
        <p:nvCxnSpPr>
          <p:cNvPr id="56" name="Straight Connector 55"/>
          <p:cNvCxnSpPr/>
          <p:nvPr/>
        </p:nvCxnSpPr>
        <p:spPr>
          <a:xfrm>
            <a:off x="4850892" y="4848914"/>
            <a:ext cx="3704708" cy="0"/>
          </a:xfrm>
          <a:prstGeom prst="line">
            <a:avLst/>
          </a:prstGeom>
          <a:ln w="25400">
            <a:solidFill>
              <a:srgbClr val="FFC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5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1660" y="4464078"/>
            <a:ext cx="443112" cy="37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6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4419" y="4464078"/>
            <a:ext cx="443112" cy="37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7178" y="4464078"/>
            <a:ext cx="443112" cy="37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938" y="4464078"/>
            <a:ext cx="443112" cy="37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768" y="4094048"/>
            <a:ext cx="443112" cy="37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7528" y="4094048"/>
            <a:ext cx="443112" cy="37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3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6826" y="3731388"/>
            <a:ext cx="443112" cy="37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4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85" name="Rectangle 84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6" name="Isosceles Triangle 85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7" name="Oval 86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8" name="Oval 87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61" name="Noordhoff"/>
          <p:cNvSpPr txBox="1"/>
          <p:nvPr/>
        </p:nvSpPr>
        <p:spPr>
          <a:xfrm>
            <a:off x="7140995" y="642359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62" name="Bedek: Noordhoff"/>
          <p:cNvSpPr/>
          <p:nvPr/>
        </p:nvSpPr>
        <p:spPr>
          <a:xfrm>
            <a:off x="7180704" y="717027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6" name="c Noordhoff"/>
          <p:cNvSpPr txBox="1"/>
          <p:nvPr/>
        </p:nvSpPr>
        <p:spPr>
          <a:xfrm>
            <a:off x="3572784" y="6517168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60" name="Rectangle 59"/>
          <p:cNvSpPr/>
          <p:nvPr/>
        </p:nvSpPr>
        <p:spPr>
          <a:xfrm>
            <a:off x="7449642" y="156804"/>
            <a:ext cx="126348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54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>
                      <p:stCondLst>
                        <p:cond delay="0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18" grpId="0"/>
      <p:bldP spid="19" grpId="0"/>
      <p:bldP spid="20" grpId="0"/>
      <p:bldP spid="25" grpId="0"/>
      <p:bldP spid="26" grpId="0"/>
      <p:bldP spid="26" grpId="1"/>
      <p:bldP spid="27" grpId="0"/>
      <p:bldP spid="32" grpId="0"/>
      <p:bldP spid="28" grpId="0"/>
      <p:bldP spid="34" grpId="0"/>
      <p:bldP spid="34" grpId="1"/>
      <p:bldP spid="29" grpId="0"/>
      <p:bldP spid="36" grpId="0"/>
      <p:bldP spid="30" grpId="0"/>
      <p:bldP spid="30" grpId="1"/>
      <p:bldP spid="33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55" grpId="0" animBg="1"/>
      <p:bldP spid="62" grpId="0" animBg="1"/>
      <p:bldP spid="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5596487" y="2017054"/>
            <a:ext cx="3547513" cy="4586642"/>
            <a:chOff x="467544" y="4013448"/>
            <a:chExt cx="8421291" cy="1575792"/>
          </a:xfrm>
        </p:grpSpPr>
        <p:grpSp>
          <p:nvGrpSpPr>
            <p:cNvPr id="67" name="Group 66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69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70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68" name="Straight Connector 67"/>
            <p:cNvCxnSpPr/>
            <p:nvPr/>
          </p:nvCxnSpPr>
          <p:spPr>
            <a:xfrm>
              <a:off x="1835696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Oplossen met de balansmethode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8768" y="799604"/>
            <a:ext cx="16919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D60093"/>
                </a:solidFill>
              </a:rPr>
              <a:t>Voorbeeld</a:t>
            </a:r>
            <a:r>
              <a:rPr lang="en-US" sz="2200" dirty="0">
                <a:solidFill>
                  <a:srgbClr val="D60093"/>
                </a:solidFill>
              </a:rPr>
              <a:t> 1</a:t>
            </a:r>
            <a:endParaRPr lang="nl-NL" sz="2200" dirty="0">
              <a:solidFill>
                <a:srgbClr val="D60093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8768" y="1412776"/>
            <a:ext cx="45191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Opgave</a:t>
            </a:r>
            <a:endParaRPr lang="en-US" sz="2200" i="1" dirty="0"/>
          </a:p>
          <a:p>
            <a:r>
              <a:rPr lang="en-US" sz="2200" dirty="0"/>
              <a:t>Los de </a:t>
            </a:r>
            <a:r>
              <a:rPr lang="en-US" sz="2200" dirty="0" err="1"/>
              <a:t>vergelijking</a:t>
            </a:r>
            <a:r>
              <a:rPr lang="en-US" sz="2200" dirty="0"/>
              <a:t> </a:t>
            </a:r>
            <a:r>
              <a:rPr lang="en-US" sz="2200" b="1" dirty="0">
                <a:solidFill>
                  <a:srgbClr val="00B0F0"/>
                </a:solidFill>
              </a:rPr>
              <a:t>5</a:t>
            </a:r>
            <a:r>
              <a:rPr lang="en-US" sz="2200" b="1" i="1" dirty="0">
                <a:solidFill>
                  <a:srgbClr val="00B0F0"/>
                </a:solidFill>
              </a:rPr>
              <a:t>b</a:t>
            </a:r>
            <a:r>
              <a:rPr lang="en-US" sz="2200" b="1" dirty="0">
                <a:solidFill>
                  <a:srgbClr val="00B0F0"/>
                </a:solidFill>
              </a:rPr>
              <a:t> + 4 = 34 </a:t>
            </a:r>
            <a:r>
              <a:rPr lang="en-US" sz="2200" dirty="0"/>
              <a:t>op.</a:t>
            </a:r>
            <a:endParaRPr lang="nl-NL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6756487" y="2615869"/>
            <a:ext cx="16145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5</a:t>
            </a:r>
            <a:r>
              <a:rPr lang="en-US" sz="2200" i="1" dirty="0"/>
              <a:t>b</a:t>
            </a:r>
            <a:r>
              <a:rPr lang="en-US" sz="2200" dirty="0"/>
              <a:t> + 4 = 34</a:t>
            </a:r>
            <a:endParaRPr lang="nl-NL" sz="2200" dirty="0"/>
          </a:p>
        </p:txBody>
      </p:sp>
      <p:sp>
        <p:nvSpPr>
          <p:cNvPr id="12" name="TextBox 11"/>
          <p:cNvSpPr txBox="1"/>
          <p:nvPr/>
        </p:nvSpPr>
        <p:spPr>
          <a:xfrm>
            <a:off x="378768" y="3278474"/>
            <a:ext cx="31590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Wat</a:t>
            </a:r>
            <a:r>
              <a:rPr lang="en-US" sz="2200" b="1" dirty="0">
                <a:solidFill>
                  <a:srgbClr val="0070C0"/>
                </a:solidFill>
              </a:rPr>
              <a:t> is de </a:t>
            </a:r>
            <a:r>
              <a:rPr lang="en-US" sz="2200" b="1" dirty="0" err="1">
                <a:solidFill>
                  <a:srgbClr val="0070C0"/>
                </a:solidFill>
              </a:rPr>
              <a:t>eerste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stap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40995" y="2998347"/>
            <a:ext cx="591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–</a:t>
            </a:r>
            <a:r>
              <a:rPr lang="en-US" sz="2200" dirty="0">
                <a:solidFill>
                  <a:srgbClr val="FF0000"/>
                </a:solidFill>
              </a:rPr>
              <a:t> 4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850200" y="2998347"/>
            <a:ext cx="591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–</a:t>
            </a:r>
            <a:r>
              <a:rPr lang="en-US" sz="2200" dirty="0">
                <a:solidFill>
                  <a:srgbClr val="FF0000"/>
                </a:solidFill>
              </a:rPr>
              <a:t> 4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56487" y="3450894"/>
            <a:ext cx="16145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5</a:t>
            </a:r>
            <a:r>
              <a:rPr lang="en-US" sz="2200" i="1" dirty="0"/>
              <a:t>b</a:t>
            </a:r>
            <a:r>
              <a:rPr lang="en-US" sz="2200" dirty="0"/>
              <a:t> </a:t>
            </a:r>
            <a:r>
              <a:rPr lang="en-US" sz="2200" dirty="0">
                <a:solidFill>
                  <a:schemeClr val="bg1"/>
                </a:solidFill>
              </a:rPr>
              <a:t>+ 4 </a:t>
            </a:r>
            <a:r>
              <a:rPr lang="en-US" sz="2200" dirty="0"/>
              <a:t>= 30</a:t>
            </a:r>
            <a:endParaRPr lang="nl-NL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754613" y="3890779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: 5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829360" y="3890780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: 5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32240" y="4315213"/>
            <a:ext cx="153599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5</a:t>
            </a:r>
            <a:r>
              <a:rPr lang="en-US" sz="2200" i="1" dirty="0"/>
              <a:t>b</a:t>
            </a:r>
            <a:r>
              <a:rPr lang="en-US" sz="2200" dirty="0"/>
              <a:t> </a:t>
            </a:r>
            <a:r>
              <a:rPr lang="en-US" sz="2200" dirty="0">
                <a:solidFill>
                  <a:schemeClr val="bg1"/>
                </a:solidFill>
              </a:rPr>
              <a:t>+ 4</a:t>
            </a:r>
            <a:r>
              <a:rPr lang="en-US" sz="2200" dirty="0"/>
              <a:t> =  6</a:t>
            </a:r>
            <a:endParaRPr lang="nl-NL" sz="2200" dirty="0"/>
          </a:p>
        </p:txBody>
      </p:sp>
      <p:sp>
        <p:nvSpPr>
          <p:cNvPr id="17" name="TextBox 16"/>
          <p:cNvSpPr txBox="1"/>
          <p:nvPr/>
        </p:nvSpPr>
        <p:spPr>
          <a:xfrm>
            <a:off x="378768" y="4013325"/>
            <a:ext cx="414248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Door </a:t>
            </a:r>
            <a:r>
              <a:rPr lang="en-US" sz="2200" b="1" dirty="0" err="1">
                <a:solidFill>
                  <a:srgbClr val="0070C0"/>
                </a:solidFill>
              </a:rPr>
              <a:t>welk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getal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moet</a:t>
            </a:r>
            <a:r>
              <a:rPr lang="en-US" sz="2200" b="1" dirty="0">
                <a:solidFill>
                  <a:srgbClr val="0070C0"/>
                </a:solidFill>
              </a:rPr>
              <a:t> je links </a:t>
            </a:r>
          </a:p>
          <a:p>
            <a:r>
              <a:rPr lang="en-US" sz="2200" b="1" dirty="0">
                <a:solidFill>
                  <a:srgbClr val="0070C0"/>
                </a:solidFill>
              </a:rPr>
              <a:t>en </a:t>
            </a:r>
            <a:r>
              <a:rPr lang="en-US" sz="2200" b="1" dirty="0" err="1">
                <a:solidFill>
                  <a:srgbClr val="0070C0"/>
                </a:solidFill>
              </a:rPr>
              <a:t>rechts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delen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78768" y="4970584"/>
            <a:ext cx="44903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Hoe </a:t>
            </a:r>
            <a:r>
              <a:rPr lang="en-US" sz="2200" b="1" dirty="0" err="1">
                <a:solidFill>
                  <a:srgbClr val="0070C0"/>
                </a:solidFill>
              </a:rPr>
              <a:t>controleer</a:t>
            </a:r>
            <a:r>
              <a:rPr lang="en-US" sz="2200" b="1" dirty="0">
                <a:solidFill>
                  <a:srgbClr val="0070C0"/>
                </a:solidFill>
              </a:rPr>
              <a:t> je de </a:t>
            </a:r>
            <a:r>
              <a:rPr lang="en-US" sz="2200" b="1" dirty="0" err="1">
                <a:solidFill>
                  <a:srgbClr val="0070C0"/>
                </a:solidFill>
              </a:rPr>
              <a:t>oplossing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669925" y="5311055"/>
            <a:ext cx="16914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Het is </a:t>
            </a:r>
            <a:r>
              <a:rPr lang="en-US" sz="2200" dirty="0" err="1"/>
              <a:t>goed</a:t>
            </a:r>
            <a:r>
              <a:rPr lang="en-US" sz="2200" dirty="0"/>
              <a:t>.</a:t>
            </a:r>
            <a:endParaRPr lang="nl-NL" sz="2200" dirty="0"/>
          </a:p>
        </p:txBody>
      </p:sp>
      <p:sp>
        <p:nvSpPr>
          <p:cNvPr id="58" name="Word_26-1"/>
          <p:cNvSpPr txBox="1"/>
          <p:nvPr/>
        </p:nvSpPr>
        <p:spPr>
          <a:xfrm>
            <a:off x="6808248" y="4947194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5 </a:t>
            </a:r>
          </a:p>
        </p:txBody>
      </p:sp>
      <p:sp>
        <p:nvSpPr>
          <p:cNvPr id="59" name="Word_26-2"/>
          <p:cNvSpPr txBox="1"/>
          <p:nvPr/>
        </p:nvSpPr>
        <p:spPr>
          <a:xfrm>
            <a:off x="7064728" y="494719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× </a:t>
            </a:r>
          </a:p>
        </p:txBody>
      </p:sp>
      <p:sp>
        <p:nvSpPr>
          <p:cNvPr id="60" name="Word_26-3"/>
          <p:cNvSpPr txBox="1"/>
          <p:nvPr/>
        </p:nvSpPr>
        <p:spPr>
          <a:xfrm>
            <a:off x="7329224" y="4947194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6 </a:t>
            </a:r>
          </a:p>
        </p:txBody>
      </p:sp>
      <p:sp>
        <p:nvSpPr>
          <p:cNvPr id="61" name="Word_26-4"/>
          <p:cNvSpPr txBox="1"/>
          <p:nvPr/>
        </p:nvSpPr>
        <p:spPr>
          <a:xfrm>
            <a:off x="7585704" y="494719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+ </a:t>
            </a:r>
          </a:p>
        </p:txBody>
      </p:sp>
      <p:sp>
        <p:nvSpPr>
          <p:cNvPr id="62" name="Word_26-5"/>
          <p:cNvSpPr txBox="1"/>
          <p:nvPr/>
        </p:nvSpPr>
        <p:spPr>
          <a:xfrm>
            <a:off x="7850200" y="4947194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4 </a:t>
            </a:r>
          </a:p>
        </p:txBody>
      </p:sp>
      <p:sp>
        <p:nvSpPr>
          <p:cNvPr id="63" name="Word_26-6"/>
          <p:cNvSpPr txBox="1"/>
          <p:nvPr/>
        </p:nvSpPr>
        <p:spPr>
          <a:xfrm>
            <a:off x="8106680" y="494719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= </a:t>
            </a:r>
            <a:endParaRPr lang="nl-NL" sz="2200" dirty="0"/>
          </a:p>
        </p:txBody>
      </p:sp>
      <p:sp>
        <p:nvSpPr>
          <p:cNvPr id="64" name="Word_26-7"/>
          <p:cNvSpPr txBox="1"/>
          <p:nvPr/>
        </p:nvSpPr>
        <p:spPr>
          <a:xfrm>
            <a:off x="8371176" y="4947194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34 </a:t>
            </a:r>
          </a:p>
        </p:txBody>
      </p:sp>
      <p:sp>
        <p:nvSpPr>
          <p:cNvPr id="65" name="Word_26-8"/>
          <p:cNvSpPr txBox="1"/>
          <p:nvPr/>
        </p:nvSpPr>
        <p:spPr>
          <a:xfrm>
            <a:off x="8627656" y="4947194"/>
            <a:ext cx="84960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/>
              <a:t> </a:t>
            </a:r>
            <a:endParaRPr lang="nl-NL" dirty="0"/>
          </a:p>
        </p:txBody>
      </p:sp>
      <p:sp>
        <p:nvSpPr>
          <p:cNvPr id="71" name="Oval 70"/>
          <p:cNvSpPr>
            <a:spLocks noChangeAspect="1"/>
          </p:cNvSpPr>
          <p:nvPr/>
        </p:nvSpPr>
        <p:spPr>
          <a:xfrm>
            <a:off x="5807154" y="2683262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2" name="Oval 71"/>
          <p:cNvSpPr>
            <a:spLocks noChangeAspect="1"/>
          </p:cNvSpPr>
          <p:nvPr/>
        </p:nvSpPr>
        <p:spPr>
          <a:xfrm>
            <a:off x="5807154" y="3340994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3" name="Oval 72"/>
          <p:cNvSpPr>
            <a:spLocks noChangeAspect="1"/>
          </p:cNvSpPr>
          <p:nvPr/>
        </p:nvSpPr>
        <p:spPr>
          <a:xfrm>
            <a:off x="5807154" y="4082237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4" name="Oval 73"/>
          <p:cNvSpPr>
            <a:spLocks noChangeAspect="1"/>
          </p:cNvSpPr>
          <p:nvPr/>
        </p:nvSpPr>
        <p:spPr>
          <a:xfrm>
            <a:off x="5807154" y="4739969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5" name="Oval 74"/>
          <p:cNvSpPr>
            <a:spLocks noChangeAspect="1"/>
          </p:cNvSpPr>
          <p:nvPr/>
        </p:nvSpPr>
        <p:spPr>
          <a:xfrm>
            <a:off x="5807154" y="5563345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TextBox 20"/>
          <p:cNvSpPr txBox="1"/>
          <p:nvPr/>
        </p:nvSpPr>
        <p:spPr>
          <a:xfrm>
            <a:off x="5775151" y="1618363"/>
            <a:ext cx="15808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Uitwerking</a:t>
            </a:r>
            <a:r>
              <a:rPr lang="en-US" sz="2200" dirty="0"/>
              <a:t>:</a:t>
            </a:r>
            <a:endParaRPr lang="nl-NL" sz="2200" dirty="0"/>
          </a:p>
        </p:txBody>
      </p:sp>
      <p:grpSp>
        <p:nvGrpSpPr>
          <p:cNvPr id="77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78" name="Isosceles Triangle 77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79" name="Isosceles Triangle 78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42" name="Noordhoff"/>
          <p:cNvSpPr txBox="1"/>
          <p:nvPr/>
        </p:nvSpPr>
        <p:spPr>
          <a:xfrm>
            <a:off x="7140995" y="642359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43" name="Bedek: Noordhoff"/>
          <p:cNvSpPr/>
          <p:nvPr/>
        </p:nvSpPr>
        <p:spPr>
          <a:xfrm>
            <a:off x="7180704" y="717027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4" name="c Noordhoff"/>
          <p:cNvSpPr txBox="1"/>
          <p:nvPr/>
        </p:nvSpPr>
        <p:spPr>
          <a:xfrm>
            <a:off x="3572784" y="6517168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41" name="Rectangle 40"/>
          <p:cNvSpPr/>
          <p:nvPr/>
        </p:nvSpPr>
        <p:spPr>
          <a:xfrm>
            <a:off x="7449642" y="156804"/>
            <a:ext cx="126348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2" name="Tekstvak 1"/>
          <p:cNvSpPr txBox="1"/>
          <p:nvPr/>
        </p:nvSpPr>
        <p:spPr>
          <a:xfrm>
            <a:off x="378768" y="2823202"/>
            <a:ext cx="11416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Aanpak</a:t>
            </a:r>
          </a:p>
        </p:txBody>
      </p:sp>
    </p:spTree>
    <p:extLst>
      <p:ext uri="{BB962C8B-B14F-4D97-AF65-F5344CB8AC3E}">
        <p14:creationId xmlns:p14="http://schemas.microsoft.com/office/powerpoint/2010/main" val="2399855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5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58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54" grpId="0"/>
      <p:bldP spid="14" grpId="0"/>
      <p:bldP spid="15" grpId="0"/>
      <p:bldP spid="55" grpId="0"/>
      <p:bldP spid="16" grpId="0"/>
      <p:bldP spid="16" grpId="1"/>
      <p:bldP spid="17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71" grpId="0" animBg="1"/>
      <p:bldP spid="72" grpId="0" animBg="1"/>
      <p:bldP spid="73" grpId="0" animBg="1"/>
      <p:bldP spid="74" grpId="0" animBg="1"/>
      <p:bldP spid="75" grpId="0" animBg="1"/>
      <p:bldP spid="21" grpId="0"/>
      <p:bldP spid="43" grpId="0" animBg="1"/>
      <p:bldP spid="44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5596487" y="2017054"/>
            <a:ext cx="3547513" cy="4348023"/>
            <a:chOff x="467544" y="4013448"/>
            <a:chExt cx="8421291" cy="1575792"/>
          </a:xfrm>
        </p:grpSpPr>
        <p:grpSp>
          <p:nvGrpSpPr>
            <p:cNvPr id="67" name="Group 66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69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2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70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2200" dirty="0"/>
              </a:p>
            </p:txBody>
          </p:sp>
        </p:grpSp>
        <p:cxnSp>
          <p:nvCxnSpPr>
            <p:cNvPr id="68" name="Straight Connector 67"/>
            <p:cNvCxnSpPr/>
            <p:nvPr/>
          </p:nvCxnSpPr>
          <p:spPr>
            <a:xfrm>
              <a:off x="1835696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Noordhoff"/>
          <p:cNvSpPr txBox="1"/>
          <p:nvPr/>
        </p:nvSpPr>
        <p:spPr>
          <a:xfrm>
            <a:off x="3596187" y="6581000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3635896" y="6655668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Oplossen met de balansmethode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8768" y="799604"/>
            <a:ext cx="16919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D60093"/>
                </a:solidFill>
              </a:rPr>
              <a:t>Voorbeeld</a:t>
            </a:r>
            <a:r>
              <a:rPr lang="en-US" sz="2200" dirty="0">
                <a:solidFill>
                  <a:srgbClr val="D60093"/>
                </a:solidFill>
              </a:rPr>
              <a:t> 2</a:t>
            </a:r>
            <a:endParaRPr lang="nl-NL" sz="2200" dirty="0">
              <a:solidFill>
                <a:srgbClr val="D60093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78768" y="1412776"/>
                <a:ext cx="4507965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i="1" dirty="0"/>
                  <a:t>Opgave</a:t>
                </a:r>
              </a:p>
              <a:p>
                <a:r>
                  <a:rPr lang="en-US" sz="2200" dirty="0"/>
                  <a:t>Los de </a:t>
                </a:r>
                <a:r>
                  <a:rPr lang="en-US" sz="2200" dirty="0" err="1"/>
                  <a:t>vergelijking</a:t>
                </a:r>
                <a:r>
                  <a:rPr lang="en-US" sz="2200" dirty="0"/>
                  <a:t> </a:t>
                </a:r>
                <a:r>
                  <a:rPr lang="en-US" sz="2200" b="1" dirty="0">
                    <a:solidFill>
                      <a:srgbClr val="00B0F0"/>
                    </a:solidFill>
                  </a:rPr>
                  <a:t>4</a:t>
                </a:r>
                <a14:m>
                  <m:oMath xmlns:m="http://schemas.openxmlformats.org/officeDocument/2006/math">
                    <m:r>
                      <a:rPr lang="en-US" sz="2200" b="1" i="1" smtClean="0">
                        <a:solidFill>
                          <a:srgbClr val="00B0F0"/>
                        </a:solidFill>
                        <a:latin typeface="Cambria Math"/>
                      </a:rPr>
                      <m:t>𝒙</m:t>
                    </m:r>
                  </m:oMath>
                </a14:m>
                <a:r>
                  <a:rPr lang="en-US" sz="2200" b="1" dirty="0">
                    <a:solidFill>
                      <a:srgbClr val="00B0F0"/>
                    </a:solidFill>
                    <a:latin typeface="+mn-lt"/>
                  </a:rPr>
                  <a:t> </a:t>
                </a:r>
                <a:r>
                  <a:rPr lang="en-US" sz="2200" b="1" dirty="0">
                    <a:solidFill>
                      <a:srgbClr val="00B0F0"/>
                    </a:solidFill>
                  </a:rPr>
                  <a:t>+ 3 = 23 </a:t>
                </a:r>
                <a:r>
                  <a:rPr lang="en-US" sz="2200" dirty="0"/>
                  <a:t>op.</a:t>
                </a:r>
                <a:endParaRPr lang="nl-NL" sz="2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1412776"/>
                <a:ext cx="4507965" cy="769441"/>
              </a:xfrm>
              <a:prstGeom prst="rect">
                <a:avLst/>
              </a:prstGeom>
              <a:blipFill rotWithShape="1">
                <a:blip r:embed="rId4"/>
                <a:stretch>
                  <a:fillRect l="-1622" t="-3968" r="-946" b="-15873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756487" y="2615869"/>
                <a:ext cx="161666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/>
                  <a:t>4</a:t>
                </a:r>
                <a14:m>
                  <m:oMath xmlns:m="http://schemas.openxmlformats.org/officeDocument/2006/math">
                    <m:r>
                      <a:rPr lang="en-US" sz="2200" b="0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sz="2200" dirty="0"/>
                  <a:t> + 3 = 23</a:t>
                </a:r>
                <a:endParaRPr lang="nl-NL" sz="2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6487" y="2615869"/>
                <a:ext cx="1616661" cy="430887"/>
              </a:xfrm>
              <a:prstGeom prst="rect">
                <a:avLst/>
              </a:prstGeom>
              <a:blipFill rotWithShape="1">
                <a:blip r:embed="rId5"/>
                <a:stretch>
                  <a:fillRect l="-4511" t="-7042" r="-4511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400696" y="3326432"/>
            <a:ext cx="31590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Wat</a:t>
            </a:r>
            <a:r>
              <a:rPr lang="en-US" sz="2200" b="1" dirty="0">
                <a:solidFill>
                  <a:srgbClr val="0070C0"/>
                </a:solidFill>
              </a:rPr>
              <a:t> is de </a:t>
            </a:r>
            <a:r>
              <a:rPr lang="en-US" sz="2200" b="1" dirty="0" err="1">
                <a:solidFill>
                  <a:srgbClr val="0070C0"/>
                </a:solidFill>
              </a:rPr>
              <a:t>eerste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stap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40995" y="3064834"/>
            <a:ext cx="591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–</a:t>
            </a:r>
            <a:r>
              <a:rPr lang="en-US" sz="2200" dirty="0">
                <a:solidFill>
                  <a:srgbClr val="FF0000"/>
                </a:solidFill>
              </a:rPr>
              <a:t> 3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846529" y="3064834"/>
            <a:ext cx="591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–</a:t>
            </a:r>
            <a:r>
              <a:rPr lang="en-US" sz="2200" dirty="0">
                <a:solidFill>
                  <a:srgbClr val="FF0000"/>
                </a:solidFill>
              </a:rPr>
              <a:t> 3</a:t>
            </a:r>
            <a:endParaRPr lang="nl-NL" sz="22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756487" y="3450894"/>
                <a:ext cx="161666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/>
                  <a:t>4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sz="2200" dirty="0"/>
                  <a:t> </a:t>
                </a:r>
                <a:r>
                  <a:rPr lang="en-US" sz="2200" dirty="0">
                    <a:solidFill>
                      <a:schemeClr val="bg1"/>
                    </a:solidFill>
                  </a:rPr>
                  <a:t>+ 4 </a:t>
                </a:r>
                <a:r>
                  <a:rPr lang="en-US" sz="2200" dirty="0"/>
                  <a:t>= 20</a:t>
                </a:r>
                <a:endParaRPr lang="nl-NL" sz="22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6487" y="3450894"/>
                <a:ext cx="1616661" cy="430887"/>
              </a:xfrm>
              <a:prstGeom prst="rect">
                <a:avLst/>
              </a:prstGeom>
              <a:blipFill rotWithShape="1">
                <a:blip r:embed="rId6"/>
                <a:stretch>
                  <a:fillRect l="-4511" t="-7042" r="-4511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6754612" y="3890780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: 4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864010" y="3890780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: 4</a:t>
            </a:r>
            <a:endParaRPr lang="nl-NL" sz="22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x=5"/>
              <p:cNvSpPr txBox="1"/>
              <p:nvPr/>
            </p:nvSpPr>
            <p:spPr>
              <a:xfrm>
                <a:off x="6756487" y="4315213"/>
                <a:ext cx="1459567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>
                    <a:solidFill>
                      <a:schemeClr val="bg1"/>
                    </a:solidFill>
                  </a:rPr>
                  <a:t>5</a:t>
                </a:r>
                <a14:m>
                  <m:oMath xmlns:m="http://schemas.openxmlformats.org/officeDocument/2006/math">
                    <m:r>
                      <a:rPr lang="en-US" sz="2200" b="0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sz="2200" dirty="0"/>
                  <a:t> </a:t>
                </a:r>
                <a:r>
                  <a:rPr lang="en-US" sz="2200" dirty="0">
                    <a:solidFill>
                      <a:schemeClr val="bg1"/>
                    </a:solidFill>
                  </a:rPr>
                  <a:t>+ 4</a:t>
                </a:r>
                <a:r>
                  <a:rPr lang="en-US" sz="2200" dirty="0"/>
                  <a:t> = 5</a:t>
                </a:r>
                <a:endParaRPr lang="nl-NL" sz="2200" dirty="0"/>
              </a:p>
            </p:txBody>
          </p:sp>
        </mc:Choice>
        <mc:Fallback xmlns="">
          <p:sp>
            <p:nvSpPr>
              <p:cNvPr id="16" name="x=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6487" y="4315213"/>
                <a:ext cx="1459567" cy="430887"/>
              </a:xfrm>
              <a:prstGeom prst="rect">
                <a:avLst/>
              </a:prstGeom>
              <a:blipFill rotWithShape="1">
                <a:blip r:embed="rId7"/>
                <a:stretch>
                  <a:fillRect l="-5000" t="-7042" r="-5000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389732" y="3982975"/>
            <a:ext cx="414248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Door </a:t>
            </a:r>
            <a:r>
              <a:rPr lang="en-US" sz="2200" b="1" dirty="0" err="1">
                <a:solidFill>
                  <a:srgbClr val="0070C0"/>
                </a:solidFill>
              </a:rPr>
              <a:t>welk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getal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moet</a:t>
            </a:r>
            <a:r>
              <a:rPr lang="en-US" sz="2200" b="1" dirty="0">
                <a:solidFill>
                  <a:srgbClr val="0070C0"/>
                </a:solidFill>
              </a:rPr>
              <a:t> je links </a:t>
            </a:r>
          </a:p>
          <a:p>
            <a:r>
              <a:rPr lang="en-US" sz="2200" b="1" dirty="0">
                <a:solidFill>
                  <a:srgbClr val="0070C0"/>
                </a:solidFill>
              </a:rPr>
              <a:t>en </a:t>
            </a:r>
            <a:r>
              <a:rPr lang="en-US" sz="2200" b="1" dirty="0" err="1">
                <a:solidFill>
                  <a:srgbClr val="0070C0"/>
                </a:solidFill>
              </a:rPr>
              <a:t>rechts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delen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78768" y="4970584"/>
            <a:ext cx="44903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Hoe </a:t>
            </a:r>
            <a:r>
              <a:rPr lang="en-US" sz="2200" b="1" dirty="0" err="1">
                <a:solidFill>
                  <a:srgbClr val="0070C0"/>
                </a:solidFill>
              </a:rPr>
              <a:t>controleer</a:t>
            </a:r>
            <a:r>
              <a:rPr lang="en-US" sz="2200" b="1" dirty="0">
                <a:solidFill>
                  <a:srgbClr val="0070C0"/>
                </a:solidFill>
              </a:rPr>
              <a:t> je de </a:t>
            </a:r>
            <a:r>
              <a:rPr lang="en-US" sz="2200" b="1" dirty="0" err="1">
                <a:solidFill>
                  <a:srgbClr val="0070C0"/>
                </a:solidFill>
              </a:rPr>
              <a:t>oplossing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669925" y="5311055"/>
            <a:ext cx="16914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Het is </a:t>
            </a:r>
            <a:r>
              <a:rPr lang="en-US" sz="2200" dirty="0" err="1"/>
              <a:t>goed</a:t>
            </a:r>
            <a:r>
              <a:rPr lang="en-US" sz="2200" dirty="0"/>
              <a:t>.</a:t>
            </a:r>
            <a:endParaRPr lang="nl-NL" sz="2200" dirty="0"/>
          </a:p>
        </p:txBody>
      </p:sp>
      <p:sp>
        <p:nvSpPr>
          <p:cNvPr id="58" name="Word_26-1"/>
          <p:cNvSpPr txBox="1"/>
          <p:nvPr/>
        </p:nvSpPr>
        <p:spPr>
          <a:xfrm>
            <a:off x="6808248" y="4947194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4 </a:t>
            </a:r>
          </a:p>
        </p:txBody>
      </p:sp>
      <p:sp>
        <p:nvSpPr>
          <p:cNvPr id="59" name="Word_26-2"/>
          <p:cNvSpPr txBox="1"/>
          <p:nvPr/>
        </p:nvSpPr>
        <p:spPr>
          <a:xfrm>
            <a:off x="7064728" y="494719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× </a:t>
            </a:r>
          </a:p>
        </p:txBody>
      </p:sp>
      <p:sp>
        <p:nvSpPr>
          <p:cNvPr id="60" name="Word_26-3"/>
          <p:cNvSpPr txBox="1"/>
          <p:nvPr/>
        </p:nvSpPr>
        <p:spPr>
          <a:xfrm>
            <a:off x="7329224" y="4947194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5 </a:t>
            </a:r>
          </a:p>
        </p:txBody>
      </p:sp>
      <p:sp>
        <p:nvSpPr>
          <p:cNvPr id="61" name="Word_26-4"/>
          <p:cNvSpPr txBox="1"/>
          <p:nvPr/>
        </p:nvSpPr>
        <p:spPr>
          <a:xfrm>
            <a:off x="7585704" y="494719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+ </a:t>
            </a:r>
          </a:p>
        </p:txBody>
      </p:sp>
      <p:sp>
        <p:nvSpPr>
          <p:cNvPr id="62" name="Word_26-5"/>
          <p:cNvSpPr txBox="1"/>
          <p:nvPr/>
        </p:nvSpPr>
        <p:spPr>
          <a:xfrm>
            <a:off x="7850200" y="4947194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3 </a:t>
            </a:r>
          </a:p>
        </p:txBody>
      </p:sp>
      <p:sp>
        <p:nvSpPr>
          <p:cNvPr id="63" name="Word_26-6"/>
          <p:cNvSpPr txBox="1"/>
          <p:nvPr/>
        </p:nvSpPr>
        <p:spPr>
          <a:xfrm>
            <a:off x="8106680" y="494719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/>
              <a:t>= </a:t>
            </a:r>
            <a:endParaRPr lang="nl-NL" sz="2200" dirty="0"/>
          </a:p>
        </p:txBody>
      </p:sp>
      <p:sp>
        <p:nvSpPr>
          <p:cNvPr id="64" name="Word_26-7"/>
          <p:cNvSpPr txBox="1"/>
          <p:nvPr/>
        </p:nvSpPr>
        <p:spPr>
          <a:xfrm>
            <a:off x="8371176" y="4947194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23 </a:t>
            </a:r>
          </a:p>
        </p:txBody>
      </p:sp>
      <p:sp>
        <p:nvSpPr>
          <p:cNvPr id="65" name="Word_26-8"/>
          <p:cNvSpPr txBox="1"/>
          <p:nvPr/>
        </p:nvSpPr>
        <p:spPr>
          <a:xfrm>
            <a:off x="8627656" y="4947194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 </a:t>
            </a:r>
          </a:p>
        </p:txBody>
      </p:sp>
      <p:sp>
        <p:nvSpPr>
          <p:cNvPr id="71" name="Oval 70"/>
          <p:cNvSpPr>
            <a:spLocks noChangeAspect="1"/>
          </p:cNvSpPr>
          <p:nvPr/>
        </p:nvSpPr>
        <p:spPr>
          <a:xfrm>
            <a:off x="5807154" y="2683262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200"/>
          </a:p>
        </p:txBody>
      </p:sp>
      <p:sp>
        <p:nvSpPr>
          <p:cNvPr id="72" name="Oval 71"/>
          <p:cNvSpPr>
            <a:spLocks noChangeAspect="1"/>
          </p:cNvSpPr>
          <p:nvPr/>
        </p:nvSpPr>
        <p:spPr>
          <a:xfrm>
            <a:off x="5807154" y="3340994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200"/>
          </a:p>
        </p:txBody>
      </p:sp>
      <p:sp>
        <p:nvSpPr>
          <p:cNvPr id="73" name="Oval 72"/>
          <p:cNvSpPr>
            <a:spLocks noChangeAspect="1"/>
          </p:cNvSpPr>
          <p:nvPr/>
        </p:nvSpPr>
        <p:spPr>
          <a:xfrm>
            <a:off x="5807154" y="4082237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200"/>
          </a:p>
        </p:txBody>
      </p:sp>
      <p:sp>
        <p:nvSpPr>
          <p:cNvPr id="74" name="Oval 73"/>
          <p:cNvSpPr>
            <a:spLocks noChangeAspect="1"/>
          </p:cNvSpPr>
          <p:nvPr/>
        </p:nvSpPr>
        <p:spPr>
          <a:xfrm>
            <a:off x="5807154" y="4739969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200"/>
          </a:p>
        </p:txBody>
      </p:sp>
      <p:sp>
        <p:nvSpPr>
          <p:cNvPr id="75" name="Oval 74"/>
          <p:cNvSpPr>
            <a:spLocks noChangeAspect="1"/>
          </p:cNvSpPr>
          <p:nvPr/>
        </p:nvSpPr>
        <p:spPr>
          <a:xfrm>
            <a:off x="5807154" y="5563345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200"/>
          </a:p>
        </p:txBody>
      </p:sp>
      <p:sp>
        <p:nvSpPr>
          <p:cNvPr id="21" name="TextBox 20"/>
          <p:cNvSpPr txBox="1"/>
          <p:nvPr/>
        </p:nvSpPr>
        <p:spPr>
          <a:xfrm>
            <a:off x="5775151" y="1618363"/>
            <a:ext cx="15808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Uitwerking</a:t>
            </a:r>
            <a:r>
              <a:rPr lang="en-US" sz="2200" dirty="0"/>
              <a:t>:</a:t>
            </a:r>
            <a:endParaRPr lang="nl-NL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x =5 bold"/>
              <p:cNvSpPr txBox="1"/>
              <p:nvPr/>
            </p:nvSpPr>
            <p:spPr>
              <a:xfrm>
                <a:off x="6757200" y="4316400"/>
                <a:ext cx="1462260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b="1" dirty="0">
                    <a:solidFill>
                      <a:schemeClr val="bg1"/>
                    </a:solidFill>
                  </a:rPr>
                  <a:t>5</a:t>
                </a:r>
                <a14:m>
                  <m:oMath xmlns:m="http://schemas.openxmlformats.org/officeDocument/2006/math">
                    <m:r>
                      <a:rPr lang="en-US" sz="2200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sz="2200" b="1" dirty="0"/>
                  <a:t> </a:t>
                </a:r>
                <a:r>
                  <a:rPr lang="en-US" sz="2200" b="1" dirty="0">
                    <a:solidFill>
                      <a:schemeClr val="bg1"/>
                    </a:solidFill>
                  </a:rPr>
                  <a:t>+ 4</a:t>
                </a:r>
                <a:r>
                  <a:rPr lang="en-US" sz="2200" b="1" dirty="0"/>
                  <a:t> = 5</a:t>
                </a:r>
                <a:endParaRPr lang="nl-NL" sz="2200" b="1" dirty="0"/>
              </a:p>
            </p:txBody>
          </p:sp>
        </mc:Choice>
        <mc:Fallback xmlns="">
          <p:sp>
            <p:nvSpPr>
              <p:cNvPr id="38" name="x =5 bold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7200" y="4316400"/>
                <a:ext cx="1462260" cy="430887"/>
              </a:xfrm>
              <a:prstGeom prst="rect">
                <a:avLst/>
              </a:prstGeom>
              <a:blipFill rotWithShape="1">
                <a:blip r:embed="rId8"/>
                <a:stretch>
                  <a:fillRect l="-5000" t="-7042" r="-5000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200"/>
          </a:p>
        </p:txBody>
      </p:sp>
      <p:sp>
        <p:nvSpPr>
          <p:cNvPr id="40" name="c Noordhoff"/>
          <p:cNvSpPr txBox="1"/>
          <p:nvPr/>
        </p:nvSpPr>
        <p:spPr>
          <a:xfrm>
            <a:off x="3572784" y="6517168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42" name="Noordhoff"/>
          <p:cNvSpPr txBox="1"/>
          <p:nvPr/>
        </p:nvSpPr>
        <p:spPr>
          <a:xfrm>
            <a:off x="7140995" y="642359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43" name="Bedek: Noordhoff"/>
          <p:cNvSpPr/>
          <p:nvPr/>
        </p:nvSpPr>
        <p:spPr>
          <a:xfrm>
            <a:off x="7180704" y="717027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Rectangle 40"/>
          <p:cNvSpPr/>
          <p:nvPr/>
        </p:nvSpPr>
        <p:spPr>
          <a:xfrm>
            <a:off x="7449642" y="156804"/>
            <a:ext cx="126348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" name="Tekstvak 2"/>
          <p:cNvSpPr txBox="1"/>
          <p:nvPr/>
        </p:nvSpPr>
        <p:spPr>
          <a:xfrm>
            <a:off x="400696" y="2879329"/>
            <a:ext cx="11416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Aanpak</a:t>
            </a:r>
          </a:p>
        </p:txBody>
      </p:sp>
    </p:spTree>
    <p:extLst>
      <p:ext uri="{BB962C8B-B14F-4D97-AF65-F5344CB8AC3E}">
        <p14:creationId xmlns:p14="http://schemas.microsoft.com/office/powerpoint/2010/main" val="3305261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54" grpId="0"/>
      <p:bldP spid="14" grpId="0"/>
      <p:bldP spid="15" grpId="0"/>
      <p:bldP spid="55" grpId="0"/>
      <p:bldP spid="16" grpId="0"/>
      <p:bldP spid="16" grpId="1"/>
      <p:bldP spid="17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71" grpId="0" animBg="1"/>
      <p:bldP spid="72" grpId="0" animBg="1"/>
      <p:bldP spid="73" grpId="0" animBg="1"/>
      <p:bldP spid="74" grpId="0" animBg="1"/>
      <p:bldP spid="75" grpId="0" animBg="1"/>
      <p:bldP spid="21" grpId="0"/>
      <p:bldP spid="38" grpId="0"/>
      <p:bldP spid="39" grpId="0" animBg="1"/>
      <p:bldP spid="40" grpId="0"/>
      <p:bldP spid="43" grpId="0" animBg="1"/>
      <p:bldP spid="3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0</TotalTime>
  <Words>312</Words>
  <Application>Microsoft Office PowerPoint</Application>
  <PresentationFormat>Diavoorstelling (4:3)</PresentationFormat>
  <Paragraphs>99</Paragraphs>
  <Slides>4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10" baseType="lpstr">
      <vt:lpstr>MS PGothic</vt:lpstr>
      <vt:lpstr>Arial</vt:lpstr>
      <vt:lpstr>Arial Black</vt:lpstr>
      <vt:lpstr>Cambria Math</vt:lpstr>
      <vt:lpstr>Eurostile</vt:lpstr>
      <vt:lpstr>TheorieTemplateMacroWatermark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24</cp:revision>
  <dcterms:created xsi:type="dcterms:W3CDTF">2014-05-07T07:22:51Z</dcterms:created>
  <dcterms:modified xsi:type="dcterms:W3CDTF">2018-09-18T10:31:31Z</dcterms:modified>
</cp:coreProperties>
</file>