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7" r:id="rId3"/>
    <p:sldId id="329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D60093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FE7F51-4B93-40DA-A84E-1B4E288FB008}" v="24" dt="2018-09-18T10:05:04.4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868" autoAdjust="0"/>
    <p:restoredTop sz="97986" autoAdjust="0"/>
  </p:normalViewPr>
  <p:slideViewPr>
    <p:cSldViewPr snapToObjects="1">
      <p:cViewPr varScale="1">
        <p:scale>
          <a:sx n="72" d="100"/>
          <a:sy n="72" d="100"/>
        </p:scale>
        <p:origin x="102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42FE7F51-4B93-40DA-A84E-1B4E288FB008}"/>
    <pc:docChg chg="modSld">
      <pc:chgData name="Luuk Mennen" userId="e8da6a4e-8fc9-4e27-9348-3a94ae635dab" providerId="ADAL" clId="{42FE7F51-4B93-40DA-A84E-1B4E288FB008}" dt="2018-09-18T10:05:04.430" v="23" actId="20577"/>
      <pc:docMkLst>
        <pc:docMk/>
      </pc:docMkLst>
      <pc:sldChg chg="modSp">
        <pc:chgData name="Luuk Mennen" userId="e8da6a4e-8fc9-4e27-9348-3a94ae635dab" providerId="ADAL" clId="{42FE7F51-4B93-40DA-A84E-1B4E288FB008}" dt="2018-09-18T10:04:20.526" v="21" actId="20577"/>
        <pc:sldMkLst>
          <pc:docMk/>
          <pc:sldMk cId="0" sldId="322"/>
        </pc:sldMkLst>
        <pc:spChg chg="mod">
          <ac:chgData name="Luuk Mennen" userId="e8da6a4e-8fc9-4e27-9348-3a94ae635dab" providerId="ADAL" clId="{42FE7F51-4B93-40DA-A84E-1B4E288FB008}" dt="2018-09-18T10:04:20.526" v="21" actId="20577"/>
          <ac:spMkLst>
            <pc:docMk/>
            <pc:sldMk cId="0" sldId="322"/>
            <ac:spMk id="2050" creationId="{00000000-0000-0000-0000-000000000000}"/>
          </ac:spMkLst>
        </pc:spChg>
      </pc:sldChg>
      <pc:sldChg chg="modSp">
        <pc:chgData name="Luuk Mennen" userId="e8da6a4e-8fc9-4e27-9348-3a94ae635dab" providerId="ADAL" clId="{42FE7F51-4B93-40DA-A84E-1B4E288FB008}" dt="2018-09-18T10:05:04.430" v="23" actId="20577"/>
        <pc:sldMkLst>
          <pc:docMk/>
          <pc:sldMk cId="4054673937" sldId="329"/>
        </pc:sldMkLst>
        <pc:spChg chg="mod">
          <ac:chgData name="Luuk Mennen" userId="e8da6a4e-8fc9-4e27-9348-3a94ae635dab" providerId="ADAL" clId="{42FE7F51-4B93-40DA-A84E-1B4E288FB008}" dt="2018-09-18T10:05:01.382" v="22" actId="20577"/>
          <ac:spMkLst>
            <pc:docMk/>
            <pc:sldMk cId="4054673937" sldId="329"/>
            <ac:spMk id="98" creationId="{00000000-0000-0000-0000-000000000000}"/>
          </ac:spMkLst>
        </pc:spChg>
        <pc:spChg chg="mod">
          <ac:chgData name="Luuk Mennen" userId="e8da6a4e-8fc9-4e27-9348-3a94ae635dab" providerId="ADAL" clId="{42FE7F51-4B93-40DA-A84E-1B4E288FB008}" dt="2018-09-18T10:05:04.430" v="23" actId="20577"/>
          <ac:spMkLst>
            <pc:docMk/>
            <pc:sldMk cId="4054673937" sldId="329"/>
            <ac:spMk id="11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923928" y="39544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Formules met letters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solidFill>
                  <a:srgbClr val="D60093"/>
                </a:solidFill>
                <a:latin typeface="+mn-lt"/>
              </a:rPr>
              <a:t>Letters in formules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Letters in formules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6" name="Tekstvak 5"/>
          <p:cNvSpPr txBox="1"/>
          <p:nvPr/>
        </p:nvSpPr>
        <p:spPr>
          <a:xfrm>
            <a:off x="378767" y="1124744"/>
            <a:ext cx="83664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Bij het huren van een ladder hoort de formule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382387" y="1484784"/>
            <a:ext cx="38164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  <a:latin typeface="Indigo"/>
              </a:rPr>
              <a:t>huurprijs in € = 15 + 4 ×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378767" y="2708920"/>
            <a:ext cx="46252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Je kunt deze formule korter maken. 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378768" y="3139807"/>
            <a:ext cx="861874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In plaats van de </a:t>
            </a:r>
            <a:r>
              <a:rPr lang="nl-NL" sz="2200" b="1" dirty="0"/>
              <a:t>variabele</a:t>
            </a:r>
            <a:r>
              <a:rPr lang="nl-NL" sz="2200" dirty="0"/>
              <a:t> </a:t>
            </a:r>
            <a:r>
              <a:rPr lang="nl-NL" sz="2200" b="1" dirty="0">
                <a:solidFill>
                  <a:srgbClr val="0070C0"/>
                </a:solidFill>
                <a:latin typeface="Indigo"/>
              </a:rPr>
              <a:t>tijd in dagen </a:t>
            </a:r>
            <a:r>
              <a:rPr lang="nl-NL" sz="2200" dirty="0"/>
              <a:t>gebruik je een</a:t>
            </a:r>
            <a:r>
              <a:rPr lang="nl-NL" sz="2200" b="1" dirty="0"/>
              <a:t> letter</a:t>
            </a:r>
            <a:r>
              <a:rPr lang="nl-NL" sz="2200" dirty="0"/>
              <a:t>, bijvoorbeeld de letter </a:t>
            </a:r>
            <a:r>
              <a:rPr lang="nl-NL" sz="2200" b="1" i="1" dirty="0">
                <a:solidFill>
                  <a:srgbClr val="0070C0"/>
                </a:solidFill>
                <a:latin typeface="Indigo"/>
              </a:rPr>
              <a:t>t </a:t>
            </a:r>
            <a:r>
              <a:rPr lang="nl-NL" sz="2200" dirty="0"/>
              <a:t>. </a:t>
            </a:r>
          </a:p>
          <a:p>
            <a:endParaRPr lang="nl-NL" sz="2200" dirty="0"/>
          </a:p>
        </p:txBody>
      </p:sp>
      <p:sp>
        <p:nvSpPr>
          <p:cNvPr id="11" name="Tekstvak 10"/>
          <p:cNvSpPr txBox="1"/>
          <p:nvPr/>
        </p:nvSpPr>
        <p:spPr>
          <a:xfrm>
            <a:off x="3550739" y="1489295"/>
            <a:ext cx="32733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  <a:latin typeface="Indigo"/>
              </a:rPr>
              <a:t>tijd in dagen</a:t>
            </a:r>
            <a:endParaRPr lang="nl-NL" sz="2200" dirty="0"/>
          </a:p>
        </p:txBody>
      </p:sp>
      <p:sp>
        <p:nvSpPr>
          <p:cNvPr id="13" name="Tekstvak 12"/>
          <p:cNvSpPr txBox="1"/>
          <p:nvPr/>
        </p:nvSpPr>
        <p:spPr>
          <a:xfrm>
            <a:off x="3049893" y="3481131"/>
            <a:ext cx="432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i="1" dirty="0">
                <a:solidFill>
                  <a:srgbClr val="0070C0"/>
                </a:solidFill>
                <a:latin typeface="Indigo"/>
              </a:rPr>
              <a:t>t</a:t>
            </a:r>
            <a:endParaRPr lang="nl-NL" sz="2200" dirty="0"/>
          </a:p>
        </p:txBody>
      </p:sp>
      <p:grpSp>
        <p:nvGrpSpPr>
          <p:cNvPr id="14" name="Animatie icoon"/>
          <p:cNvGrpSpPr>
            <a:grpSpLocks noChangeAspect="1"/>
          </p:cNvGrpSpPr>
          <p:nvPr/>
        </p:nvGrpSpPr>
        <p:grpSpPr>
          <a:xfrm>
            <a:off x="8525000" y="6309320"/>
            <a:ext cx="440378" cy="360000"/>
            <a:chOff x="5076056" y="174576"/>
            <a:chExt cx="3276364" cy="2678361"/>
          </a:xfrm>
        </p:grpSpPr>
        <p:sp>
          <p:nvSpPr>
            <p:cNvPr id="15" name="Rectangle 8"/>
            <p:cNvSpPr/>
            <p:nvPr/>
          </p:nvSpPr>
          <p:spPr>
            <a:xfrm>
              <a:off x="5076056" y="1340772"/>
              <a:ext cx="2736302" cy="1512165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6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8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kstvak 18"/>
              <p:cNvSpPr txBox="1"/>
              <p:nvPr/>
            </p:nvSpPr>
            <p:spPr>
              <a:xfrm>
                <a:off x="378767" y="4077072"/>
                <a:ext cx="7820127" cy="4989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200" dirty="0"/>
                  <a:t>Huur je de ladder 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1600" dirty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1600" dirty="0"/>
                          <m:t>2</m:t>
                        </m:r>
                      </m:den>
                    </m:f>
                    <m:r>
                      <a:rPr lang="en-US" sz="1600" i="1" dirty="0">
                        <a:latin typeface="Cambria Math"/>
                      </a:rPr>
                      <m:t> </m:t>
                    </m:r>
                  </m:oMath>
                </a14:m>
                <a:r>
                  <a:rPr lang="nl-NL" sz="2200" dirty="0"/>
                  <a:t>dag, dan neem je </a:t>
                </a:r>
                <a:r>
                  <a:rPr lang="nl-NL" sz="2200" i="1" dirty="0"/>
                  <a:t>t </a:t>
                </a:r>
                <a:r>
                  <a:rPr lang="nl-NL" sz="2200" dirty="0"/>
                  <a:t>= 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1600" dirty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1600" dirty="0"/>
                          <m:t>2</m:t>
                        </m:r>
                      </m:den>
                    </m:f>
                  </m:oMath>
                </a14:m>
                <a:r>
                  <a:rPr lang="nl-NL" sz="2200" dirty="0"/>
                  <a:t>.</a:t>
                </a:r>
              </a:p>
            </p:txBody>
          </p:sp>
        </mc:Choice>
        <mc:Fallback xmlns="">
          <p:sp>
            <p:nvSpPr>
              <p:cNvPr id="19" name="Tekstvak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7" y="4077072"/>
                <a:ext cx="7820127" cy="498983"/>
              </a:xfrm>
              <a:prstGeom prst="rect">
                <a:avLst/>
              </a:prstGeom>
              <a:blipFill rotWithShape="1">
                <a:blip r:embed="rId4"/>
                <a:stretch>
                  <a:fillRect l="-935" t="-2439" b="-146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kstvak 19"/>
              <p:cNvSpPr txBox="1"/>
              <p:nvPr/>
            </p:nvSpPr>
            <p:spPr>
              <a:xfrm>
                <a:off x="378768" y="4581708"/>
                <a:ext cx="3185120" cy="4989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200" dirty="0"/>
                  <a:t>Huurprijs voor 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1600" dirty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1600" dirty="0"/>
                          <m:t>2</m:t>
                        </m:r>
                      </m:den>
                    </m:f>
                    <m:r>
                      <a:rPr lang="en-US" sz="1600" b="0" i="0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nl-NL" sz="2200" dirty="0"/>
                  <a:t>dag:</a:t>
                </a:r>
              </a:p>
            </p:txBody>
          </p:sp>
        </mc:Choice>
        <mc:Fallback xmlns="">
          <p:sp>
            <p:nvSpPr>
              <p:cNvPr id="20" name="Tekstvak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8" y="4581708"/>
                <a:ext cx="3185120" cy="498983"/>
              </a:xfrm>
              <a:prstGeom prst="rect">
                <a:avLst/>
              </a:prstGeom>
              <a:blipFill rotWithShape="1">
                <a:blip r:embed="rId5"/>
                <a:stretch>
                  <a:fillRect l="-2294" t="-2469" b="-160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kstvak 21"/>
          <p:cNvSpPr txBox="1"/>
          <p:nvPr/>
        </p:nvSpPr>
        <p:spPr>
          <a:xfrm>
            <a:off x="3293858" y="4606529"/>
            <a:ext cx="11341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15 + 4</a:t>
            </a:r>
          </a:p>
        </p:txBody>
      </p:sp>
      <p:sp>
        <p:nvSpPr>
          <p:cNvPr id="24" name="Tekstvak 23"/>
          <p:cNvSpPr txBox="1"/>
          <p:nvPr/>
        </p:nvSpPr>
        <p:spPr>
          <a:xfrm>
            <a:off x="4139952" y="4606529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×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kstvak 24"/>
              <p:cNvSpPr txBox="1"/>
              <p:nvPr/>
            </p:nvSpPr>
            <p:spPr>
              <a:xfrm>
                <a:off x="5638638" y="3936298"/>
                <a:ext cx="68592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200" dirty="0"/>
                  <a:t>2</a:t>
                </a:r>
                <a:r>
                  <a:rPr lang="nl-NL" sz="36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1600" dirty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1600" dirty="0"/>
                          <m:t>2</m:t>
                        </m:r>
                      </m:den>
                    </m:f>
                  </m:oMath>
                </a14:m>
                <a:endParaRPr lang="nl-NL" sz="1600" dirty="0"/>
              </a:p>
            </p:txBody>
          </p:sp>
        </mc:Choice>
        <mc:Fallback xmlns="">
          <p:sp>
            <p:nvSpPr>
              <p:cNvPr id="25" name="Tekstvak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638" y="3936298"/>
                <a:ext cx="685928" cy="646331"/>
              </a:xfrm>
              <a:prstGeom prst="rect">
                <a:avLst/>
              </a:prstGeom>
              <a:blipFill rotWithShape="1">
                <a:blip r:embed="rId6"/>
                <a:stretch>
                  <a:fillRect l="-11607" t="-15094" b="-339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kstvak 25"/>
          <p:cNvSpPr txBox="1"/>
          <p:nvPr/>
        </p:nvSpPr>
        <p:spPr>
          <a:xfrm>
            <a:off x="4896036" y="4606529"/>
            <a:ext cx="468052" cy="43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</a:t>
            </a:r>
          </a:p>
        </p:txBody>
      </p:sp>
      <p:sp>
        <p:nvSpPr>
          <p:cNvPr id="27" name="Tekstvak 26"/>
          <p:cNvSpPr txBox="1"/>
          <p:nvPr/>
        </p:nvSpPr>
        <p:spPr>
          <a:xfrm>
            <a:off x="5148064" y="4607109"/>
            <a:ext cx="16561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15 + 10 = </a:t>
            </a:r>
          </a:p>
        </p:txBody>
      </p:sp>
      <p:sp>
        <p:nvSpPr>
          <p:cNvPr id="28" name="Tekstvak 27"/>
          <p:cNvSpPr txBox="1"/>
          <p:nvPr/>
        </p:nvSpPr>
        <p:spPr>
          <a:xfrm>
            <a:off x="6480212" y="4609191"/>
            <a:ext cx="15481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25 euro</a:t>
            </a:r>
          </a:p>
        </p:txBody>
      </p:sp>
      <p:sp>
        <p:nvSpPr>
          <p:cNvPr id="29" name="Tekstvak 28"/>
          <p:cNvSpPr txBox="1"/>
          <p:nvPr/>
        </p:nvSpPr>
        <p:spPr>
          <a:xfrm>
            <a:off x="378767" y="5157772"/>
            <a:ext cx="31851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Huurprijs voor 8 dagen:</a:t>
            </a:r>
          </a:p>
        </p:txBody>
      </p:sp>
      <p:sp>
        <p:nvSpPr>
          <p:cNvPr id="33" name="Tekstvak 32"/>
          <p:cNvSpPr txBox="1"/>
          <p:nvPr/>
        </p:nvSpPr>
        <p:spPr>
          <a:xfrm>
            <a:off x="4139952" y="5157772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×</a:t>
            </a:r>
          </a:p>
        </p:txBody>
      </p:sp>
      <p:sp>
        <p:nvSpPr>
          <p:cNvPr id="34" name="Tekstvak 33"/>
          <p:cNvSpPr txBox="1"/>
          <p:nvPr/>
        </p:nvSpPr>
        <p:spPr>
          <a:xfrm>
            <a:off x="2195736" y="5157772"/>
            <a:ext cx="5760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8</a:t>
            </a:r>
          </a:p>
        </p:txBody>
      </p:sp>
      <p:sp>
        <p:nvSpPr>
          <p:cNvPr id="35" name="Tekstvak 34"/>
          <p:cNvSpPr txBox="1"/>
          <p:nvPr/>
        </p:nvSpPr>
        <p:spPr>
          <a:xfrm>
            <a:off x="4626006" y="5156611"/>
            <a:ext cx="468052" cy="43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</a:t>
            </a:r>
          </a:p>
        </p:txBody>
      </p:sp>
      <p:sp>
        <p:nvSpPr>
          <p:cNvPr id="36" name="Tekstvak 35"/>
          <p:cNvSpPr txBox="1"/>
          <p:nvPr/>
        </p:nvSpPr>
        <p:spPr>
          <a:xfrm>
            <a:off x="4842030" y="5159514"/>
            <a:ext cx="14581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15 + 32 =</a:t>
            </a:r>
          </a:p>
        </p:txBody>
      </p:sp>
      <p:sp>
        <p:nvSpPr>
          <p:cNvPr id="37" name="Tekstvak 36"/>
          <p:cNvSpPr txBox="1"/>
          <p:nvPr/>
        </p:nvSpPr>
        <p:spPr>
          <a:xfrm>
            <a:off x="6156176" y="5164445"/>
            <a:ext cx="2045546" cy="4428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47 euro</a:t>
            </a:r>
          </a:p>
        </p:txBody>
      </p:sp>
      <p:grpSp>
        <p:nvGrpSpPr>
          <p:cNvPr id="38" name="Volgende slide icoon"/>
          <p:cNvGrpSpPr/>
          <p:nvPr/>
        </p:nvGrpSpPr>
        <p:grpSpPr>
          <a:xfrm>
            <a:off x="8602451" y="6397835"/>
            <a:ext cx="395064" cy="180020"/>
            <a:chOff x="2610762" y="4509120"/>
            <a:chExt cx="395064" cy="180020"/>
          </a:xfrm>
        </p:grpSpPr>
        <p:sp>
          <p:nvSpPr>
            <p:cNvPr id="39" name="Isosceles Triangle 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40" name="Isosceles Triangle 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41" name="Tekstvak 6"/>
          <p:cNvSpPr txBox="1"/>
          <p:nvPr/>
        </p:nvSpPr>
        <p:spPr>
          <a:xfrm>
            <a:off x="382387" y="1485945"/>
            <a:ext cx="38164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  <a:latin typeface="Indigo"/>
              </a:rPr>
              <a:t>huurprijs in € = 15 + 4</a:t>
            </a:r>
            <a:r>
              <a:rPr lang="nl-NL" sz="2200" b="1" i="1" dirty="0">
                <a:solidFill>
                  <a:srgbClr val="0070C0"/>
                </a:solidFill>
                <a:latin typeface="Indigo"/>
              </a:rPr>
              <a:t>t</a:t>
            </a:r>
            <a:r>
              <a:rPr lang="nl-NL" sz="2200" b="1" dirty="0">
                <a:solidFill>
                  <a:srgbClr val="0070C0"/>
                </a:solidFill>
                <a:latin typeface="Indigo"/>
              </a:rPr>
              <a:t> </a:t>
            </a:r>
          </a:p>
        </p:txBody>
      </p:sp>
      <p:sp>
        <p:nvSpPr>
          <p:cNvPr id="43" name="Tekstvak 21"/>
          <p:cNvSpPr txBox="1"/>
          <p:nvPr/>
        </p:nvSpPr>
        <p:spPr>
          <a:xfrm>
            <a:off x="3293858" y="5157192"/>
            <a:ext cx="11341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15 + 4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5536" y="1932179"/>
            <a:ext cx="33049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t </a:t>
            </a:r>
            <a:r>
              <a:rPr lang="nl-NL" sz="2200" dirty="0"/>
              <a:t>betekent </a:t>
            </a:r>
            <a:r>
              <a:rPr lang="nl-NL" sz="2200" i="1" dirty="0"/>
              <a:t>tijd in dagen</a:t>
            </a:r>
            <a:r>
              <a:rPr lang="nl-NL" sz="2200" dirty="0"/>
              <a:t>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11111E-6 L 0.05625 -0.29097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2" y="-14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81481E-6 L -0.13664 0.07315 " pathEditMode="relative" rAng="0" ptsTypes="AA">
                                      <p:cBhvr>
                                        <p:cTn id="7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40" y="3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33333E-6 L 0.23628 0.00023 " pathEditMode="relative" rAng="0" ptsTypes="AA">
                                      <p:cBhvr>
                                        <p:cTn id="11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  <p:bldP spid="7" grpId="1"/>
      <p:bldP spid="9" grpId="0"/>
      <p:bldP spid="11" grpId="0"/>
      <p:bldP spid="11" grpId="1"/>
      <p:bldP spid="13" grpId="0"/>
      <p:bldP spid="13" grpId="1"/>
      <p:bldP spid="13" grpId="2"/>
      <p:bldP spid="19" grpId="0"/>
      <p:bldP spid="20" grpId="0"/>
      <p:bldP spid="22" grpId="0"/>
      <p:bldP spid="24" grpId="0"/>
      <p:bldP spid="25" grpId="0"/>
      <p:bldP spid="25" grpId="1"/>
      <p:bldP spid="26" grpId="0"/>
      <p:bldP spid="27" grpId="0"/>
      <p:bldP spid="28" grpId="0"/>
      <p:bldP spid="29" grpId="0"/>
      <p:bldP spid="33" grpId="0"/>
      <p:bldP spid="34" grpId="0"/>
      <p:bldP spid="34" grpId="1"/>
      <p:bldP spid="35" grpId="0"/>
      <p:bldP spid="36" grpId="0"/>
      <p:bldP spid="37" grpId="0"/>
      <p:bldP spid="41" grpId="0"/>
      <p:bldP spid="43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Letters in formules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50" name="TextBox 49"/>
          <p:cNvSpPr txBox="1"/>
          <p:nvPr/>
        </p:nvSpPr>
        <p:spPr>
          <a:xfrm>
            <a:off x="378768" y="68002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663020" y="2888940"/>
            <a:ext cx="1951625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2" name="Tekstvak 18"/>
          <p:cNvSpPr txBox="1"/>
          <p:nvPr/>
        </p:nvSpPr>
        <p:spPr>
          <a:xfrm>
            <a:off x="378768" y="1141690"/>
            <a:ext cx="13955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Opgave</a:t>
            </a:r>
          </a:p>
        </p:txBody>
      </p:sp>
      <p:sp>
        <p:nvSpPr>
          <p:cNvPr id="53" name="Tekstvak 19"/>
          <p:cNvSpPr txBox="1"/>
          <p:nvPr/>
        </p:nvSpPr>
        <p:spPr>
          <a:xfrm>
            <a:off x="378768" y="1578858"/>
            <a:ext cx="84095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Het gewicht van een jonge olifant kun je berekenen met de formule</a:t>
            </a:r>
          </a:p>
        </p:txBody>
      </p:sp>
      <p:sp>
        <p:nvSpPr>
          <p:cNvPr id="54" name="Tekstvak 20"/>
          <p:cNvSpPr txBox="1"/>
          <p:nvPr/>
        </p:nvSpPr>
        <p:spPr>
          <a:xfrm>
            <a:off x="1475656" y="1917993"/>
            <a:ext cx="46805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  <a:latin typeface="Indigo"/>
              </a:rPr>
              <a:t>gewicht in kg = 128 + 27</a:t>
            </a:r>
            <a:r>
              <a:rPr lang="nl-NL" sz="2200" b="1" i="1" dirty="0">
                <a:solidFill>
                  <a:srgbClr val="0070C0"/>
                </a:solidFill>
                <a:latin typeface="Indigo"/>
              </a:rPr>
              <a:t>t</a:t>
            </a:r>
            <a:r>
              <a:rPr lang="nl-NL" sz="2200" dirty="0">
                <a:latin typeface="Indigo"/>
              </a:rPr>
              <a:t>.</a:t>
            </a:r>
            <a:r>
              <a:rPr lang="nl-NL" sz="2200" b="1" dirty="0">
                <a:solidFill>
                  <a:srgbClr val="0070C0"/>
                </a:solidFill>
                <a:latin typeface="Indigo"/>
              </a:rPr>
              <a:t> </a:t>
            </a:r>
          </a:p>
        </p:txBody>
      </p:sp>
      <p:sp>
        <p:nvSpPr>
          <p:cNvPr id="55" name="Tekstvak 21"/>
          <p:cNvSpPr txBox="1"/>
          <p:nvPr/>
        </p:nvSpPr>
        <p:spPr>
          <a:xfrm>
            <a:off x="378768" y="2314431"/>
            <a:ext cx="71969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Hierin is </a:t>
            </a:r>
            <a:r>
              <a:rPr lang="nl-NL" sz="2200" i="1" dirty="0"/>
              <a:t>t</a:t>
            </a:r>
            <a:r>
              <a:rPr lang="nl-NL" sz="2200" dirty="0"/>
              <a:t> de tijd in maanden dat de olifant oud is.</a:t>
            </a:r>
          </a:p>
        </p:txBody>
      </p:sp>
      <p:sp>
        <p:nvSpPr>
          <p:cNvPr id="56" name="Tekstvak 22"/>
          <p:cNvSpPr txBox="1"/>
          <p:nvPr/>
        </p:nvSpPr>
        <p:spPr>
          <a:xfrm>
            <a:off x="378768" y="2685841"/>
            <a:ext cx="85136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a </a:t>
            </a:r>
            <a:r>
              <a:rPr lang="nl-NL" sz="2200" dirty="0"/>
              <a:t>Bereken het gewicht als de olifant 7 maanden is.</a:t>
            </a:r>
            <a:endParaRPr lang="nl-NL" sz="2200" b="1" dirty="0"/>
          </a:p>
        </p:txBody>
      </p:sp>
      <p:grpSp>
        <p:nvGrpSpPr>
          <p:cNvPr id="58" name="Group 16"/>
          <p:cNvGrpSpPr/>
          <p:nvPr/>
        </p:nvGrpSpPr>
        <p:grpSpPr>
          <a:xfrm>
            <a:off x="788164" y="4981768"/>
            <a:ext cx="7875232" cy="1743247"/>
            <a:chOff x="467544" y="4018193"/>
            <a:chExt cx="10571827" cy="1389662"/>
          </a:xfrm>
        </p:grpSpPr>
        <p:sp>
          <p:nvSpPr>
            <p:cNvPr id="64" name="Grijze achtergrond"/>
            <p:cNvSpPr/>
            <p:nvPr/>
          </p:nvSpPr>
          <p:spPr>
            <a:xfrm>
              <a:off x="467544" y="4018193"/>
              <a:ext cx="10571827" cy="1389662"/>
            </a:xfrm>
            <a:prstGeom prst="rect">
              <a:avLst/>
            </a:prstGeom>
            <a:gradFill flip="none" rotWithShape="1">
              <a:gsLst>
                <a:gs pos="86000">
                  <a:srgbClr val="808080"/>
                </a:gs>
                <a:gs pos="13000">
                  <a:srgbClr val="808080"/>
                </a:gs>
                <a:gs pos="98333">
                  <a:srgbClr val="FFFFFF"/>
                </a:gs>
                <a:gs pos="0">
                  <a:srgbClr val="FFFFFF"/>
                </a:gs>
              </a:gsLst>
              <a:path path="rect">
                <a:fillToRect l="50000" t="50000" r="50000" b="50000"/>
              </a:path>
              <a:tileRect/>
            </a:gradFill>
            <a:ln w="127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65" name="Wit vierkant"/>
            <p:cNvSpPr/>
            <p:nvPr/>
          </p:nvSpPr>
          <p:spPr>
            <a:xfrm>
              <a:off x="666855" y="4066769"/>
              <a:ext cx="9986711" cy="1270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2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</p:grpSp>
      <p:cxnSp>
        <p:nvCxnSpPr>
          <p:cNvPr id="59" name="Straight Connector 8"/>
          <p:cNvCxnSpPr/>
          <p:nvPr/>
        </p:nvCxnSpPr>
        <p:spPr>
          <a:xfrm>
            <a:off x="1580251" y="5042704"/>
            <a:ext cx="0" cy="1608581"/>
          </a:xfrm>
          <a:prstGeom prst="line">
            <a:avLst/>
          </a:prstGeom>
          <a:ln w="19050">
            <a:solidFill>
              <a:srgbClr val="0070C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val 10"/>
          <p:cNvSpPr>
            <a:spLocks noChangeAspect="1"/>
          </p:cNvSpPr>
          <p:nvPr/>
        </p:nvSpPr>
        <p:spPr>
          <a:xfrm>
            <a:off x="1088805" y="5350089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3" name="Oval 13"/>
          <p:cNvSpPr>
            <a:spLocks noChangeAspect="1"/>
          </p:cNvSpPr>
          <p:nvPr/>
        </p:nvSpPr>
        <p:spPr>
          <a:xfrm>
            <a:off x="1088805" y="6007821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9" name="Tekstvak 47"/>
          <p:cNvSpPr txBox="1"/>
          <p:nvPr/>
        </p:nvSpPr>
        <p:spPr>
          <a:xfrm>
            <a:off x="378768" y="3070121"/>
            <a:ext cx="85136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b </a:t>
            </a:r>
            <a:r>
              <a:rPr lang="nl-NL" sz="2200" dirty="0"/>
              <a:t>Bereken het gewicht als de olifant 1 jaar is.</a:t>
            </a:r>
            <a:endParaRPr lang="nl-NL" sz="2200" b="1" dirty="0"/>
          </a:p>
        </p:txBody>
      </p:sp>
      <p:sp>
        <p:nvSpPr>
          <p:cNvPr id="96" name="Tekstvak 18"/>
          <p:cNvSpPr txBox="1"/>
          <p:nvPr/>
        </p:nvSpPr>
        <p:spPr>
          <a:xfrm>
            <a:off x="378602" y="3502169"/>
            <a:ext cx="13955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Aanpak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378602" y="3861048"/>
            <a:ext cx="805385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b="1" dirty="0"/>
              <a:t>a </a:t>
            </a:r>
            <a:r>
              <a:rPr lang="nl-NL" sz="2200" i="1" dirty="0"/>
              <a:t>t </a:t>
            </a:r>
            <a:r>
              <a:rPr lang="nl-NL" sz="2200" dirty="0"/>
              <a:t>= 7, dus vul </a:t>
            </a:r>
            <a:r>
              <a:rPr lang="nl-NL" sz="2200" i="1" dirty="0"/>
              <a:t>t </a:t>
            </a:r>
            <a:r>
              <a:rPr lang="nl-NL" sz="2200" dirty="0"/>
              <a:t>= 7 in de formule in.</a:t>
            </a:r>
            <a:endParaRPr lang="en-US" sz="2200" dirty="0"/>
          </a:p>
        </p:txBody>
      </p:sp>
      <p:sp>
        <p:nvSpPr>
          <p:cNvPr id="12" name="Rectangle 11"/>
          <p:cNvSpPr/>
          <p:nvPr/>
        </p:nvSpPr>
        <p:spPr>
          <a:xfrm>
            <a:off x="1637952" y="5157192"/>
            <a:ext cx="34176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/>
              <a:t>a</a:t>
            </a:r>
            <a:endParaRPr lang="en-US" sz="2200" dirty="0"/>
          </a:p>
        </p:txBody>
      </p:sp>
      <p:sp>
        <p:nvSpPr>
          <p:cNvPr id="97" name="Tekstvak 18"/>
          <p:cNvSpPr txBox="1"/>
          <p:nvPr/>
        </p:nvSpPr>
        <p:spPr>
          <a:xfrm>
            <a:off x="378602" y="4581128"/>
            <a:ext cx="15736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Uitwerking</a:t>
            </a:r>
          </a:p>
        </p:txBody>
      </p:sp>
      <p:sp>
        <p:nvSpPr>
          <p:cNvPr id="98" name="Tekstvak 20"/>
          <p:cNvSpPr txBox="1"/>
          <p:nvPr/>
        </p:nvSpPr>
        <p:spPr>
          <a:xfrm>
            <a:off x="1979712" y="5165658"/>
            <a:ext cx="46805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  <a:latin typeface="Indigo"/>
              </a:rPr>
              <a:t>gewicht in kg = 128 + 27 </a:t>
            </a:r>
          </a:p>
        </p:txBody>
      </p:sp>
      <p:sp>
        <p:nvSpPr>
          <p:cNvPr id="99" name="Tekstvak 20"/>
          <p:cNvSpPr txBox="1"/>
          <p:nvPr/>
        </p:nvSpPr>
        <p:spPr>
          <a:xfrm>
            <a:off x="1475656" y="1916832"/>
            <a:ext cx="46805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  <a:latin typeface="Indigo"/>
              </a:rPr>
              <a:t>gewicht in kg = 128 + 27</a:t>
            </a:r>
            <a:r>
              <a:rPr lang="nl-NL" sz="2200" b="1" i="1" dirty="0">
                <a:solidFill>
                  <a:srgbClr val="0070C0"/>
                </a:solidFill>
                <a:latin typeface="Indigo"/>
              </a:rPr>
              <a:t>t</a:t>
            </a:r>
            <a:r>
              <a:rPr lang="nl-NL" sz="2200" b="1" dirty="0">
                <a:solidFill>
                  <a:srgbClr val="0070C0"/>
                </a:solidFill>
                <a:latin typeface="Indigo"/>
              </a:rPr>
              <a:t>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266679" y="5165658"/>
            <a:ext cx="266027" cy="4724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220072" y="5165657"/>
            <a:ext cx="34977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×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4878312" y="2693147"/>
            <a:ext cx="34176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7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796136" y="5157191"/>
            <a:ext cx="34977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>
                <a:latin typeface="Indigo"/>
              </a:rPr>
              <a:t>=</a:t>
            </a:r>
            <a:endParaRPr lang="en-US" sz="2200" dirty="0"/>
          </a:p>
        </p:txBody>
      </p:sp>
      <p:sp>
        <p:nvSpPr>
          <p:cNvPr id="107" name="Rectangle 106"/>
          <p:cNvSpPr/>
          <p:nvPr/>
        </p:nvSpPr>
        <p:spPr>
          <a:xfrm>
            <a:off x="6076291" y="5157192"/>
            <a:ext cx="65594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>
                <a:latin typeface="+mj-lt"/>
              </a:rPr>
              <a:t>317</a:t>
            </a:r>
            <a:endParaRPr lang="en-US" sz="2200" dirty="0">
              <a:latin typeface="+mj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619672" y="5518393"/>
            <a:ext cx="321434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De olifant weegt 317 kg.</a:t>
            </a:r>
            <a:endParaRPr lang="en-US" sz="2200" dirty="0"/>
          </a:p>
        </p:txBody>
      </p:sp>
      <p:sp>
        <p:nvSpPr>
          <p:cNvPr id="108" name="Tekstvak 47"/>
          <p:cNvSpPr txBox="1"/>
          <p:nvPr/>
        </p:nvSpPr>
        <p:spPr>
          <a:xfrm>
            <a:off x="370135" y="4222249"/>
            <a:ext cx="85136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b </a:t>
            </a:r>
            <a:r>
              <a:rPr lang="nl-NL" sz="2200" dirty="0"/>
              <a:t>1 jaar is 12 maanden, dus </a:t>
            </a:r>
            <a:r>
              <a:rPr lang="nl-NL" sz="2200" i="1" dirty="0"/>
              <a:t>t</a:t>
            </a:r>
            <a:r>
              <a:rPr lang="nl-NL" sz="2200" dirty="0"/>
              <a:t> = 12.</a:t>
            </a:r>
            <a:endParaRPr lang="nl-NL" sz="2200" b="1" dirty="0"/>
          </a:p>
        </p:txBody>
      </p:sp>
      <p:sp>
        <p:nvSpPr>
          <p:cNvPr id="109" name="Rectangle 108"/>
          <p:cNvSpPr/>
          <p:nvPr/>
        </p:nvSpPr>
        <p:spPr>
          <a:xfrm>
            <a:off x="1636606" y="5878433"/>
            <a:ext cx="35779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/>
              <a:t>b</a:t>
            </a:r>
            <a:endParaRPr lang="en-US" sz="2200" dirty="0"/>
          </a:p>
        </p:txBody>
      </p:sp>
      <p:sp>
        <p:nvSpPr>
          <p:cNvPr id="110" name="Tekstvak 20"/>
          <p:cNvSpPr txBox="1"/>
          <p:nvPr/>
        </p:nvSpPr>
        <p:spPr>
          <a:xfrm>
            <a:off x="1475811" y="1916832"/>
            <a:ext cx="46805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  <a:latin typeface="Indigo"/>
              </a:rPr>
              <a:t>gewicht in kg = 128 + 27</a:t>
            </a:r>
            <a:r>
              <a:rPr lang="nl-NL" sz="2200" b="1" i="1" dirty="0">
                <a:solidFill>
                  <a:srgbClr val="0070C0"/>
                </a:solidFill>
                <a:latin typeface="Indigo"/>
              </a:rPr>
              <a:t>t</a:t>
            </a:r>
            <a:r>
              <a:rPr lang="nl-NL" sz="2200" b="1" dirty="0">
                <a:solidFill>
                  <a:srgbClr val="0070C0"/>
                </a:solidFill>
                <a:latin typeface="Indigo"/>
              </a:rPr>
              <a:t> </a:t>
            </a:r>
          </a:p>
        </p:txBody>
      </p:sp>
      <p:sp>
        <p:nvSpPr>
          <p:cNvPr id="111" name="Tekstvak 20"/>
          <p:cNvSpPr txBox="1"/>
          <p:nvPr/>
        </p:nvSpPr>
        <p:spPr>
          <a:xfrm>
            <a:off x="1979712" y="5878433"/>
            <a:ext cx="46805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  <a:latin typeface="Indigo"/>
              </a:rPr>
              <a:t>gewicht in kg = 128 + 27 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258212" y="5940813"/>
            <a:ext cx="133013" cy="3465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/>
          <p:cNvSpPr/>
          <p:nvPr/>
        </p:nvSpPr>
        <p:spPr>
          <a:xfrm>
            <a:off x="5220072" y="5877272"/>
            <a:ext cx="34977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×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4318842" y="4221088"/>
            <a:ext cx="49885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12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5823334" y="5878433"/>
            <a:ext cx="34977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>
                <a:latin typeface="Indigo"/>
              </a:rPr>
              <a:t>=</a:t>
            </a:r>
            <a:endParaRPr lang="en-US" sz="2200" dirty="0"/>
          </a:p>
        </p:txBody>
      </p:sp>
      <p:sp>
        <p:nvSpPr>
          <p:cNvPr id="127" name="Rectangle 126"/>
          <p:cNvSpPr/>
          <p:nvPr/>
        </p:nvSpPr>
        <p:spPr>
          <a:xfrm>
            <a:off x="6148299" y="5877272"/>
            <a:ext cx="65594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>
                <a:latin typeface="+mj-lt"/>
              </a:rPr>
              <a:t>452</a:t>
            </a:r>
            <a:endParaRPr lang="en-US" sz="2200" dirty="0">
              <a:latin typeface="+mj-lt"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1619672" y="6238473"/>
            <a:ext cx="321434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De olifant weegt 452 kg.</a:t>
            </a:r>
            <a:endParaRPr lang="en-US" sz="2200" dirty="0"/>
          </a:p>
        </p:txBody>
      </p:sp>
      <p:sp>
        <p:nvSpPr>
          <p:cNvPr id="49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48" name="Einde presentatie icoon"/>
          <p:cNvSpPr/>
          <p:nvPr/>
        </p:nvSpPr>
        <p:spPr>
          <a:xfrm>
            <a:off x="8604448" y="6436984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17" name="Animatie icoon"/>
          <p:cNvGrpSpPr>
            <a:grpSpLocks noChangeAspect="1"/>
          </p:cNvGrpSpPr>
          <p:nvPr/>
        </p:nvGrpSpPr>
        <p:grpSpPr>
          <a:xfrm>
            <a:off x="8577784" y="6398050"/>
            <a:ext cx="440378" cy="360000"/>
            <a:chOff x="5076056" y="174576"/>
            <a:chExt cx="3276364" cy="2678360"/>
          </a:xfrm>
        </p:grpSpPr>
        <p:sp>
          <p:nvSpPr>
            <p:cNvPr id="118" name="Rectangle 117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9" name="Isosceles Triangle 118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0" name="Oval 119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1" name="Oval 120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12" name="Animatie icoon"/>
          <p:cNvGrpSpPr>
            <a:grpSpLocks noChangeAspect="1"/>
          </p:cNvGrpSpPr>
          <p:nvPr/>
        </p:nvGrpSpPr>
        <p:grpSpPr>
          <a:xfrm>
            <a:off x="8577784" y="6413984"/>
            <a:ext cx="440378" cy="360000"/>
            <a:chOff x="5076056" y="174576"/>
            <a:chExt cx="3276364" cy="2678360"/>
          </a:xfrm>
        </p:grpSpPr>
        <p:sp>
          <p:nvSpPr>
            <p:cNvPr id="113" name="Rectangle 112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4" name="Isosceles Triangle 113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5" name="Oval 114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6" name="Oval 115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00" name="Animatie icoon"/>
          <p:cNvGrpSpPr>
            <a:grpSpLocks noChangeAspect="1"/>
          </p:cNvGrpSpPr>
          <p:nvPr/>
        </p:nvGrpSpPr>
        <p:grpSpPr>
          <a:xfrm>
            <a:off x="8604448" y="6399525"/>
            <a:ext cx="440378" cy="360000"/>
            <a:chOff x="5076056" y="174576"/>
            <a:chExt cx="3276364" cy="2678360"/>
          </a:xfrm>
        </p:grpSpPr>
        <p:sp>
          <p:nvSpPr>
            <p:cNvPr id="101" name="Rectangle 100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2" name="Isosceles Triangle 101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3" name="Oval 102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4" name="Oval 103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42" name="Animatie icoon"/>
          <p:cNvGrpSpPr>
            <a:grpSpLocks noChangeAspect="1"/>
          </p:cNvGrpSpPr>
          <p:nvPr/>
        </p:nvGrpSpPr>
        <p:grpSpPr>
          <a:xfrm>
            <a:off x="8604448" y="6401000"/>
            <a:ext cx="440378" cy="360000"/>
            <a:chOff x="5076056" y="174576"/>
            <a:chExt cx="3276364" cy="2678360"/>
          </a:xfrm>
        </p:grpSpPr>
        <p:sp>
          <p:nvSpPr>
            <p:cNvPr id="44" name="Rectangle 43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5" name="Isosceles Triangle 44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6" name="Oval 45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7" name="Oval 46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4054673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7037E-7 L 0.05504 0.47361 " pathEditMode="relative" rAng="0" ptsTypes="AA">
                                      <p:cBhvr>
                                        <p:cTn id="5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43" y="23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4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5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0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8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407E-6 L 0.06111 0.36181 " pathEditMode="relative" rAng="0" ptsTypes="AA">
                                      <p:cBhvr>
                                        <p:cTn id="92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56" y="18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5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00"/>
                            </p:stCondLst>
                            <p:childTnLst>
                              <p:par>
                                <p:cTn id="9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0.01065 L 0.05504 0.57754 " pathEditMode="relative" rAng="0" ptsTypes="AA">
                                      <p:cBhvr>
                                        <p:cTn id="128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43" y="29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4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5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6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500"/>
                            </p:stCondLst>
                            <p:childTnLst>
                              <p:par>
                                <p:cTn id="149" presetID="10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50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000"/>
                            </p:stCondLst>
                            <p:childTnLst>
                              <p:par>
                                <p:cTn id="1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7.40741E-7 L 0.11702 0.24167 " pathEditMode="relative" rAng="0" ptsTypes="AA">
                                      <p:cBhvr>
                                        <p:cTn id="162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51" y="12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500"/>
                            </p:stCondLst>
                            <p:childTnLst>
                              <p:par>
                                <p:cTn id="1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500"/>
                            </p:stCondLst>
                            <p:childTnLst>
                              <p:par>
                                <p:cTn id="16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>
                      <p:stCondLst>
                        <p:cond delay="0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52" grpId="0"/>
      <p:bldP spid="53" grpId="0"/>
      <p:bldP spid="54" grpId="0"/>
      <p:bldP spid="55" grpId="0"/>
      <p:bldP spid="56" grpId="0"/>
      <p:bldP spid="62" grpId="0" animBg="1"/>
      <p:bldP spid="63" grpId="0" animBg="1"/>
      <p:bldP spid="79" grpId="0"/>
      <p:bldP spid="96" grpId="0"/>
      <p:bldP spid="10" grpId="0"/>
      <p:bldP spid="12" grpId="0"/>
      <p:bldP spid="97" grpId="0"/>
      <p:bldP spid="98" grpId="0"/>
      <p:bldP spid="98" grpId="1"/>
      <p:bldP spid="98" grpId="2"/>
      <p:bldP spid="99" grpId="0"/>
      <p:bldP spid="99" grpId="1"/>
      <p:bldP spid="99" grpId="2"/>
      <p:bldP spid="23" grpId="0" animBg="1"/>
      <p:bldP spid="21" grpId="0"/>
      <p:bldP spid="105" grpId="0"/>
      <p:bldP spid="105" grpId="1"/>
      <p:bldP spid="30" grpId="0"/>
      <p:bldP spid="107" grpId="0"/>
      <p:bldP spid="31" grpId="0"/>
      <p:bldP spid="108" grpId="0"/>
      <p:bldP spid="109" grpId="0"/>
      <p:bldP spid="110" grpId="0"/>
      <p:bldP spid="110" grpId="1"/>
      <p:bldP spid="110" grpId="2"/>
      <p:bldP spid="111" grpId="0"/>
      <p:bldP spid="111" grpId="1"/>
      <p:bldP spid="111" grpId="2"/>
      <p:bldP spid="32" grpId="0" animBg="1"/>
      <p:bldP spid="123" grpId="0"/>
      <p:bldP spid="124" grpId="0"/>
      <p:bldP spid="124" grpId="1"/>
      <p:bldP spid="126" grpId="0"/>
      <p:bldP spid="127" grpId="0"/>
      <p:bldP spid="128" grpId="0"/>
      <p:bldP spid="49" grpId="0"/>
      <p:bldP spid="48" grpId="0" animBg="1"/>
    </p:bldLst>
  </p:timing>
</p:sld>
</file>

<file path=ppt/theme/theme1.xml><?xml version="1.0" encoding="utf-8"?>
<a:theme xmlns:a="http://schemas.openxmlformats.org/drawingml/2006/main" name="TheorieTemplateMacroWatermark_KGT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200" dirty="0" smtClean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</TotalTime>
  <Words>278</Words>
  <Application>Microsoft Office PowerPoint</Application>
  <PresentationFormat>Diavoorstelling (4:3)</PresentationFormat>
  <Paragraphs>64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10" baseType="lpstr">
      <vt:lpstr>MS PGothic</vt:lpstr>
      <vt:lpstr>Arial</vt:lpstr>
      <vt:lpstr>Arial Black</vt:lpstr>
      <vt:lpstr>Cambria Math</vt:lpstr>
      <vt:lpstr>Eurostile</vt:lpstr>
      <vt:lpstr>Indigo</vt:lpstr>
      <vt:lpstr>TheorieTemplateMacroWatermark_KGT</vt:lpstr>
      <vt:lpstr>PowerPoint-presentatie</vt:lpstr>
      <vt:lpstr>PowerPoint-presentatie</vt:lpstr>
      <vt:lpstr>PowerPoint-presentatie</vt:lpstr>
    </vt:vector>
  </TitlesOfParts>
  <Company>Infinitas Learning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Nijbroek, Tom</dc:creator>
  <cp:lastModifiedBy>Luuk Mennen</cp:lastModifiedBy>
  <cp:revision>26</cp:revision>
  <dcterms:created xsi:type="dcterms:W3CDTF">2014-07-01T07:47:22Z</dcterms:created>
  <dcterms:modified xsi:type="dcterms:W3CDTF">2018-09-18T10:05:10Z</dcterms:modified>
</cp:coreProperties>
</file>