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33" r:id="rId3"/>
    <p:sldId id="336" r:id="rId4"/>
    <p:sldId id="335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DEBDFF"/>
    <a:srgbClr val="DFDBF0"/>
    <a:srgbClr val="D60093"/>
    <a:srgbClr val="0099FF"/>
    <a:srgbClr val="00FF00"/>
    <a:srgbClr val="00FFFF"/>
    <a:srgbClr val="CC99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D64D03-FDCB-44EA-A5F4-EEFC268DA978}" v="22" dt="2018-09-18T08:47:02.8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6057" autoAdjust="0"/>
  </p:normalViewPr>
  <p:slideViewPr>
    <p:cSldViewPr snapToObjects="1">
      <p:cViewPr varScale="1">
        <p:scale>
          <a:sx n="62" d="100"/>
          <a:sy n="62" d="100"/>
        </p:scale>
        <p:origin x="160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98D64D03-FDCB-44EA-A5F4-EEFC268DA978}"/>
    <pc:docChg chg="modSld">
      <pc:chgData name="Luuk Mennen" userId="e8da6a4e-8fc9-4e27-9348-3a94ae635dab" providerId="ADAL" clId="{98D64D03-FDCB-44EA-A5F4-EEFC268DA978}" dt="2018-09-18T08:47:02.815" v="21" actId="20577"/>
      <pc:docMkLst>
        <pc:docMk/>
      </pc:docMkLst>
      <pc:sldChg chg="modSp">
        <pc:chgData name="Luuk Mennen" userId="e8da6a4e-8fc9-4e27-9348-3a94ae635dab" providerId="ADAL" clId="{98D64D03-FDCB-44EA-A5F4-EEFC268DA978}" dt="2018-09-18T08:47:02.815" v="21" actId="20577"/>
        <pc:sldMkLst>
          <pc:docMk/>
          <pc:sldMk cId="0" sldId="322"/>
        </pc:sldMkLst>
        <pc:spChg chg="mod">
          <ac:chgData name="Luuk Mennen" userId="e8da6a4e-8fc9-4e27-9348-3a94ae635dab" providerId="ADAL" clId="{98D64D03-FDCB-44EA-A5F4-EEFC268DA978}" dt="2018-09-18T08:47:02.815" v="21" actId="20577"/>
          <ac:spMkLst>
            <pc:docMk/>
            <pc:sldMk cId="0" sldId="32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059832" y="3949682"/>
            <a:ext cx="4680520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Lijnen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Snijdende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lijnen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en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loodlijnen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Snijdende lijnen en loodlijnen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19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2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1" name="Rechthoek 10"/>
          <p:cNvSpPr/>
          <p:nvPr/>
        </p:nvSpPr>
        <p:spPr>
          <a:xfrm>
            <a:off x="1331640" y="6021288"/>
            <a:ext cx="1134392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/>
          <p:cNvSpPr/>
          <p:nvPr/>
        </p:nvSpPr>
        <p:spPr>
          <a:xfrm>
            <a:off x="3080904" y="6051899"/>
            <a:ext cx="1134392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/>
          <p:cNvSpPr/>
          <p:nvPr/>
        </p:nvSpPr>
        <p:spPr>
          <a:xfrm>
            <a:off x="5148064" y="6093256"/>
            <a:ext cx="1206400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/>
          <p:cNvSpPr/>
          <p:nvPr/>
        </p:nvSpPr>
        <p:spPr>
          <a:xfrm>
            <a:off x="7172622" y="6030391"/>
            <a:ext cx="1218583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2" name="Animatie icoon"/>
          <p:cNvGrpSpPr>
            <a:grpSpLocks noChangeAspect="1"/>
          </p:cNvGrpSpPr>
          <p:nvPr/>
        </p:nvGrpSpPr>
        <p:grpSpPr>
          <a:xfrm>
            <a:off x="8599303" y="6390471"/>
            <a:ext cx="440378" cy="360000"/>
            <a:chOff x="5076056" y="174576"/>
            <a:chExt cx="3276364" cy="2678360"/>
          </a:xfrm>
        </p:grpSpPr>
        <p:sp>
          <p:nvSpPr>
            <p:cNvPr id="53" name="Rectangle 52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Isosceles Triangle 53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Oval 54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Oval 55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3" name="Animatie icoon"/>
          <p:cNvGrpSpPr>
            <a:grpSpLocks noChangeAspect="1"/>
          </p:cNvGrpSpPr>
          <p:nvPr/>
        </p:nvGrpSpPr>
        <p:grpSpPr>
          <a:xfrm>
            <a:off x="8599304" y="6393398"/>
            <a:ext cx="440378" cy="360000"/>
            <a:chOff x="5076056" y="174576"/>
            <a:chExt cx="3276364" cy="2678360"/>
          </a:xfrm>
        </p:grpSpPr>
        <p:sp>
          <p:nvSpPr>
            <p:cNvPr id="74" name="Rectangle 7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Isosceles Triangle 7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6" name="Oval 7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Oval 7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3" name="Volgende slide icoon"/>
          <p:cNvGrpSpPr/>
          <p:nvPr/>
        </p:nvGrpSpPr>
        <p:grpSpPr>
          <a:xfrm>
            <a:off x="8585665" y="6528267"/>
            <a:ext cx="395064" cy="180020"/>
            <a:chOff x="2610762" y="4509120"/>
            <a:chExt cx="395064" cy="180020"/>
          </a:xfrm>
        </p:grpSpPr>
        <p:sp>
          <p:nvSpPr>
            <p:cNvPr id="44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45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>
          <a:xfrm flipV="1">
            <a:off x="973718" y="1988840"/>
            <a:ext cx="1850236" cy="1152128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19677623">
            <a:off x="1201192" y="1987217"/>
            <a:ext cx="1395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/>
              <a:t>lijn</a:t>
            </a:r>
            <a:r>
              <a:rPr lang="en-US" sz="2200" dirty="0"/>
              <a:t> </a:t>
            </a:r>
            <a:r>
              <a:rPr lang="en-US" sz="2200" i="1" dirty="0">
                <a:latin typeface="+mj-lt"/>
                <a:ea typeface="Cambria Math" pitchFamily="18" charset="0"/>
                <a:cs typeface="Times New Roman" pitchFamily="18" charset="0"/>
              </a:rPr>
              <a:t>k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2820237" y="1704525"/>
            <a:ext cx="451902" cy="288032"/>
          </a:xfrm>
          <a:prstGeom prst="line">
            <a:avLst/>
          </a:prstGeom>
          <a:ln w="254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3626437" y="2259503"/>
            <a:ext cx="1755348" cy="910393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tipgrafiek"/>
          <p:cNvSpPr>
            <a:spLocks noChangeAspect="1"/>
          </p:cNvSpPr>
          <p:nvPr/>
        </p:nvSpPr>
        <p:spPr>
          <a:xfrm>
            <a:off x="3607493" y="3141981"/>
            <a:ext cx="45719" cy="4839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stipgrafiek"/>
          <p:cNvSpPr>
            <a:spLocks noChangeAspect="1"/>
          </p:cNvSpPr>
          <p:nvPr/>
        </p:nvSpPr>
        <p:spPr>
          <a:xfrm>
            <a:off x="5364173" y="2231588"/>
            <a:ext cx="45719" cy="4839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3378324" y="3213430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A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292041" y="2310572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B</a:t>
            </a:r>
          </a:p>
        </p:txBody>
      </p:sp>
      <p:sp>
        <p:nvSpPr>
          <p:cNvPr id="60" name="TextBox 59"/>
          <p:cNvSpPr txBox="1"/>
          <p:nvPr/>
        </p:nvSpPr>
        <p:spPr>
          <a:xfrm rot="19947735">
            <a:off x="3342421" y="2206027"/>
            <a:ext cx="1854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/>
              <a:t>lijnstuk</a:t>
            </a:r>
            <a:r>
              <a:rPr lang="en-US" sz="2200" dirty="0"/>
              <a:t> </a:t>
            </a:r>
            <a:r>
              <a:rPr lang="en-US" sz="2200" i="1" dirty="0">
                <a:latin typeface="+mj-lt"/>
                <a:ea typeface="Cambria Math" pitchFamily="18" charset="0"/>
                <a:cs typeface="Times New Roman" pitchFamily="18" charset="0"/>
              </a:rPr>
              <a:t>AB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6070868" y="2755392"/>
            <a:ext cx="1927867" cy="57275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tipgrafiek"/>
          <p:cNvSpPr>
            <a:spLocks noChangeAspect="1"/>
          </p:cNvSpPr>
          <p:nvPr/>
        </p:nvSpPr>
        <p:spPr>
          <a:xfrm>
            <a:off x="6032794" y="3309196"/>
            <a:ext cx="45719" cy="4839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4" name="TextBox 63"/>
          <p:cNvSpPr txBox="1"/>
          <p:nvPr/>
        </p:nvSpPr>
        <p:spPr>
          <a:xfrm>
            <a:off x="5803625" y="3371680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C</a:t>
            </a:r>
          </a:p>
        </p:txBody>
      </p:sp>
      <p:sp>
        <p:nvSpPr>
          <p:cNvPr id="65" name="TextBox 64"/>
          <p:cNvSpPr txBox="1"/>
          <p:nvPr/>
        </p:nvSpPr>
        <p:spPr>
          <a:xfrm rot="20575183">
            <a:off x="6040233" y="2459448"/>
            <a:ext cx="1854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+mj-lt"/>
                <a:ea typeface="Cambria Math" pitchFamily="18" charset="0"/>
                <a:cs typeface="Times New Roman" pitchFamily="18" charset="0"/>
              </a:rPr>
              <a:t>Halve </a:t>
            </a:r>
            <a:r>
              <a:rPr lang="en-US" sz="2200" b="1" dirty="0" err="1">
                <a:latin typeface="+mj-lt"/>
                <a:ea typeface="Cambria Math" pitchFamily="18" charset="0"/>
                <a:cs typeface="Times New Roman" pitchFamily="18" charset="0"/>
              </a:rPr>
              <a:t>lijn</a:t>
            </a:r>
            <a:endParaRPr lang="en-US" sz="2200" i="1" dirty="0">
              <a:latin typeface="+mj-lt"/>
              <a:ea typeface="Cambria Math" pitchFamily="18" charset="0"/>
              <a:cs typeface="Times New Roman" pitchFamily="18" charset="0"/>
            </a:endParaRPr>
          </a:p>
        </p:txBody>
      </p:sp>
      <p:grpSp>
        <p:nvGrpSpPr>
          <p:cNvPr id="66" name="Animatie icoon"/>
          <p:cNvGrpSpPr>
            <a:grpSpLocks noChangeAspect="1"/>
          </p:cNvGrpSpPr>
          <p:nvPr/>
        </p:nvGrpSpPr>
        <p:grpSpPr>
          <a:xfrm>
            <a:off x="8593077" y="6355671"/>
            <a:ext cx="440378" cy="360000"/>
            <a:chOff x="5076056" y="174576"/>
            <a:chExt cx="3276364" cy="2678360"/>
          </a:xfrm>
        </p:grpSpPr>
        <p:sp>
          <p:nvSpPr>
            <p:cNvPr id="67" name="Rectangle 66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8" name="Isosceles Triangle 67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Oval 68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Oval 69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1" name="Animatie icoon"/>
          <p:cNvGrpSpPr>
            <a:grpSpLocks noChangeAspect="1"/>
          </p:cNvGrpSpPr>
          <p:nvPr/>
        </p:nvGrpSpPr>
        <p:grpSpPr>
          <a:xfrm>
            <a:off x="8580520" y="6372439"/>
            <a:ext cx="440378" cy="360000"/>
            <a:chOff x="5076056" y="174576"/>
            <a:chExt cx="3276364" cy="2678360"/>
          </a:xfrm>
        </p:grpSpPr>
        <p:sp>
          <p:nvSpPr>
            <p:cNvPr id="72" name="Rectangle 7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8" name="Isosceles Triangle 77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9" name="Oval 78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0" name="Oval 79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81" name="Straight Connector 80"/>
          <p:cNvCxnSpPr/>
          <p:nvPr/>
        </p:nvCxnSpPr>
        <p:spPr>
          <a:xfrm flipV="1">
            <a:off x="6087041" y="2557888"/>
            <a:ext cx="2577141" cy="76324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20143" y="3082494"/>
            <a:ext cx="451902" cy="288032"/>
          </a:xfrm>
          <a:prstGeom prst="line">
            <a:avLst/>
          </a:prstGeom>
          <a:ln w="254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2823954" y="1704525"/>
            <a:ext cx="451902" cy="288032"/>
          </a:xfrm>
          <a:prstGeom prst="line">
            <a:avLst/>
          </a:prstGeom>
          <a:ln w="254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04466" y="3087583"/>
            <a:ext cx="451902" cy="288032"/>
          </a:xfrm>
          <a:prstGeom prst="line">
            <a:avLst/>
          </a:prstGeom>
          <a:ln w="25400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Animatie icoon"/>
          <p:cNvGrpSpPr>
            <a:grpSpLocks noChangeAspect="1"/>
          </p:cNvGrpSpPr>
          <p:nvPr/>
        </p:nvGrpSpPr>
        <p:grpSpPr>
          <a:xfrm>
            <a:off x="8587079" y="6391923"/>
            <a:ext cx="440378" cy="360000"/>
            <a:chOff x="5076056" y="174576"/>
            <a:chExt cx="3276364" cy="2678360"/>
          </a:xfrm>
        </p:grpSpPr>
        <p:sp>
          <p:nvSpPr>
            <p:cNvPr id="87" name="Rectangle 86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Isosceles Triangle 87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9" name="Oval 88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0" name="Oval 89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18063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15" grpId="0"/>
      <p:bldP spid="57" grpId="0" animBg="1"/>
      <p:bldP spid="58" grpId="0" animBg="1"/>
      <p:bldP spid="24" grpId="0"/>
      <p:bldP spid="59" grpId="0"/>
      <p:bldP spid="60" grpId="0"/>
      <p:bldP spid="62" grpId="0" animBg="1"/>
      <p:bldP spid="64" grpId="0"/>
      <p:bldP spid="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Snijdende lijnen en loodlijnen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19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2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1" name="Rechthoek 10"/>
          <p:cNvSpPr/>
          <p:nvPr/>
        </p:nvSpPr>
        <p:spPr>
          <a:xfrm>
            <a:off x="1331640" y="6021288"/>
            <a:ext cx="1134392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/>
          <p:cNvSpPr/>
          <p:nvPr/>
        </p:nvSpPr>
        <p:spPr>
          <a:xfrm>
            <a:off x="3080904" y="6051899"/>
            <a:ext cx="1134392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/>
          <p:cNvSpPr/>
          <p:nvPr/>
        </p:nvSpPr>
        <p:spPr>
          <a:xfrm>
            <a:off x="5148064" y="6093256"/>
            <a:ext cx="1206400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/>
          <p:cNvSpPr/>
          <p:nvPr/>
        </p:nvSpPr>
        <p:spPr>
          <a:xfrm>
            <a:off x="7172622" y="6030391"/>
            <a:ext cx="1218583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2" name="Animatie icoon"/>
          <p:cNvGrpSpPr>
            <a:grpSpLocks noChangeAspect="1"/>
          </p:cNvGrpSpPr>
          <p:nvPr/>
        </p:nvGrpSpPr>
        <p:grpSpPr>
          <a:xfrm>
            <a:off x="8599303" y="6390471"/>
            <a:ext cx="440378" cy="360000"/>
            <a:chOff x="5076056" y="174576"/>
            <a:chExt cx="3276364" cy="2678360"/>
          </a:xfrm>
        </p:grpSpPr>
        <p:sp>
          <p:nvSpPr>
            <p:cNvPr id="53" name="Rectangle 52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Isosceles Triangle 53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Oval 54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Oval 55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3" name="Animatie icoon"/>
          <p:cNvGrpSpPr>
            <a:grpSpLocks noChangeAspect="1"/>
          </p:cNvGrpSpPr>
          <p:nvPr/>
        </p:nvGrpSpPr>
        <p:grpSpPr>
          <a:xfrm>
            <a:off x="8599304" y="6393398"/>
            <a:ext cx="440378" cy="360000"/>
            <a:chOff x="5076056" y="174576"/>
            <a:chExt cx="3276364" cy="2678360"/>
          </a:xfrm>
        </p:grpSpPr>
        <p:sp>
          <p:nvSpPr>
            <p:cNvPr id="74" name="Rectangle 7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Isosceles Triangle 7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6" name="Oval 7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Oval 7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3" name="Volgende slide icoon"/>
          <p:cNvGrpSpPr/>
          <p:nvPr/>
        </p:nvGrpSpPr>
        <p:grpSpPr>
          <a:xfrm>
            <a:off x="8585665" y="6528267"/>
            <a:ext cx="395064" cy="180020"/>
            <a:chOff x="2610762" y="4509120"/>
            <a:chExt cx="395064" cy="180020"/>
          </a:xfrm>
        </p:grpSpPr>
        <p:sp>
          <p:nvSpPr>
            <p:cNvPr id="44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45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cxnSp>
        <p:nvCxnSpPr>
          <p:cNvPr id="50" name="Straight Connector 49"/>
          <p:cNvCxnSpPr/>
          <p:nvPr/>
        </p:nvCxnSpPr>
        <p:spPr>
          <a:xfrm flipV="1">
            <a:off x="967594" y="1111424"/>
            <a:ext cx="2683582" cy="180858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Animatie icoon"/>
          <p:cNvGrpSpPr>
            <a:grpSpLocks noChangeAspect="1"/>
          </p:cNvGrpSpPr>
          <p:nvPr/>
        </p:nvGrpSpPr>
        <p:grpSpPr>
          <a:xfrm>
            <a:off x="8593077" y="6355671"/>
            <a:ext cx="440378" cy="360000"/>
            <a:chOff x="5076056" y="174576"/>
            <a:chExt cx="3276364" cy="2678360"/>
          </a:xfrm>
        </p:grpSpPr>
        <p:sp>
          <p:nvSpPr>
            <p:cNvPr id="67" name="Rectangle 66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8" name="Isosceles Triangle 67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Oval 68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Oval 69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1" name="Animatie icoon"/>
          <p:cNvGrpSpPr>
            <a:grpSpLocks noChangeAspect="1"/>
          </p:cNvGrpSpPr>
          <p:nvPr/>
        </p:nvGrpSpPr>
        <p:grpSpPr>
          <a:xfrm>
            <a:off x="8580520" y="6372439"/>
            <a:ext cx="440378" cy="360000"/>
            <a:chOff x="5076056" y="174576"/>
            <a:chExt cx="3276364" cy="2678360"/>
          </a:xfrm>
        </p:grpSpPr>
        <p:sp>
          <p:nvSpPr>
            <p:cNvPr id="72" name="Rectangle 7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8" name="Isosceles Triangle 77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9" name="Oval 78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0" name="Oval 79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81" name="Straight Connector 80"/>
          <p:cNvCxnSpPr/>
          <p:nvPr/>
        </p:nvCxnSpPr>
        <p:spPr>
          <a:xfrm>
            <a:off x="1259632" y="1367522"/>
            <a:ext cx="2670721" cy="1396996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61964" y="980728"/>
            <a:ext cx="279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a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522228" y="1152078"/>
            <a:ext cx="279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0671" y="3523655"/>
            <a:ext cx="26707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De </a:t>
            </a:r>
            <a:r>
              <a:rPr lang="en-US" sz="2200" dirty="0" err="1"/>
              <a:t>lijnen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en-US" sz="2200" dirty="0"/>
              <a:t> en </a:t>
            </a:r>
            <a:r>
              <a:rPr lang="en-US" sz="2200" i="1" dirty="0"/>
              <a:t>b</a:t>
            </a:r>
            <a:r>
              <a:rPr lang="en-US" sz="2200" dirty="0"/>
              <a:t> </a:t>
            </a:r>
            <a:r>
              <a:rPr lang="en-US" sz="2200" b="1" dirty="0" err="1"/>
              <a:t>snijden</a:t>
            </a:r>
            <a:r>
              <a:rPr lang="en-US" sz="2200" dirty="0"/>
              <a:t> </a:t>
            </a:r>
            <a:r>
              <a:rPr lang="en-US" sz="2200" dirty="0" err="1"/>
              <a:t>elkaar</a:t>
            </a:r>
            <a:r>
              <a:rPr lang="en-US" sz="2200" dirty="0"/>
              <a:t>. </a:t>
            </a:r>
          </a:p>
        </p:txBody>
      </p:sp>
      <p:sp>
        <p:nvSpPr>
          <p:cNvPr id="82" name="stipgrafiek"/>
          <p:cNvSpPr>
            <a:spLocks noChangeAspect="1"/>
          </p:cNvSpPr>
          <p:nvPr/>
        </p:nvSpPr>
        <p:spPr>
          <a:xfrm>
            <a:off x="2364295" y="1923636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8" name="Group 17"/>
          <p:cNvGrpSpPr/>
          <p:nvPr/>
        </p:nvGrpSpPr>
        <p:grpSpPr>
          <a:xfrm>
            <a:off x="1619672" y="2066020"/>
            <a:ext cx="1800200" cy="913941"/>
            <a:chOff x="1619672" y="2642084"/>
            <a:chExt cx="1800200" cy="913941"/>
          </a:xfrm>
        </p:grpSpPr>
        <p:sp>
          <p:nvSpPr>
            <p:cNvPr id="13" name="TextBox 12"/>
            <p:cNvSpPr txBox="1"/>
            <p:nvPr/>
          </p:nvSpPr>
          <p:spPr>
            <a:xfrm>
              <a:off x="1619672" y="3125138"/>
              <a:ext cx="1800200" cy="430887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b="1" dirty="0" err="1"/>
                <a:t>snijpunt</a:t>
              </a:r>
              <a:r>
                <a:rPr lang="en-US" sz="2200" dirty="0"/>
                <a:t> </a:t>
              </a:r>
              <a:r>
                <a:rPr lang="en-US" sz="2200" i="1" dirty="0"/>
                <a:t>S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 flipV="1">
              <a:off x="2392166" y="2642084"/>
              <a:ext cx="5201" cy="48305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3" name="Straight Connector 82"/>
          <p:cNvCxnSpPr/>
          <p:nvPr/>
        </p:nvCxnSpPr>
        <p:spPr>
          <a:xfrm rot="20167053">
            <a:off x="5281081" y="2078120"/>
            <a:ext cx="2843393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20167053">
            <a:off x="6732775" y="792874"/>
            <a:ext cx="0" cy="270599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5402809" y="2554497"/>
            <a:ext cx="279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p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172622" y="2857264"/>
            <a:ext cx="279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q</a:t>
            </a:r>
          </a:p>
        </p:txBody>
      </p:sp>
      <p:sp>
        <p:nvSpPr>
          <p:cNvPr id="87" name="stipgrafiek"/>
          <p:cNvSpPr>
            <a:spLocks noChangeAspect="1"/>
          </p:cNvSpPr>
          <p:nvPr/>
        </p:nvSpPr>
        <p:spPr>
          <a:xfrm>
            <a:off x="6679917" y="2044957"/>
            <a:ext cx="45719" cy="4839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88" name="Group 87"/>
          <p:cNvGrpSpPr/>
          <p:nvPr/>
        </p:nvGrpSpPr>
        <p:grpSpPr>
          <a:xfrm>
            <a:off x="5903378" y="2167586"/>
            <a:ext cx="1800200" cy="1850483"/>
            <a:chOff x="1619672" y="1558455"/>
            <a:chExt cx="1800200" cy="1850483"/>
          </a:xfrm>
        </p:grpSpPr>
        <p:sp>
          <p:nvSpPr>
            <p:cNvPr id="89" name="TextBox 88"/>
            <p:cNvSpPr txBox="1"/>
            <p:nvPr/>
          </p:nvSpPr>
          <p:spPr>
            <a:xfrm>
              <a:off x="1619672" y="2978051"/>
              <a:ext cx="1800200" cy="430887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b="1" dirty="0" err="1"/>
                <a:t>snijpunt</a:t>
              </a:r>
              <a:r>
                <a:rPr lang="en-US" sz="2200" dirty="0"/>
                <a:t> </a:t>
              </a:r>
              <a:r>
                <a:rPr lang="en-US" sz="2200" i="1" dirty="0"/>
                <a:t>R</a:t>
              </a: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 flipH="1" flipV="1">
              <a:off x="2409765" y="1558455"/>
              <a:ext cx="1314" cy="141959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5580112" y="4113885"/>
            <a:ext cx="30004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De </a:t>
            </a:r>
            <a:r>
              <a:rPr lang="en-US" sz="2200" dirty="0" err="1"/>
              <a:t>lijnen</a:t>
            </a:r>
            <a:r>
              <a:rPr lang="en-US" sz="2200" dirty="0"/>
              <a:t> </a:t>
            </a:r>
            <a:r>
              <a:rPr lang="en-US" sz="2200" i="1" dirty="0"/>
              <a:t>p</a:t>
            </a:r>
            <a:r>
              <a:rPr lang="en-US" sz="2200" dirty="0"/>
              <a:t> en </a:t>
            </a:r>
            <a:r>
              <a:rPr lang="en-US" sz="2200" i="1" dirty="0"/>
              <a:t>q</a:t>
            </a:r>
          </a:p>
          <a:p>
            <a:r>
              <a:rPr lang="en-US" sz="2200" dirty="0" err="1"/>
              <a:t>maken</a:t>
            </a:r>
            <a:r>
              <a:rPr lang="en-US" sz="2200" dirty="0"/>
              <a:t> </a:t>
            </a:r>
            <a:r>
              <a:rPr lang="en-US" sz="2200" dirty="0" err="1"/>
              <a:t>rechte</a:t>
            </a:r>
            <a:r>
              <a:rPr lang="en-US" sz="2200" dirty="0"/>
              <a:t> </a:t>
            </a:r>
            <a:r>
              <a:rPr lang="en-US" sz="2200" dirty="0" err="1"/>
              <a:t>hoeken</a:t>
            </a:r>
            <a:r>
              <a:rPr lang="en-US" sz="2200" dirty="0"/>
              <a:t>. </a:t>
            </a:r>
          </a:p>
        </p:txBody>
      </p:sp>
      <p:grpSp>
        <p:nvGrpSpPr>
          <p:cNvPr id="92" name="Group 9"/>
          <p:cNvGrpSpPr>
            <a:grpSpLocks noChangeAspect="1"/>
          </p:cNvGrpSpPr>
          <p:nvPr/>
        </p:nvGrpSpPr>
        <p:grpSpPr>
          <a:xfrm rot="14766783" flipV="1">
            <a:off x="6671369" y="1879374"/>
            <a:ext cx="160210" cy="160210"/>
            <a:chOff x="4572000" y="2685108"/>
            <a:chExt cx="720080" cy="720080"/>
          </a:xfrm>
        </p:grpSpPr>
        <p:cxnSp>
          <p:nvCxnSpPr>
            <p:cNvPr id="93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TextBox 94"/>
          <p:cNvSpPr txBox="1"/>
          <p:nvPr/>
        </p:nvSpPr>
        <p:spPr>
          <a:xfrm>
            <a:off x="635488" y="5014337"/>
            <a:ext cx="78969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We </a:t>
            </a:r>
            <a:r>
              <a:rPr lang="en-US" sz="2200" dirty="0" err="1"/>
              <a:t>zeggen</a:t>
            </a:r>
            <a:r>
              <a:rPr lang="en-US" sz="2200" dirty="0"/>
              <a:t>: </a:t>
            </a:r>
            <a:r>
              <a:rPr lang="en-US" sz="2200" i="1" dirty="0"/>
              <a:t>p </a:t>
            </a:r>
            <a:r>
              <a:rPr lang="en-US" sz="2200" dirty="0"/>
              <a:t>is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b="1" dirty="0" err="1"/>
              <a:t>loodlijn</a:t>
            </a:r>
            <a:r>
              <a:rPr lang="en-US" sz="2200" dirty="0"/>
              <a:t> op </a:t>
            </a:r>
            <a:r>
              <a:rPr lang="en-US" sz="2200" i="1" dirty="0"/>
              <a:t>q, </a:t>
            </a:r>
            <a:r>
              <a:rPr lang="en-US" sz="2200" dirty="0"/>
              <a:t>of</a:t>
            </a:r>
            <a:r>
              <a:rPr lang="en-US" sz="2200" i="1" dirty="0"/>
              <a:t> p </a:t>
            </a:r>
            <a:r>
              <a:rPr lang="en-US" sz="2200" dirty="0" err="1"/>
              <a:t>staat</a:t>
            </a:r>
            <a:r>
              <a:rPr lang="en-US" sz="2200" dirty="0"/>
              <a:t> </a:t>
            </a:r>
            <a:r>
              <a:rPr lang="en-US" sz="2200" b="1" dirty="0" err="1"/>
              <a:t>loodrecht</a:t>
            </a:r>
            <a:r>
              <a:rPr lang="en-US" sz="2200" dirty="0"/>
              <a:t> op </a:t>
            </a:r>
            <a:r>
              <a:rPr lang="en-US" sz="2200" i="1" dirty="0"/>
              <a:t>q.  </a:t>
            </a:r>
            <a:r>
              <a:rPr lang="en-US" sz="2200" dirty="0"/>
              <a:t> </a:t>
            </a:r>
          </a:p>
        </p:txBody>
      </p:sp>
      <p:sp>
        <p:nvSpPr>
          <p:cNvPr id="42" name="Oval 41"/>
          <p:cNvSpPr/>
          <p:nvPr/>
        </p:nvSpPr>
        <p:spPr>
          <a:xfrm>
            <a:off x="6516216" y="1718570"/>
            <a:ext cx="432048" cy="405294"/>
          </a:xfrm>
          <a:prstGeom prst="ellips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6412007" y="895980"/>
            <a:ext cx="24486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/>
              <a:t>rechtehoekteken</a:t>
            </a:r>
            <a:endParaRPr lang="en-US" sz="22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2259277" y="2019556"/>
            <a:ext cx="279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412007" y="2150149"/>
            <a:ext cx="279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888984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9" grpId="0"/>
      <p:bldP spid="63" grpId="0"/>
      <p:bldP spid="10" grpId="0"/>
      <p:bldP spid="82" grpId="0" animBg="1"/>
      <p:bldP spid="85" grpId="0"/>
      <p:bldP spid="86" grpId="0"/>
      <p:bldP spid="87" grpId="0" animBg="1"/>
      <p:bldP spid="91" grpId="0"/>
      <p:bldP spid="95" grpId="0"/>
      <p:bldP spid="42" grpId="0" animBg="1"/>
      <p:bldP spid="46" grpId="0"/>
      <p:bldP spid="64" grpId="0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12"/>
          <p:cNvSpPr txBox="1"/>
          <p:nvPr/>
        </p:nvSpPr>
        <p:spPr>
          <a:xfrm>
            <a:off x="467544" y="807094"/>
            <a:ext cx="50401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Staan de lijnen loodrecht op elkaar?</a:t>
            </a:r>
          </a:p>
        </p:txBody>
      </p: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Snijdende lijnen en loodlijnen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19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2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1" name="Rechthoek 10"/>
          <p:cNvSpPr/>
          <p:nvPr/>
        </p:nvSpPr>
        <p:spPr>
          <a:xfrm>
            <a:off x="1331640" y="6021288"/>
            <a:ext cx="1134392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/>
          <p:cNvSpPr/>
          <p:nvPr/>
        </p:nvSpPr>
        <p:spPr>
          <a:xfrm>
            <a:off x="3080904" y="6051899"/>
            <a:ext cx="1134392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hthoek 38"/>
          <p:cNvSpPr/>
          <p:nvPr/>
        </p:nvSpPr>
        <p:spPr>
          <a:xfrm>
            <a:off x="5148064" y="6093256"/>
            <a:ext cx="1206400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/>
          <p:cNvSpPr/>
          <p:nvPr/>
        </p:nvSpPr>
        <p:spPr>
          <a:xfrm>
            <a:off x="7172622" y="6030391"/>
            <a:ext cx="1218583" cy="36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2" name="Animatie icoon"/>
          <p:cNvGrpSpPr>
            <a:grpSpLocks noChangeAspect="1"/>
          </p:cNvGrpSpPr>
          <p:nvPr/>
        </p:nvGrpSpPr>
        <p:grpSpPr>
          <a:xfrm>
            <a:off x="8599303" y="6390471"/>
            <a:ext cx="440378" cy="360000"/>
            <a:chOff x="5076056" y="174576"/>
            <a:chExt cx="3276364" cy="2678360"/>
          </a:xfrm>
        </p:grpSpPr>
        <p:sp>
          <p:nvSpPr>
            <p:cNvPr id="53" name="Rectangle 52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Isosceles Triangle 53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Oval 54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Oval 55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3" name="Animatie icoon"/>
          <p:cNvGrpSpPr>
            <a:grpSpLocks noChangeAspect="1"/>
          </p:cNvGrpSpPr>
          <p:nvPr/>
        </p:nvGrpSpPr>
        <p:grpSpPr>
          <a:xfrm>
            <a:off x="8599304" y="6393398"/>
            <a:ext cx="440378" cy="360000"/>
            <a:chOff x="5076056" y="174576"/>
            <a:chExt cx="3276364" cy="2678360"/>
          </a:xfrm>
        </p:grpSpPr>
        <p:sp>
          <p:nvSpPr>
            <p:cNvPr id="74" name="Rectangle 7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Isosceles Triangle 7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6" name="Oval 7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Oval 7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03450">
            <a:off x="469673" y="2449646"/>
            <a:ext cx="6690538" cy="341101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03450">
            <a:off x="397666" y="2606985"/>
            <a:ext cx="6690538" cy="341101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03450">
            <a:off x="289510" y="2454905"/>
            <a:ext cx="6690538" cy="3411017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5845284" y="2660719"/>
            <a:ext cx="27652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lijnen staan loodrecht op elkaar.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839170" y="2660719"/>
            <a:ext cx="27652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lijnen staan niet loodrecht op elkaar.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839170" y="2660719"/>
            <a:ext cx="27652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lijnen staan niet loodrecht op elkaar.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195736" y="1560714"/>
            <a:ext cx="1224136" cy="3668486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916766" y="4749109"/>
            <a:ext cx="3753284" cy="1272179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1691680" y="1188138"/>
            <a:ext cx="4752528" cy="5265198"/>
            <a:chOff x="1691680" y="1188138"/>
            <a:chExt cx="4752528" cy="5265198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2222725" y="1188138"/>
              <a:ext cx="270296" cy="4401102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691680" y="4869160"/>
              <a:ext cx="4752528" cy="1584176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1475656" y="1412776"/>
            <a:ext cx="4824536" cy="4860520"/>
            <a:chOff x="1475656" y="1412776"/>
            <a:chExt cx="4824536" cy="4860520"/>
          </a:xfrm>
        </p:grpSpPr>
        <p:cxnSp>
          <p:nvCxnSpPr>
            <p:cNvPr id="36" name="Straight Connector 35"/>
            <p:cNvCxnSpPr/>
            <p:nvPr/>
          </p:nvCxnSpPr>
          <p:spPr>
            <a:xfrm flipV="1">
              <a:off x="1673750" y="1412776"/>
              <a:ext cx="2754234" cy="4176464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475656" y="4653136"/>
              <a:ext cx="4824536" cy="162016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Einde presentatie icoon"/>
          <p:cNvSpPr/>
          <p:nvPr/>
        </p:nvSpPr>
        <p:spPr>
          <a:xfrm>
            <a:off x="8628356" y="646536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432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37" grpId="0"/>
      <p:bldP spid="37" grpId="1"/>
      <p:bldP spid="47" grpId="0"/>
      <p:bldP spid="47" grpId="1"/>
      <p:bldP spid="49" grpId="0"/>
      <p:bldP spid="66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17</TotalTime>
  <Words>130</Words>
  <Application>Microsoft Office PowerPoint</Application>
  <PresentationFormat>Diavoorstelling (4:3)</PresentationFormat>
  <Paragraphs>42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MS PGothic</vt:lpstr>
      <vt:lpstr>Arial</vt:lpstr>
      <vt:lpstr>Cambria Math</vt:lpstr>
      <vt:lpstr>Eurostile</vt:lpstr>
      <vt:lpstr>Times New Roman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76</cp:revision>
  <dcterms:created xsi:type="dcterms:W3CDTF">2014-05-01T11:44:04Z</dcterms:created>
  <dcterms:modified xsi:type="dcterms:W3CDTF">2018-09-18T08:47:08Z</dcterms:modified>
</cp:coreProperties>
</file>