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31" r:id="rId3"/>
    <p:sldId id="339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25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347"/>
    <a:srgbClr val="FF9999"/>
    <a:srgbClr val="FFDDDD"/>
    <a:srgbClr val="FFCCCC"/>
    <a:srgbClr val="FDC3BF"/>
    <a:srgbClr val="FFF8E1"/>
    <a:srgbClr val="FA837A"/>
    <a:srgbClr val="FCA8A2"/>
    <a:srgbClr val="FDBEB9"/>
    <a:srgbClr val="FCB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FCD7EC-F3FA-4BE8-A746-DF7F171B5184}" v="22" dt="2018-09-18T08:39:13.1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6171" autoAdjust="0"/>
  </p:normalViewPr>
  <p:slideViewPr>
    <p:cSldViewPr snapToObjects="1">
      <p:cViewPr varScale="1">
        <p:scale>
          <a:sx n="62" d="100"/>
          <a:sy n="62" d="100"/>
        </p:scale>
        <p:origin x="1602" y="78"/>
      </p:cViewPr>
      <p:guideLst>
        <p:guide orient="horz" pos="152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D4FCD7EC-F3FA-4BE8-A746-DF7F171B5184}"/>
    <pc:docChg chg="modSld">
      <pc:chgData name="Luuk Mennen" userId="e8da6a4e-8fc9-4e27-9348-3a94ae635dab" providerId="ADAL" clId="{D4FCD7EC-F3FA-4BE8-A746-DF7F171B5184}" dt="2018-09-18T08:39:13.139" v="21" actId="20577"/>
      <pc:docMkLst>
        <pc:docMk/>
      </pc:docMkLst>
      <pc:sldChg chg="modSp">
        <pc:chgData name="Luuk Mennen" userId="e8da6a4e-8fc9-4e27-9348-3a94ae635dab" providerId="ADAL" clId="{D4FCD7EC-F3FA-4BE8-A746-DF7F171B5184}" dt="2018-09-18T08:39:13.139" v="21" actId="20577"/>
        <pc:sldMkLst>
          <pc:docMk/>
          <pc:sldMk cId="0" sldId="322"/>
        </pc:sldMkLst>
        <pc:spChg chg="mod">
          <ac:chgData name="Luuk Mennen" userId="e8da6a4e-8fc9-4e27-9348-3a94ae635dab" providerId="ADAL" clId="{D4FCD7EC-F3FA-4BE8-A746-DF7F171B5184}" dt="2018-09-18T08:39:13.139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b="0" baseline="0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563888" y="3959207"/>
            <a:ext cx="496855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>
                <a:latin typeface="+mn-lt"/>
              </a:rPr>
              <a:t>Rekenen </a:t>
            </a:r>
            <a:r>
              <a:rPr lang="nl-NL" sz="2400" dirty="0">
                <a:latin typeface="+mn-lt"/>
              </a:rPr>
              <a:t>met breuken</a:t>
            </a:r>
            <a:br>
              <a:rPr lang="nl-NL" sz="2400" dirty="0">
                <a:latin typeface="+mn-lt"/>
              </a:rPr>
            </a:b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Breuken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optellen</a:t>
            </a: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Breuken optellen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97" name="Volgende slide icoon"/>
          <p:cNvGrpSpPr/>
          <p:nvPr/>
        </p:nvGrpSpPr>
        <p:grpSpPr>
          <a:xfrm>
            <a:off x="8676456" y="6561348"/>
            <a:ext cx="395064" cy="180020"/>
            <a:chOff x="2610762" y="4509120"/>
            <a:chExt cx="395064" cy="180020"/>
          </a:xfrm>
        </p:grpSpPr>
        <p:sp>
          <p:nvSpPr>
            <p:cNvPr id="98" name="Isosceles Triangle 6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99" name="Isosceles Triangle 6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160" name="TextBox 3075"/>
          <p:cNvSpPr txBox="1"/>
          <p:nvPr/>
        </p:nvSpPr>
        <p:spPr>
          <a:xfrm>
            <a:off x="364013" y="1538497"/>
            <a:ext cx="6831236" cy="43088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nl-NL" sz="2200" dirty="0"/>
              <a:t>De noemers zijn gelijk, ze zijn </a:t>
            </a:r>
            <a:r>
              <a:rPr lang="nl-NL" sz="2200" b="1" dirty="0"/>
              <a:t>gelijknamig</a:t>
            </a:r>
            <a:r>
              <a:rPr lang="nl-NL" sz="2200" dirty="0"/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3075"/>
              <p:cNvSpPr txBox="1"/>
              <p:nvPr/>
            </p:nvSpPr>
            <p:spPr>
              <a:xfrm>
                <a:off x="386011" y="908720"/>
                <a:ext cx="6142194" cy="654923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200" b="1" dirty="0">
                    <a:solidFill>
                      <a:srgbClr val="0070C0"/>
                    </a:solidFill>
                  </a:rPr>
                  <a:t>Wat </a:t>
                </a:r>
                <a:r>
                  <a:rPr lang="en-US" sz="2200" b="1" dirty="0" err="1">
                    <a:solidFill>
                      <a:srgbClr val="0070C0"/>
                    </a:solidFill>
                  </a:rPr>
                  <a:t>valt</a:t>
                </a:r>
                <a:r>
                  <a:rPr lang="en-US" sz="2200" b="1" dirty="0">
                    <a:solidFill>
                      <a:srgbClr val="0070C0"/>
                    </a:solidFill>
                  </a:rPr>
                  <a:t> je op </a:t>
                </a:r>
                <a:r>
                  <a:rPr lang="en-US" sz="2200" b="1" dirty="0" err="1">
                    <a:solidFill>
                      <a:srgbClr val="0070C0"/>
                    </a:solidFill>
                  </a:rPr>
                  <a:t>aan</a:t>
                </a:r>
                <a:r>
                  <a:rPr lang="en-US" sz="2200" b="1" dirty="0">
                    <a:solidFill>
                      <a:srgbClr val="0070C0"/>
                    </a:solidFill>
                  </a:rPr>
                  <a:t> de </a:t>
                </a:r>
                <a:r>
                  <a:rPr lang="en-US" sz="2200" b="1" dirty="0" err="1">
                    <a:solidFill>
                      <a:srgbClr val="0070C0"/>
                    </a:solidFill>
                  </a:rPr>
                  <a:t>noemers</a:t>
                </a:r>
                <a:r>
                  <a:rPr lang="en-US" sz="2200" b="1" dirty="0">
                    <a:solidFill>
                      <a:srgbClr val="0070C0"/>
                    </a:solidFill>
                  </a:rPr>
                  <a:t> van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1" i="0" smtClean="0">
                            <a:solidFill>
                              <a:srgbClr val="0070C0"/>
                            </a:solidFill>
                            <a:latin typeface="+mn-lt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200" b="1" i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nl-NL" sz="2200" b="1" i="0" smtClean="0">
                            <a:solidFill>
                              <a:srgbClr val="0070C0"/>
                            </a:solidFill>
                            <a:latin typeface="+mn-lt"/>
                          </a:rPr>
                          <m:t>5 </m:t>
                        </m:r>
                      </m:den>
                    </m:f>
                  </m:oMath>
                </a14:m>
                <a:r>
                  <a:rPr lang="en-US" sz="2200" b="1" dirty="0">
                    <a:solidFill>
                      <a:srgbClr val="0070C0"/>
                    </a:solidFill>
                  </a:rPr>
                  <a:t> 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200" b="1" i="0" smtClean="0">
                            <a:solidFill>
                              <a:srgbClr val="0070C0"/>
                            </a:solidFill>
                            <a:latin typeface="+mj-lt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1" i="0" smtClean="0">
                            <a:solidFill>
                              <a:srgbClr val="0070C0"/>
                            </a:solidFill>
                            <a:latin typeface="+mj-lt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200" b="1" dirty="0">
                    <a:solidFill>
                      <a:srgbClr val="0070C0"/>
                    </a:solidFill>
                  </a:rPr>
                  <a:t>?</a:t>
                </a:r>
                <a:endParaRPr lang="nl-NL" sz="22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7" name="TextBox 30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011" y="908720"/>
                <a:ext cx="6142194" cy="654923"/>
              </a:xfrm>
              <a:prstGeom prst="rect">
                <a:avLst/>
              </a:prstGeom>
              <a:blipFill rotWithShape="1">
                <a:blip r:embed="rId4"/>
                <a:stretch>
                  <a:fillRect l="-1190" b="-463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4" name="Animatie icoon"/>
          <p:cNvGrpSpPr>
            <a:grpSpLocks noChangeAspect="1"/>
          </p:cNvGrpSpPr>
          <p:nvPr/>
        </p:nvGrpSpPr>
        <p:grpSpPr>
          <a:xfrm>
            <a:off x="8621408" y="6397582"/>
            <a:ext cx="440378" cy="360000"/>
            <a:chOff x="5076056" y="174576"/>
            <a:chExt cx="3276364" cy="2678360"/>
          </a:xfrm>
        </p:grpSpPr>
        <p:sp>
          <p:nvSpPr>
            <p:cNvPr id="55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8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4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4" name="TextBox 3075"/>
          <p:cNvSpPr txBox="1"/>
          <p:nvPr/>
        </p:nvSpPr>
        <p:spPr>
          <a:xfrm>
            <a:off x="364013" y="1990001"/>
            <a:ext cx="7582635" cy="43088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nl-NL" sz="2200" dirty="0"/>
              <a:t>Gelijknamige breuken kun je optellen.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hthoek 2"/>
              <p:cNvSpPr/>
              <p:nvPr/>
            </p:nvSpPr>
            <p:spPr>
              <a:xfrm>
                <a:off x="1835696" y="4103738"/>
                <a:ext cx="1237891" cy="6481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</a:rPr>
                          <m:t>7</m:t>
                        </m:r>
                        <m:r>
                          <m:rPr>
                            <m:nor/>
                          </m:rPr>
                          <a:rPr lang="nl-NL" sz="2200">
                            <a:solidFill>
                              <a:schemeClr val="tx1"/>
                            </a:solidFill>
                          </a:rPr>
                          <m:t> </m:t>
                        </m:r>
                      </m:den>
                    </m:f>
                  </m:oMath>
                </a14:m>
                <a:r>
                  <a:rPr lang="nl-NL" sz="22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nl-NL" sz="2200" dirty="0"/>
                  <a:t> =</a:t>
                </a:r>
              </a:p>
            </p:txBody>
          </p:sp>
        </mc:Choice>
        <mc:Fallback xmlns="">
          <p:sp>
            <p:nvSpPr>
              <p:cNvPr id="3" name="Rechthoe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5696" y="4103738"/>
                <a:ext cx="1237891" cy="648191"/>
              </a:xfrm>
              <a:prstGeom prst="rect">
                <a:avLst/>
              </a:prstGeom>
              <a:blipFill rotWithShape="1">
                <a:blip r:embed="rId5"/>
                <a:stretch>
                  <a:fillRect r="-9852" b="-56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hthoek 6"/>
          <p:cNvSpPr/>
          <p:nvPr/>
        </p:nvSpPr>
        <p:spPr>
          <a:xfrm>
            <a:off x="3188470" y="2997533"/>
            <a:ext cx="89960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3 + 2 </a:t>
            </a:r>
            <a:endParaRPr lang="nl-NL" sz="2200" dirty="0">
              <a:latin typeface="+mj-lt"/>
            </a:endParaRPr>
          </a:p>
        </p:txBody>
      </p:sp>
      <p:sp>
        <p:nvSpPr>
          <p:cNvPr id="8" name="Wolkvormige toelichting 7"/>
          <p:cNvSpPr/>
          <p:nvPr/>
        </p:nvSpPr>
        <p:spPr>
          <a:xfrm>
            <a:off x="2771800" y="2708920"/>
            <a:ext cx="1800200" cy="1037456"/>
          </a:xfrm>
          <a:prstGeom prst="cloudCallout">
            <a:avLst>
              <a:gd name="adj1" fmla="val -25685"/>
              <a:gd name="adj2" fmla="val 78373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hthoek 60"/>
              <p:cNvSpPr/>
              <p:nvPr/>
            </p:nvSpPr>
            <p:spPr>
              <a:xfrm>
                <a:off x="2960313" y="4103738"/>
                <a:ext cx="496795" cy="651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200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7</m:t>
                        </m:r>
                        <m:r>
                          <m:rPr>
                            <m:nor/>
                          </m:rPr>
                          <a:rPr lang="nl-NL" sz="2200">
                            <a:solidFill>
                              <a:schemeClr val="tx1"/>
                            </a:solidFill>
                            <a:latin typeface="+mj-lt"/>
                          </a:rPr>
                          <m:t> </m:t>
                        </m:r>
                      </m:den>
                    </m:f>
                  </m:oMath>
                </a14:m>
                <a:r>
                  <a:rPr lang="nl-NL" sz="2200" dirty="0"/>
                  <a:t> </a:t>
                </a:r>
              </a:p>
            </p:txBody>
          </p:sp>
        </mc:Choice>
        <mc:Fallback xmlns="">
          <p:sp>
            <p:nvSpPr>
              <p:cNvPr id="61" name="Rechthoek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0313" y="4103738"/>
                <a:ext cx="496795" cy="651332"/>
              </a:xfrm>
              <a:prstGeom prst="rect">
                <a:avLst/>
              </a:prstGeom>
              <a:blipFill rotWithShape="1">
                <a:blip r:embed="rId6"/>
                <a:stretch>
                  <a:fillRect r="-44444" b="-46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hthoek 61"/>
              <p:cNvSpPr/>
              <p:nvPr/>
            </p:nvSpPr>
            <p:spPr>
              <a:xfrm>
                <a:off x="4256457" y="4103738"/>
                <a:ext cx="1469285" cy="6549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2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nl-NL" sz="2200" b="0" i="0" smtClean="0"/>
                          <m:t>8</m:t>
                        </m:r>
                        <m:r>
                          <m:rPr>
                            <m:nor/>
                          </m:rPr>
                          <a:rPr lang="nl-NL" sz="2200"/>
                          <m:t> </m:t>
                        </m:r>
                      </m:den>
                    </m:f>
                    <m:r>
                      <a:rPr lang="nl-NL" sz="220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nl-NL" sz="2400" dirty="0"/>
                  <a:t>–</a:t>
                </a:r>
                <a:r>
                  <a:rPr lang="nl-NL" sz="2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2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nl-NL" sz="2200" b="0" i="0" smtClean="0"/>
                          <m:t>8</m:t>
                        </m:r>
                        <m:r>
                          <m:rPr>
                            <m:nor/>
                          </m:rPr>
                          <a:rPr lang="nl-NL" sz="2200"/>
                          <m:t> </m:t>
                        </m:r>
                      </m:den>
                    </m:f>
                    <m:r>
                      <a:rPr lang="nl-NL" sz="2200" i="1">
                        <a:latin typeface="Cambria Math"/>
                      </a:rPr>
                      <m:t> </m:t>
                    </m:r>
                  </m:oMath>
                </a14:m>
                <a:r>
                  <a:rPr lang="nl-NL" sz="2200" dirty="0"/>
                  <a:t>=</a:t>
                </a:r>
              </a:p>
            </p:txBody>
          </p:sp>
        </mc:Choice>
        <mc:Fallback xmlns="">
          <p:sp>
            <p:nvSpPr>
              <p:cNvPr id="62" name="Rechthoek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6457" y="4103738"/>
                <a:ext cx="1469285" cy="654923"/>
              </a:xfrm>
              <a:prstGeom prst="rect">
                <a:avLst/>
              </a:prstGeom>
              <a:blipFill rotWithShape="1">
                <a:blip r:embed="rId7"/>
                <a:stretch>
                  <a:fillRect r="-830"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Rechthoek 62"/>
          <p:cNvSpPr/>
          <p:nvPr/>
        </p:nvSpPr>
        <p:spPr>
          <a:xfrm>
            <a:off x="5747783" y="3027342"/>
            <a:ext cx="84670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3 </a:t>
            </a:r>
            <a:r>
              <a:rPr lang="nl-NL" sz="2000" dirty="0"/>
              <a:t>–  1</a:t>
            </a:r>
            <a:endParaRPr lang="nl-NL" sz="2200" dirty="0">
              <a:latin typeface="+mj-lt"/>
            </a:endParaRPr>
          </a:p>
        </p:txBody>
      </p:sp>
      <p:sp>
        <p:nvSpPr>
          <p:cNvPr id="66" name="Wolkvormige toelichting 65"/>
          <p:cNvSpPr/>
          <p:nvPr/>
        </p:nvSpPr>
        <p:spPr>
          <a:xfrm>
            <a:off x="5364088" y="2780928"/>
            <a:ext cx="1660627" cy="995961"/>
          </a:xfrm>
          <a:prstGeom prst="cloudCallout">
            <a:avLst>
              <a:gd name="adj1" fmla="val -25685"/>
              <a:gd name="adj2" fmla="val 78373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41" name="Animatie icoon"/>
          <p:cNvGrpSpPr>
            <a:grpSpLocks noChangeAspect="1"/>
          </p:cNvGrpSpPr>
          <p:nvPr/>
        </p:nvGrpSpPr>
        <p:grpSpPr>
          <a:xfrm>
            <a:off x="8625110" y="6410645"/>
            <a:ext cx="440378" cy="360000"/>
            <a:chOff x="5076056" y="174576"/>
            <a:chExt cx="3276364" cy="2678360"/>
          </a:xfrm>
        </p:grpSpPr>
        <p:sp>
          <p:nvSpPr>
            <p:cNvPr id="42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3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5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6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hthoek 62"/>
              <p:cNvSpPr/>
              <p:nvPr/>
            </p:nvSpPr>
            <p:spPr>
              <a:xfrm>
                <a:off x="5508104" y="4101893"/>
                <a:ext cx="726481" cy="6549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2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</a:rPr>
                          <m:t>8</m:t>
                        </m:r>
                        <m:r>
                          <m:rPr>
                            <m:nor/>
                          </m:rPr>
                          <a:rPr lang="nl-NL" sz="2200">
                            <a:latin typeface="+mj-lt"/>
                          </a:rPr>
                          <m:t> </m:t>
                        </m:r>
                      </m:den>
                    </m:f>
                  </m:oMath>
                </a14:m>
                <a:r>
                  <a:rPr lang="nl-NL" sz="2200" dirty="0"/>
                  <a:t> =</a:t>
                </a:r>
                <a:endParaRPr lang="nl-NL" sz="2200" dirty="0">
                  <a:latin typeface="+mj-lt"/>
                </a:endParaRPr>
              </a:p>
            </p:txBody>
          </p:sp>
        </mc:Choice>
        <mc:Fallback xmlns="">
          <p:sp>
            <p:nvSpPr>
              <p:cNvPr id="75" name="Rechthoek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4101893"/>
                <a:ext cx="726481" cy="654923"/>
              </a:xfrm>
              <a:prstGeom prst="rect">
                <a:avLst/>
              </a:prstGeom>
              <a:blipFill rotWithShape="1">
                <a:blip r:embed="rId8"/>
                <a:stretch>
                  <a:fillRect r="-21008" b="-56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Rechthoek 62"/>
              <p:cNvSpPr/>
              <p:nvPr/>
            </p:nvSpPr>
            <p:spPr>
              <a:xfrm>
                <a:off x="6149775" y="4109543"/>
                <a:ext cx="577402" cy="6508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2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nl-NL" sz="2200">
                            <a:latin typeface="+mj-lt"/>
                          </a:rPr>
                          <m:t> </m:t>
                        </m:r>
                      </m:den>
                    </m:f>
                  </m:oMath>
                </a14:m>
                <a:r>
                  <a:rPr lang="nl-NL" sz="2200" dirty="0"/>
                  <a:t> </a:t>
                </a:r>
                <a:endParaRPr lang="nl-NL" sz="2200" dirty="0">
                  <a:latin typeface="+mj-lt"/>
                </a:endParaRPr>
              </a:p>
            </p:txBody>
          </p:sp>
        </mc:Choice>
        <mc:Fallback xmlns="">
          <p:sp>
            <p:nvSpPr>
              <p:cNvPr id="73" name="Rechthoek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9775" y="4109543"/>
                <a:ext cx="577402" cy="650819"/>
              </a:xfrm>
              <a:prstGeom prst="rect">
                <a:avLst/>
              </a:prstGeom>
              <a:blipFill rotWithShape="1">
                <a:blip r:embed="rId9"/>
                <a:stretch>
                  <a:fillRect r="-23158" b="-56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356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160" grpId="0"/>
      <p:bldP spid="47" grpId="0"/>
      <p:bldP spid="34" grpId="0"/>
      <p:bldP spid="3" grpId="0"/>
      <p:bldP spid="7" grpId="0"/>
      <p:bldP spid="7" grpId="1"/>
      <p:bldP spid="8" grpId="0" animBg="1"/>
      <p:bldP spid="8" grpId="1" animBg="1"/>
      <p:bldP spid="61" grpId="0"/>
      <p:bldP spid="62" grpId="0"/>
      <p:bldP spid="63" grpId="0"/>
      <p:bldP spid="63" grpId="1"/>
      <p:bldP spid="66" grpId="0" animBg="1"/>
      <p:bldP spid="66" grpId="1" animBg="1"/>
      <p:bldP spid="75" grpId="0"/>
      <p:bldP spid="7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roup 41"/>
          <p:cNvGrpSpPr/>
          <p:nvPr/>
        </p:nvGrpSpPr>
        <p:grpSpPr>
          <a:xfrm>
            <a:off x="479622" y="4149080"/>
            <a:ext cx="4682197" cy="2384969"/>
            <a:chOff x="467544" y="4013448"/>
            <a:chExt cx="8421291" cy="1575792"/>
          </a:xfrm>
        </p:grpSpPr>
        <p:grpSp>
          <p:nvGrpSpPr>
            <p:cNvPr id="97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99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103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98" name="Straight Connector 43"/>
            <p:cNvCxnSpPr/>
            <p:nvPr/>
          </p:nvCxnSpPr>
          <p:spPr>
            <a:xfrm>
              <a:off x="2258988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Breuken optellen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hthoek 2"/>
              <p:cNvSpPr/>
              <p:nvPr/>
            </p:nvSpPr>
            <p:spPr>
              <a:xfrm>
                <a:off x="1818471" y="4571751"/>
                <a:ext cx="1581305" cy="6549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200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20</m:t>
                        </m:r>
                        <m:r>
                          <m:rPr>
                            <m:nor/>
                          </m:rPr>
                          <a:rPr lang="nl-NL" sz="2200">
                            <a:solidFill>
                              <a:schemeClr val="tx1"/>
                            </a:solidFill>
                            <a:latin typeface="+mj-lt"/>
                          </a:rPr>
                          <m:t> </m:t>
                        </m:r>
                      </m:den>
                    </m:f>
                  </m:oMath>
                </a14:m>
                <a:r>
                  <a:rPr lang="nl-NL" sz="22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20</m:t>
                        </m:r>
                      </m:den>
                    </m:f>
                  </m:oMath>
                </a14:m>
                <a:r>
                  <a:rPr lang="nl-NL" sz="2200" dirty="0"/>
                  <a:t> =</a:t>
                </a:r>
              </a:p>
            </p:txBody>
          </p:sp>
        </mc:Choice>
        <mc:Fallback xmlns="">
          <p:sp>
            <p:nvSpPr>
              <p:cNvPr id="3" name="Rechthoe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8471" y="4571751"/>
                <a:ext cx="1581305" cy="654923"/>
              </a:xfrm>
              <a:prstGeom prst="rect">
                <a:avLst/>
              </a:prstGeom>
              <a:blipFill rotWithShape="1">
                <a:blip r:embed="rId4"/>
                <a:stretch>
                  <a:fillRect r="-5385" b="-56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hthoek 60"/>
              <p:cNvSpPr/>
              <p:nvPr/>
            </p:nvSpPr>
            <p:spPr>
              <a:xfrm>
                <a:off x="3326357" y="4571751"/>
                <a:ext cx="1029619" cy="6549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10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200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20</m:t>
                        </m:r>
                        <m:r>
                          <m:rPr>
                            <m:nor/>
                          </m:rPr>
                          <a:rPr lang="nl-NL" sz="2200">
                            <a:solidFill>
                              <a:schemeClr val="tx1"/>
                            </a:solidFill>
                            <a:latin typeface="+mj-lt"/>
                          </a:rPr>
                          <m:t> </m:t>
                        </m:r>
                      </m:den>
                    </m:f>
                  </m:oMath>
                </a14:m>
                <a:r>
                  <a:rPr lang="nl-NL" sz="2200" dirty="0"/>
                  <a:t> =</a:t>
                </a:r>
              </a:p>
            </p:txBody>
          </p:sp>
        </mc:Choice>
        <mc:Fallback xmlns="">
          <p:sp>
            <p:nvSpPr>
              <p:cNvPr id="61" name="Rechthoek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6357" y="4571751"/>
                <a:ext cx="1029619" cy="654923"/>
              </a:xfrm>
              <a:prstGeom prst="rect">
                <a:avLst/>
              </a:prstGeom>
              <a:blipFill rotWithShape="1">
                <a:blip r:embed="rId5"/>
                <a:stretch>
                  <a:fillRect r="-592" b="-56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hthoek 56"/>
              <p:cNvSpPr/>
              <p:nvPr/>
            </p:nvSpPr>
            <p:spPr>
              <a:xfrm>
                <a:off x="4067944" y="4569361"/>
                <a:ext cx="696258" cy="6516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2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nl-NL" sz="2200">
                            <a:latin typeface="+mj-lt"/>
                          </a:rPr>
                          <m:t> </m:t>
                        </m:r>
                      </m:den>
                    </m:f>
                    <m:r>
                      <a:rPr lang="nl-NL" sz="2200" i="1">
                        <a:latin typeface="Cambria Math"/>
                      </a:rPr>
                      <m:t> </m:t>
                    </m:r>
                  </m:oMath>
                </a14:m>
                <a:endParaRPr lang="nl-NL" sz="2200" dirty="0"/>
              </a:p>
            </p:txBody>
          </p:sp>
        </mc:Choice>
        <mc:Fallback xmlns="">
          <p:sp>
            <p:nvSpPr>
              <p:cNvPr id="57" name="Rechthoek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4569361"/>
                <a:ext cx="696258" cy="651653"/>
              </a:xfrm>
              <a:prstGeom prst="rect">
                <a:avLst/>
              </a:prstGeom>
              <a:blipFill rotWithShape="1">
                <a:blip r:embed="rId6"/>
                <a:stretch>
                  <a:fillRect l="-10435" r="-12174" b="-66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TextBox 6"/>
          <p:cNvSpPr txBox="1"/>
          <p:nvPr/>
        </p:nvSpPr>
        <p:spPr>
          <a:xfrm>
            <a:off x="378768" y="692696"/>
            <a:ext cx="1855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D60093"/>
                </a:solidFill>
              </a:rPr>
              <a:t>Voorbeelden</a:t>
            </a:r>
            <a:r>
              <a:rPr lang="en-US" sz="2400" dirty="0">
                <a:solidFill>
                  <a:srgbClr val="D60093"/>
                </a:solidFill>
              </a:rPr>
              <a:t> 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74" name="TextBox 3075"/>
          <p:cNvSpPr txBox="1"/>
          <p:nvPr/>
        </p:nvSpPr>
        <p:spPr>
          <a:xfrm>
            <a:off x="364013" y="1196752"/>
            <a:ext cx="1454458" cy="43088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nl-NL" sz="2200" dirty="0"/>
              <a:t>Bereken.</a:t>
            </a:r>
          </a:p>
        </p:txBody>
      </p:sp>
      <p:sp>
        <p:nvSpPr>
          <p:cNvPr id="75" name="TextBox 3075"/>
          <p:cNvSpPr txBox="1"/>
          <p:nvPr/>
        </p:nvSpPr>
        <p:spPr>
          <a:xfrm>
            <a:off x="1773212" y="1188185"/>
            <a:ext cx="351394" cy="43088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/>
              <a:t>a </a:t>
            </a:r>
            <a:r>
              <a:rPr lang="nl-NL" sz="2200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Rechthoek 78"/>
              <p:cNvSpPr/>
              <p:nvPr/>
            </p:nvSpPr>
            <p:spPr>
              <a:xfrm>
                <a:off x="2109973" y="1062464"/>
                <a:ext cx="1237891" cy="6549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200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20</m:t>
                        </m:r>
                      </m:den>
                    </m:f>
                  </m:oMath>
                </a14:m>
                <a:r>
                  <a:rPr lang="nl-NL" sz="22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20</m:t>
                        </m:r>
                      </m:den>
                    </m:f>
                  </m:oMath>
                </a14:m>
                <a:r>
                  <a:rPr lang="nl-NL" sz="2200" dirty="0"/>
                  <a:t> </a:t>
                </a:r>
              </a:p>
            </p:txBody>
          </p:sp>
        </mc:Choice>
        <mc:Fallback xmlns="">
          <p:sp>
            <p:nvSpPr>
              <p:cNvPr id="79" name="Rechthoek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9973" y="1062464"/>
                <a:ext cx="1237891" cy="654923"/>
              </a:xfrm>
              <a:prstGeom prst="rect">
                <a:avLst/>
              </a:prstGeom>
              <a:blipFill rotWithShape="1">
                <a:blip r:embed="rId7"/>
                <a:stretch>
                  <a:fillRect r="-15271" b="-46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1" name="TextBox 3075"/>
          <p:cNvSpPr txBox="1"/>
          <p:nvPr/>
        </p:nvSpPr>
        <p:spPr>
          <a:xfrm>
            <a:off x="3593072" y="1188185"/>
            <a:ext cx="411829" cy="43088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/>
              <a:t>b </a:t>
            </a:r>
            <a:r>
              <a:rPr lang="nl-NL" sz="2200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hthoek 83"/>
              <p:cNvSpPr/>
              <p:nvPr/>
            </p:nvSpPr>
            <p:spPr>
              <a:xfrm>
                <a:off x="3923928" y="1062464"/>
                <a:ext cx="1237891" cy="6549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15</m:t>
                        </m:r>
                      </m:den>
                    </m:f>
                  </m:oMath>
                </a14:m>
                <a:r>
                  <a:rPr lang="nl-NL" sz="2200" dirty="0"/>
                  <a:t> </a:t>
                </a:r>
                <a:r>
                  <a:rPr lang="nl-NL" sz="2000" dirty="0"/>
                  <a:t>–</a:t>
                </a:r>
                <a:r>
                  <a:rPr lang="nl-NL" sz="2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15</m:t>
                        </m:r>
                      </m:den>
                    </m:f>
                  </m:oMath>
                </a14:m>
                <a:r>
                  <a:rPr lang="nl-NL" sz="2200" dirty="0"/>
                  <a:t> </a:t>
                </a:r>
              </a:p>
            </p:txBody>
          </p:sp>
        </mc:Choice>
        <mc:Fallback xmlns="">
          <p:sp>
            <p:nvSpPr>
              <p:cNvPr id="84" name="Rechthoek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1062464"/>
                <a:ext cx="1237891" cy="654923"/>
              </a:xfrm>
              <a:prstGeom prst="rect">
                <a:avLst/>
              </a:prstGeom>
              <a:blipFill rotWithShape="1">
                <a:blip r:embed="rId8"/>
                <a:stretch>
                  <a:fillRect r="-7882" b="-46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5" name="TextBox 3075"/>
          <p:cNvSpPr txBox="1"/>
          <p:nvPr/>
        </p:nvSpPr>
        <p:spPr>
          <a:xfrm>
            <a:off x="366352" y="3574177"/>
            <a:ext cx="6831236" cy="43088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nl-NL" sz="2200" i="1" dirty="0"/>
              <a:t>Uitwerking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Rechthoek 115"/>
              <p:cNvSpPr/>
              <p:nvPr/>
            </p:nvSpPr>
            <p:spPr>
              <a:xfrm>
                <a:off x="1818471" y="5438373"/>
                <a:ext cx="1581305" cy="6549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15</m:t>
                        </m:r>
                      </m:den>
                    </m:f>
                  </m:oMath>
                </a14:m>
                <a:r>
                  <a:rPr lang="nl-NL" sz="2200" dirty="0"/>
                  <a:t> </a:t>
                </a:r>
                <a:r>
                  <a:rPr lang="nl-NL" sz="2000" dirty="0"/>
                  <a:t>–</a:t>
                </a:r>
                <a:r>
                  <a:rPr lang="nl-NL" sz="2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15</m:t>
                        </m:r>
                      </m:den>
                    </m:f>
                  </m:oMath>
                </a14:m>
                <a:r>
                  <a:rPr lang="nl-NL" sz="2200" dirty="0"/>
                  <a:t> =</a:t>
                </a:r>
              </a:p>
            </p:txBody>
          </p:sp>
        </mc:Choice>
        <mc:Fallback xmlns="">
          <p:sp>
            <p:nvSpPr>
              <p:cNvPr id="116" name="Rechthoek 1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8471" y="5438373"/>
                <a:ext cx="1581305" cy="654923"/>
              </a:xfrm>
              <a:prstGeom prst="rect">
                <a:avLst/>
              </a:prstGeom>
              <a:blipFill rotWithShape="1">
                <a:blip r:embed="rId9"/>
                <a:stretch>
                  <a:fillRect b="-46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Einde presentatie icoon"/>
          <p:cNvSpPr/>
          <p:nvPr/>
        </p:nvSpPr>
        <p:spPr>
          <a:xfrm>
            <a:off x="8692904" y="6432747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8" name="Oval 46"/>
          <p:cNvSpPr>
            <a:spLocks noChangeAspect="1"/>
          </p:cNvSpPr>
          <p:nvPr/>
        </p:nvSpPr>
        <p:spPr>
          <a:xfrm>
            <a:off x="988534" y="459431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9" name="Oval 47"/>
          <p:cNvSpPr>
            <a:spLocks noChangeAspect="1"/>
          </p:cNvSpPr>
          <p:nvPr/>
        </p:nvSpPr>
        <p:spPr>
          <a:xfrm>
            <a:off x="988534" y="5574689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0" name="TextBox 3075"/>
          <p:cNvSpPr txBox="1"/>
          <p:nvPr/>
        </p:nvSpPr>
        <p:spPr>
          <a:xfrm>
            <a:off x="1488282" y="4687104"/>
            <a:ext cx="419422" cy="43088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/>
              <a:t>a </a:t>
            </a:r>
            <a:r>
              <a:rPr lang="nl-NL" sz="2200" dirty="0"/>
              <a:t> </a:t>
            </a:r>
          </a:p>
        </p:txBody>
      </p:sp>
      <p:sp>
        <p:nvSpPr>
          <p:cNvPr id="111" name="TextBox 3075"/>
          <p:cNvSpPr txBox="1"/>
          <p:nvPr/>
        </p:nvSpPr>
        <p:spPr>
          <a:xfrm>
            <a:off x="1488282" y="5561183"/>
            <a:ext cx="411829" cy="43088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/>
              <a:t>b </a:t>
            </a:r>
            <a:r>
              <a:rPr lang="nl-NL" sz="2200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Rechthoek 60"/>
              <p:cNvSpPr/>
              <p:nvPr/>
            </p:nvSpPr>
            <p:spPr>
              <a:xfrm>
                <a:off x="3110333" y="5431522"/>
                <a:ext cx="1029619" cy="6549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200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15</m:t>
                        </m:r>
                        <m:r>
                          <m:rPr>
                            <m:nor/>
                          </m:rPr>
                          <a:rPr lang="nl-NL" sz="2200">
                            <a:solidFill>
                              <a:schemeClr val="tx1"/>
                            </a:solidFill>
                            <a:latin typeface="+mj-lt"/>
                          </a:rPr>
                          <m:t> </m:t>
                        </m:r>
                      </m:den>
                    </m:f>
                  </m:oMath>
                </a14:m>
                <a:r>
                  <a:rPr lang="nl-NL" sz="2200" dirty="0"/>
                  <a:t> =</a:t>
                </a:r>
              </a:p>
            </p:txBody>
          </p:sp>
        </mc:Choice>
        <mc:Fallback xmlns="">
          <p:sp>
            <p:nvSpPr>
              <p:cNvPr id="106" name="Rechthoek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0333" y="5431522"/>
                <a:ext cx="1029619" cy="654923"/>
              </a:xfrm>
              <a:prstGeom prst="rect">
                <a:avLst/>
              </a:prstGeom>
              <a:blipFill rotWithShape="1">
                <a:blip r:embed="rId10"/>
                <a:stretch>
                  <a:fillRect r="-1183" b="-56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Rechthoek 56"/>
              <p:cNvSpPr/>
              <p:nvPr/>
            </p:nvSpPr>
            <p:spPr>
              <a:xfrm>
                <a:off x="3803734" y="5434792"/>
                <a:ext cx="696258" cy="651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2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nl-NL" sz="2200">
                            <a:latin typeface="+mj-lt"/>
                          </a:rPr>
                          <m:t> </m:t>
                        </m:r>
                      </m:den>
                    </m:f>
                    <m:r>
                      <a:rPr lang="nl-NL" sz="2200" i="1">
                        <a:latin typeface="Cambria Math"/>
                      </a:rPr>
                      <m:t> </m:t>
                    </m:r>
                  </m:oMath>
                </a14:m>
                <a:endParaRPr lang="nl-NL" sz="2200" dirty="0"/>
              </a:p>
            </p:txBody>
          </p:sp>
        </mc:Choice>
        <mc:Fallback xmlns="">
          <p:sp>
            <p:nvSpPr>
              <p:cNvPr id="107" name="Rechthoek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3734" y="5434792"/>
                <a:ext cx="696258" cy="651332"/>
              </a:xfrm>
              <a:prstGeom prst="rect">
                <a:avLst/>
              </a:prstGeom>
              <a:blipFill rotWithShape="1">
                <a:blip r:embed="rId11"/>
                <a:stretch>
                  <a:fillRect l="-11404" r="-12281" b="-66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7" name="TextBox 3075"/>
          <p:cNvSpPr txBox="1"/>
          <p:nvPr/>
        </p:nvSpPr>
        <p:spPr>
          <a:xfrm>
            <a:off x="383026" y="1772816"/>
            <a:ext cx="6831236" cy="43088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nl-NL" sz="2200" i="1" dirty="0"/>
              <a:t>Aanpak</a:t>
            </a:r>
          </a:p>
        </p:txBody>
      </p:sp>
      <p:sp>
        <p:nvSpPr>
          <p:cNvPr id="138" name="TextBox 3075"/>
          <p:cNvSpPr txBox="1"/>
          <p:nvPr/>
        </p:nvSpPr>
        <p:spPr>
          <a:xfrm>
            <a:off x="356578" y="2206025"/>
            <a:ext cx="8103853" cy="76944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nl-NL" sz="2200" dirty="0"/>
              <a:t>Tel de tellers bij elkaar op. </a:t>
            </a:r>
          </a:p>
          <a:p>
            <a:r>
              <a:rPr lang="nl-NL" sz="2200" dirty="0"/>
              <a:t>De noemer verandert niet.</a:t>
            </a:r>
          </a:p>
        </p:txBody>
      </p:sp>
      <p:sp>
        <p:nvSpPr>
          <p:cNvPr id="139" name="TextBox 3075"/>
          <p:cNvSpPr txBox="1"/>
          <p:nvPr/>
        </p:nvSpPr>
        <p:spPr>
          <a:xfrm>
            <a:off x="378768" y="2852936"/>
            <a:ext cx="8103853" cy="43088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nl-NL" sz="2200" dirty="0"/>
              <a:t>Vereenvoudig als het nodig is.</a:t>
            </a:r>
          </a:p>
        </p:txBody>
      </p:sp>
    </p:spTree>
    <p:extLst>
      <p:ext uri="{BB962C8B-B14F-4D97-AF65-F5344CB8AC3E}">
        <p14:creationId xmlns:p14="http://schemas.microsoft.com/office/powerpoint/2010/main" val="2412353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3" grpId="0"/>
      <p:bldP spid="61" grpId="0"/>
      <p:bldP spid="57" grpId="0"/>
      <p:bldP spid="74" grpId="0"/>
      <p:bldP spid="75" grpId="0"/>
      <p:bldP spid="79" grpId="0"/>
      <p:bldP spid="81" grpId="0"/>
      <p:bldP spid="84" grpId="0"/>
      <p:bldP spid="85" grpId="0"/>
      <p:bldP spid="116" grpId="0"/>
      <p:bldP spid="129" grpId="0" animBg="1"/>
      <p:bldP spid="108" grpId="0" animBg="1"/>
      <p:bldP spid="109" grpId="0" animBg="1"/>
      <p:bldP spid="110" grpId="0"/>
      <p:bldP spid="111" grpId="0"/>
      <p:bldP spid="106" grpId="0"/>
      <p:bldP spid="107" grpId="0"/>
      <p:bldP spid="137" grpId="0"/>
      <p:bldP spid="138" grpId="0"/>
      <p:bldP spid="139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3</TotalTime>
  <Words>124</Words>
  <Application>Microsoft Office PowerPoint</Application>
  <PresentationFormat>Diavoorstelling (4:3)</PresentationFormat>
  <Paragraphs>43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MS PGothic</vt:lpstr>
      <vt:lpstr>Arial</vt:lpstr>
      <vt:lpstr>Cambria Math</vt:lpstr>
      <vt:lpstr>Eurostile</vt:lpstr>
      <vt:lpstr>TheorieTemplateMacroWatermark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201</cp:revision>
  <dcterms:created xsi:type="dcterms:W3CDTF">2014-05-01T11:44:04Z</dcterms:created>
  <dcterms:modified xsi:type="dcterms:W3CDTF">2018-09-18T08:39:21Z</dcterms:modified>
</cp:coreProperties>
</file>