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2" r:id="rId2"/>
    <p:sldId id="332" r:id="rId3"/>
    <p:sldId id="331" r:id="rId4"/>
    <p:sldId id="333" r:id="rId5"/>
    <p:sldId id="334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8806"/>
    <a:srgbClr val="F3AA19"/>
    <a:srgbClr val="33CCFF"/>
    <a:srgbClr val="DEBDFF"/>
    <a:srgbClr val="DFDBF0"/>
    <a:srgbClr val="D60093"/>
    <a:srgbClr val="0099FF"/>
    <a:srgbClr val="00FF00"/>
    <a:srgbClr val="00FF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436A2B-B9AD-47C6-A2AE-233500EE88C8}" v="32" dt="2018-09-18T10:30:54.5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87314" autoAdjust="0"/>
  </p:normalViewPr>
  <p:slideViewPr>
    <p:cSldViewPr snapToObjects="1">
      <p:cViewPr varScale="1">
        <p:scale>
          <a:sx n="63" d="100"/>
          <a:sy n="63" d="100"/>
        </p:scale>
        <p:origin x="15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AC436A2B-B9AD-47C6-A2AE-233500EE88C8}"/>
    <pc:docChg chg="modSld">
      <pc:chgData name="Luuk Mennen" userId="e8da6a4e-8fc9-4e27-9348-3a94ae635dab" providerId="ADAL" clId="{AC436A2B-B9AD-47C6-A2AE-233500EE88C8}" dt="2018-09-18T10:30:54.524" v="31" actId="20577"/>
      <pc:docMkLst>
        <pc:docMk/>
      </pc:docMkLst>
      <pc:sldChg chg="modSp">
        <pc:chgData name="Luuk Mennen" userId="e8da6a4e-8fc9-4e27-9348-3a94ae635dab" providerId="ADAL" clId="{AC436A2B-B9AD-47C6-A2AE-233500EE88C8}" dt="2018-09-18T10:29:49.004" v="21" actId="20577"/>
        <pc:sldMkLst>
          <pc:docMk/>
          <pc:sldMk cId="0" sldId="322"/>
        </pc:sldMkLst>
        <pc:spChg chg="mod">
          <ac:chgData name="Luuk Mennen" userId="e8da6a4e-8fc9-4e27-9348-3a94ae635dab" providerId="ADAL" clId="{AC436A2B-B9AD-47C6-A2AE-233500EE88C8}" dt="2018-09-18T10:29:49.004" v="21" actId="20577"/>
          <ac:spMkLst>
            <pc:docMk/>
            <pc:sldMk cId="0" sldId="322"/>
            <ac:spMk id="2050" creationId="{00000000-0000-0000-0000-000000000000}"/>
          </ac:spMkLst>
        </pc:spChg>
      </pc:sldChg>
      <pc:sldChg chg="modSp">
        <pc:chgData name="Luuk Mennen" userId="e8da6a4e-8fc9-4e27-9348-3a94ae635dab" providerId="ADAL" clId="{AC436A2B-B9AD-47C6-A2AE-233500EE88C8}" dt="2018-09-18T10:30:46.614" v="27" actId="20577"/>
        <pc:sldMkLst>
          <pc:docMk/>
          <pc:sldMk cId="2983776091" sldId="333"/>
        </pc:sldMkLst>
        <pc:spChg chg="mod">
          <ac:chgData name="Luuk Mennen" userId="e8da6a4e-8fc9-4e27-9348-3a94ae635dab" providerId="ADAL" clId="{AC436A2B-B9AD-47C6-A2AE-233500EE88C8}" dt="2018-09-18T10:30:46.614" v="27" actId="20577"/>
          <ac:spMkLst>
            <pc:docMk/>
            <pc:sldMk cId="2983776091" sldId="333"/>
            <ac:spMk id="66" creationId="{00000000-0000-0000-0000-000000000000}"/>
          </ac:spMkLst>
        </pc:spChg>
      </pc:sldChg>
      <pc:sldChg chg="modSp">
        <pc:chgData name="Luuk Mennen" userId="e8da6a4e-8fc9-4e27-9348-3a94ae635dab" providerId="ADAL" clId="{AC436A2B-B9AD-47C6-A2AE-233500EE88C8}" dt="2018-09-18T10:30:54.524" v="31" actId="20577"/>
        <pc:sldMkLst>
          <pc:docMk/>
          <pc:sldMk cId="4181238480" sldId="334"/>
        </pc:sldMkLst>
        <pc:spChg chg="mod">
          <ac:chgData name="Luuk Mennen" userId="e8da6a4e-8fc9-4e27-9348-3a94ae635dab" providerId="ADAL" clId="{AC436A2B-B9AD-47C6-A2AE-233500EE88C8}" dt="2018-09-18T10:30:54.524" v="31" actId="20577"/>
          <ac:spMkLst>
            <pc:docMk/>
            <pc:sldMk cId="4181238480" sldId="334"/>
            <ac:spMk id="9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843808" y="3956041"/>
            <a:ext cx="4680520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Oplossen met inklemmen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Oplossen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met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inklemmen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inklemmen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1" name="TextBox 12"/>
          <p:cNvSpPr txBox="1"/>
          <p:nvPr/>
        </p:nvSpPr>
        <p:spPr>
          <a:xfrm>
            <a:off x="378768" y="2127543"/>
            <a:ext cx="64043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Dorien berekent haar inkomsten met een formule.</a:t>
            </a:r>
          </a:p>
        </p:txBody>
      </p:sp>
      <p:sp>
        <p:nvSpPr>
          <p:cNvPr id="35" name="TextBox 12"/>
          <p:cNvSpPr txBox="1"/>
          <p:nvPr/>
        </p:nvSpPr>
        <p:spPr>
          <a:xfrm>
            <a:off x="378768" y="2635254"/>
            <a:ext cx="22429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Inkomsten in € 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37" name="TextBox 12"/>
          <p:cNvSpPr txBox="1"/>
          <p:nvPr/>
        </p:nvSpPr>
        <p:spPr>
          <a:xfrm>
            <a:off x="2699792" y="2635254"/>
            <a:ext cx="13083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2 + 3,50</a:t>
            </a:r>
            <a:r>
              <a:rPr lang="nl-NL" sz="2200" b="1" i="1" dirty="0">
                <a:solidFill>
                  <a:srgbClr val="33CCFF"/>
                </a:solidFill>
              </a:rPr>
              <a:t>t</a:t>
            </a:r>
          </a:p>
        </p:txBody>
      </p:sp>
      <p:sp>
        <p:nvSpPr>
          <p:cNvPr id="41" name="TextBox 12"/>
          <p:cNvSpPr txBox="1"/>
          <p:nvPr/>
        </p:nvSpPr>
        <p:spPr>
          <a:xfrm>
            <a:off x="378768" y="3135655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t</a:t>
            </a:r>
            <a:r>
              <a:rPr lang="nl-NL" sz="2200" dirty="0"/>
              <a:t>: tijd in uren</a:t>
            </a:r>
          </a:p>
        </p:txBody>
      </p:sp>
      <p:sp>
        <p:nvSpPr>
          <p:cNvPr id="42" name="TextBox 12"/>
          <p:cNvSpPr txBox="1"/>
          <p:nvPr/>
        </p:nvSpPr>
        <p:spPr>
          <a:xfrm>
            <a:off x="378768" y="3567703"/>
            <a:ext cx="280717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Dorien verdient €37. </a:t>
            </a:r>
          </a:p>
        </p:txBody>
      </p:sp>
      <p:sp>
        <p:nvSpPr>
          <p:cNvPr id="43" name="TextBox 12"/>
          <p:cNvSpPr txBox="1"/>
          <p:nvPr/>
        </p:nvSpPr>
        <p:spPr>
          <a:xfrm>
            <a:off x="2494607" y="3574177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37 </a:t>
            </a:r>
          </a:p>
        </p:txBody>
      </p:sp>
      <p:grpSp>
        <p:nvGrpSpPr>
          <p:cNvPr id="45" name="Animatie icoon"/>
          <p:cNvGrpSpPr>
            <a:grpSpLocks noChangeAspect="1"/>
          </p:cNvGrpSpPr>
          <p:nvPr/>
        </p:nvGrpSpPr>
        <p:grpSpPr>
          <a:xfrm>
            <a:off x="8598254" y="6337925"/>
            <a:ext cx="440378" cy="360000"/>
            <a:chOff x="5076056" y="174576"/>
            <a:chExt cx="3276364" cy="2678360"/>
          </a:xfrm>
        </p:grpSpPr>
        <p:sp>
          <p:nvSpPr>
            <p:cNvPr id="46" name="Rectangle 4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Isosceles Triangle 4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Oval 4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4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0" name="TextBox 12"/>
          <p:cNvSpPr txBox="1"/>
          <p:nvPr/>
        </p:nvSpPr>
        <p:spPr>
          <a:xfrm>
            <a:off x="4067944" y="2635254"/>
            <a:ext cx="8435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ofwel</a:t>
            </a:r>
          </a:p>
        </p:txBody>
      </p:sp>
      <p:sp>
        <p:nvSpPr>
          <p:cNvPr id="51" name="TextBox 12"/>
          <p:cNvSpPr txBox="1"/>
          <p:nvPr/>
        </p:nvSpPr>
        <p:spPr>
          <a:xfrm>
            <a:off x="4932040" y="2635254"/>
            <a:ext cx="19447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2 + 3,50</a:t>
            </a:r>
            <a:r>
              <a:rPr lang="nl-NL" sz="2200" b="1" i="1" dirty="0">
                <a:solidFill>
                  <a:srgbClr val="33CCFF"/>
                </a:solidFill>
              </a:rPr>
              <a:t>t </a:t>
            </a:r>
            <a:r>
              <a:rPr lang="nl-NL" sz="2200" b="1" dirty="0">
                <a:solidFill>
                  <a:srgbClr val="33CCFF"/>
                </a:solidFill>
              </a:rPr>
              <a:t>= 37</a:t>
            </a:r>
          </a:p>
        </p:txBody>
      </p:sp>
      <p:sp>
        <p:nvSpPr>
          <p:cNvPr id="6" name="Left Brace 5"/>
          <p:cNvSpPr/>
          <p:nvPr/>
        </p:nvSpPr>
        <p:spPr>
          <a:xfrm rot="16200000">
            <a:off x="5690536" y="2255671"/>
            <a:ext cx="368481" cy="1851045"/>
          </a:xfrm>
          <a:prstGeom prst="leftBrace">
            <a:avLst>
              <a:gd name="adj1" fmla="val 30379"/>
              <a:gd name="adj2" fmla="val 5000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TextBox 12"/>
          <p:cNvSpPr txBox="1"/>
          <p:nvPr/>
        </p:nvSpPr>
        <p:spPr>
          <a:xfrm>
            <a:off x="5076056" y="3356992"/>
            <a:ext cx="17556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vergelijking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3895353" y="3075667"/>
            <a:ext cx="594341" cy="125152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12"/>
          <p:cNvSpPr txBox="1"/>
          <p:nvPr/>
        </p:nvSpPr>
        <p:spPr>
          <a:xfrm>
            <a:off x="2876410" y="4798313"/>
            <a:ext cx="4633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de oplossing van de vergelijking.</a:t>
            </a:r>
          </a:p>
        </p:txBody>
      </p:sp>
      <p:grpSp>
        <p:nvGrpSpPr>
          <p:cNvPr id="29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32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6" name="TextBox 12"/>
          <p:cNvSpPr txBox="1"/>
          <p:nvPr/>
        </p:nvSpPr>
        <p:spPr>
          <a:xfrm>
            <a:off x="378768" y="5251847"/>
            <a:ext cx="54473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Bij inklemmen zoek je naar de oplossing </a:t>
            </a:r>
            <a:br>
              <a:rPr lang="nl-NL" sz="2200" dirty="0"/>
            </a:br>
            <a:r>
              <a:rPr lang="nl-NL" sz="2200" dirty="0"/>
              <a:t>door telkens een ander getal  te proberen.</a:t>
            </a:r>
          </a:p>
        </p:txBody>
      </p:sp>
      <p:sp>
        <p:nvSpPr>
          <p:cNvPr id="44" name="TextBox 12"/>
          <p:cNvSpPr txBox="1"/>
          <p:nvPr/>
        </p:nvSpPr>
        <p:spPr>
          <a:xfrm>
            <a:off x="2422024" y="2636912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=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38" name="TextBox 12"/>
          <p:cNvSpPr txBox="1"/>
          <p:nvPr/>
        </p:nvSpPr>
        <p:spPr>
          <a:xfrm>
            <a:off x="2987672" y="4367426"/>
            <a:ext cx="37962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De </a:t>
            </a:r>
            <a:r>
              <a:rPr lang="nl-NL" sz="2200" b="1" i="1" dirty="0"/>
              <a:t>t</a:t>
            </a:r>
            <a:r>
              <a:rPr lang="nl-NL" sz="2200" dirty="0"/>
              <a:t> waarvoor het klopt heet </a:t>
            </a:r>
          </a:p>
        </p:txBody>
      </p:sp>
    </p:spTree>
    <p:extLst>
      <p:ext uri="{BB962C8B-B14F-4D97-AF65-F5344CB8AC3E}">
        <p14:creationId xmlns:p14="http://schemas.microsoft.com/office/powerpoint/2010/main" val="167133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33333E-6 4.44444E-6 L -0.05642 -0.13612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-680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9" presetClass="emph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5" presetClass="emph" presetSubtype="0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5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35" grpId="0" build="allAtOnce"/>
      <p:bldP spid="43" grpId="0" build="allAtOnce"/>
      <p:bldP spid="43" grpId="1" build="allAtOnce"/>
      <p:bldP spid="43" grpId="2" build="allAtOnce"/>
      <p:bldP spid="6" grpId="0" animBg="1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675160" y="4197732"/>
            <a:ext cx="6183981" cy="1029524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inklemmen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1" name="TextBox 12"/>
          <p:cNvSpPr txBox="1"/>
          <p:nvPr/>
        </p:nvSpPr>
        <p:spPr>
          <a:xfrm>
            <a:off x="378768" y="1157838"/>
            <a:ext cx="58849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Opgave</a:t>
            </a:r>
          </a:p>
          <a:p>
            <a:r>
              <a:rPr lang="nl-NL" sz="2200" dirty="0"/>
              <a:t>Jarco berekent zijn inkomsten met de formule</a:t>
            </a:r>
          </a:p>
        </p:txBody>
      </p:sp>
      <p:sp>
        <p:nvSpPr>
          <p:cNvPr id="40" name="Rechthoek 39"/>
          <p:cNvSpPr/>
          <p:nvPr/>
        </p:nvSpPr>
        <p:spPr>
          <a:xfrm>
            <a:off x="7172622" y="6030391"/>
            <a:ext cx="1218583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TextBox 12"/>
          <p:cNvSpPr txBox="1"/>
          <p:nvPr/>
        </p:nvSpPr>
        <p:spPr>
          <a:xfrm>
            <a:off x="378768" y="1860604"/>
            <a:ext cx="24080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Inkomsten in € =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37" name="TextBox 12"/>
          <p:cNvSpPr txBox="1"/>
          <p:nvPr/>
        </p:nvSpPr>
        <p:spPr>
          <a:xfrm>
            <a:off x="2742489" y="1847908"/>
            <a:ext cx="17796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5,25 + 4,90</a:t>
            </a:r>
            <a:r>
              <a:rPr lang="nl-NL" sz="2200" b="1" i="1" dirty="0">
                <a:solidFill>
                  <a:srgbClr val="33CCFF"/>
                </a:solidFill>
              </a:rPr>
              <a:t>t</a:t>
            </a:r>
            <a:r>
              <a:rPr lang="nl-NL" sz="2200" b="1" dirty="0">
                <a:solidFill>
                  <a:srgbClr val="33CCFF"/>
                </a:solidFill>
              </a:rPr>
              <a:t>.</a:t>
            </a:r>
          </a:p>
        </p:txBody>
      </p:sp>
      <p:sp>
        <p:nvSpPr>
          <p:cNvPr id="41" name="TextBox 12"/>
          <p:cNvSpPr txBox="1"/>
          <p:nvPr/>
        </p:nvSpPr>
        <p:spPr>
          <a:xfrm>
            <a:off x="378768" y="2202665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t</a:t>
            </a:r>
            <a:r>
              <a:rPr lang="nl-NL" sz="2200" dirty="0"/>
              <a:t>: tijd in uren</a:t>
            </a:r>
          </a:p>
        </p:txBody>
      </p:sp>
      <p:sp>
        <p:nvSpPr>
          <p:cNvPr id="42" name="TextBox 12"/>
          <p:cNvSpPr txBox="1"/>
          <p:nvPr/>
        </p:nvSpPr>
        <p:spPr>
          <a:xfrm>
            <a:off x="378768" y="2570170"/>
            <a:ext cx="55242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In de herstvakantie verdient Jarco € 93,45.</a:t>
            </a:r>
          </a:p>
        </p:txBody>
      </p:sp>
      <p:sp>
        <p:nvSpPr>
          <p:cNvPr id="43" name="TextBox 12"/>
          <p:cNvSpPr txBox="1"/>
          <p:nvPr/>
        </p:nvSpPr>
        <p:spPr>
          <a:xfrm>
            <a:off x="4885519" y="2570170"/>
            <a:ext cx="9701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93,45 </a:t>
            </a:r>
          </a:p>
        </p:txBody>
      </p:sp>
      <p:grpSp>
        <p:nvGrpSpPr>
          <p:cNvPr id="45" name="Animatie icoon"/>
          <p:cNvGrpSpPr>
            <a:grpSpLocks noChangeAspect="1"/>
          </p:cNvGrpSpPr>
          <p:nvPr/>
        </p:nvGrpSpPr>
        <p:grpSpPr>
          <a:xfrm>
            <a:off x="8598254" y="6323415"/>
            <a:ext cx="440378" cy="360000"/>
            <a:chOff x="5076056" y="174576"/>
            <a:chExt cx="3276364" cy="2678360"/>
          </a:xfrm>
        </p:grpSpPr>
        <p:sp>
          <p:nvSpPr>
            <p:cNvPr id="46" name="Rectangle 4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Isosceles Triangle 4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Oval 4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4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1" name="TextBox 12"/>
          <p:cNvSpPr txBox="1"/>
          <p:nvPr/>
        </p:nvSpPr>
        <p:spPr>
          <a:xfrm>
            <a:off x="2051720" y="4507757"/>
            <a:ext cx="20233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5,25 + 4,90</a:t>
            </a:r>
            <a:r>
              <a:rPr lang="nl-NL" sz="2200" b="1" i="1" dirty="0">
                <a:solidFill>
                  <a:srgbClr val="33CCFF"/>
                </a:solidFill>
              </a:rPr>
              <a:t>t </a:t>
            </a:r>
            <a:r>
              <a:rPr lang="nl-NL" sz="2200" b="1" dirty="0">
                <a:solidFill>
                  <a:srgbClr val="33CCFF"/>
                </a:solidFill>
              </a:rPr>
              <a:t>= </a:t>
            </a:r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en-US" sz="2400" dirty="0">
              <a:solidFill>
                <a:srgbClr val="D60093"/>
              </a:solidFill>
            </a:endParaRPr>
          </a:p>
        </p:txBody>
      </p:sp>
      <p:sp>
        <p:nvSpPr>
          <p:cNvPr id="55" name="vraag a"/>
          <p:cNvSpPr txBox="1"/>
          <p:nvPr/>
        </p:nvSpPr>
        <p:spPr>
          <a:xfrm>
            <a:off x="330317" y="2929318"/>
            <a:ext cx="4401911" cy="3917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a</a:t>
            </a:r>
            <a:r>
              <a:rPr lang="en-US" sz="2200" dirty="0"/>
              <a:t> </a:t>
            </a:r>
            <a:r>
              <a:rPr lang="en-US" sz="2200" dirty="0" err="1"/>
              <a:t>Welke</a:t>
            </a:r>
            <a:r>
              <a:rPr lang="en-US" sz="2200" dirty="0"/>
              <a:t> </a:t>
            </a:r>
            <a:r>
              <a:rPr lang="en-US" sz="2200" dirty="0" err="1"/>
              <a:t>vergelijking</a:t>
            </a:r>
            <a:r>
              <a:rPr lang="en-US" sz="2200" dirty="0"/>
              <a:t> </a:t>
            </a:r>
            <a:r>
              <a:rPr lang="en-US" sz="2200" dirty="0" err="1"/>
              <a:t>hoort</a:t>
            </a:r>
            <a:r>
              <a:rPr lang="en-US" sz="2200" dirty="0"/>
              <a:t> </a:t>
            </a:r>
            <a:r>
              <a:rPr lang="en-US" sz="2200" dirty="0" err="1"/>
              <a:t>hierbij</a:t>
            </a:r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57" name="TextBox 12"/>
          <p:cNvSpPr txBox="1"/>
          <p:nvPr/>
        </p:nvSpPr>
        <p:spPr>
          <a:xfrm>
            <a:off x="3995936" y="4510281"/>
            <a:ext cx="89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93,45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78768" y="3737490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sp>
        <p:nvSpPr>
          <p:cNvPr id="63" name="Oval 47"/>
          <p:cNvSpPr>
            <a:spLocks noChangeAspect="1"/>
          </p:cNvSpPr>
          <p:nvPr/>
        </p:nvSpPr>
        <p:spPr>
          <a:xfrm>
            <a:off x="1083741" y="4565996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7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68" name="Isosceles Triangle 67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555 -2.59259E-6 L -0.09583 0.28403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4" y="1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5" presetClass="emph" presetSubtype="0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3" dur="indefinite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125"/>
                            </p:stCondLst>
                            <p:childTnLst>
                              <p:par>
                                <p:cTn id="65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125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125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125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43" grpId="0" build="allAtOnce"/>
      <p:bldP spid="43" grpId="1" build="allAtOnce"/>
      <p:bldP spid="43" grpId="2" build="allAtOnce"/>
      <p:bldP spid="43" grpId="3" build="allAtOnce"/>
      <p:bldP spid="51" grpId="0"/>
      <p:bldP spid="54" grpId="0"/>
      <p:bldP spid="55" grpId="0"/>
      <p:bldP spid="57" grpId="0"/>
      <p:bldP spid="21" grpId="0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inklemmen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6976743" y="601364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41" name="TextBox 12"/>
          <p:cNvSpPr txBox="1"/>
          <p:nvPr/>
        </p:nvSpPr>
        <p:spPr>
          <a:xfrm>
            <a:off x="467544" y="2060848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t</a:t>
            </a:r>
            <a:r>
              <a:rPr lang="nl-NL" sz="2200" dirty="0"/>
              <a:t>: tijd in uren</a:t>
            </a:r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en-US" sz="2400" dirty="0">
              <a:solidFill>
                <a:srgbClr val="D60093"/>
              </a:solidFill>
            </a:endParaRPr>
          </a:p>
        </p:txBody>
      </p:sp>
      <p:sp>
        <p:nvSpPr>
          <p:cNvPr id="55" name="vraag a"/>
          <p:cNvSpPr txBox="1"/>
          <p:nvPr/>
        </p:nvSpPr>
        <p:spPr>
          <a:xfrm>
            <a:off x="395536" y="1197913"/>
            <a:ext cx="52405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b</a:t>
            </a:r>
            <a:r>
              <a:rPr lang="en-US" sz="2200" dirty="0"/>
              <a:t> Los de </a:t>
            </a:r>
            <a:r>
              <a:rPr lang="en-US" sz="2200" dirty="0" err="1"/>
              <a:t>vergelijking</a:t>
            </a:r>
            <a:r>
              <a:rPr lang="en-US" sz="2200" dirty="0"/>
              <a:t> op met </a:t>
            </a:r>
            <a:r>
              <a:rPr lang="en-US" sz="2200" dirty="0" err="1"/>
              <a:t>inklemmen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21" name="Rectangle 20"/>
          <p:cNvSpPr/>
          <p:nvPr/>
        </p:nvSpPr>
        <p:spPr>
          <a:xfrm>
            <a:off x="378768" y="2420888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sp>
        <p:nvSpPr>
          <p:cNvPr id="36" name="vraag a"/>
          <p:cNvSpPr txBox="1"/>
          <p:nvPr/>
        </p:nvSpPr>
        <p:spPr>
          <a:xfrm>
            <a:off x="378768" y="1629961"/>
            <a:ext cx="2047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We weten uit </a:t>
            </a:r>
            <a:r>
              <a:rPr lang="nl-NL" sz="2200" b="1" dirty="0"/>
              <a:t>a</a:t>
            </a:r>
          </a:p>
        </p:txBody>
      </p:sp>
      <p:sp>
        <p:nvSpPr>
          <p:cNvPr id="38" name="TextBox 12"/>
          <p:cNvSpPr txBox="1"/>
          <p:nvPr/>
        </p:nvSpPr>
        <p:spPr>
          <a:xfrm>
            <a:off x="2555776" y="1622099"/>
            <a:ext cx="273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5,25 + 4,90</a:t>
            </a:r>
            <a:r>
              <a:rPr lang="nl-NL" sz="2200" b="1" i="1" dirty="0">
                <a:solidFill>
                  <a:srgbClr val="33CCFF"/>
                </a:solidFill>
              </a:rPr>
              <a:t>t </a:t>
            </a:r>
            <a:r>
              <a:rPr lang="nl-NL" sz="2200" b="1" dirty="0">
                <a:solidFill>
                  <a:srgbClr val="33CCFF"/>
                </a:solidFill>
              </a:rPr>
              <a:t>= 93,45</a:t>
            </a:r>
          </a:p>
        </p:txBody>
      </p:sp>
      <p:sp>
        <p:nvSpPr>
          <p:cNvPr id="66" name="TextBox 12"/>
          <p:cNvSpPr txBox="1"/>
          <p:nvPr/>
        </p:nvSpPr>
        <p:spPr>
          <a:xfrm>
            <a:off x="467544" y="3140968"/>
            <a:ext cx="6768752" cy="17851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5,25 + 4,90t = 93,45</a:t>
            </a:r>
          </a:p>
          <a:p>
            <a:endParaRPr lang="nl-NL" sz="2200" b="1" dirty="0">
              <a:solidFill>
                <a:srgbClr val="33CCFF"/>
              </a:solidFill>
            </a:endParaRPr>
          </a:p>
          <a:p>
            <a:r>
              <a:rPr lang="nl-NL" sz="2200" b="1" dirty="0">
                <a:solidFill>
                  <a:srgbClr val="33CCFF"/>
                </a:solidFill>
              </a:rPr>
              <a:t>t = 10 geeft 5,25 + 4,90 x 10 = 54,25       te weinig</a:t>
            </a:r>
          </a:p>
          <a:p>
            <a:r>
              <a:rPr lang="nl-NL" sz="2200" b="1" dirty="0">
                <a:solidFill>
                  <a:srgbClr val="33CCFF"/>
                </a:solidFill>
              </a:rPr>
              <a:t>t = 20 geeft 5,25 + 4,90 x 20 = 103,25     te veel</a:t>
            </a:r>
          </a:p>
          <a:p>
            <a:r>
              <a:rPr lang="nl-NL" sz="2200" b="1" dirty="0">
                <a:solidFill>
                  <a:srgbClr val="33CCFF"/>
                </a:solidFill>
              </a:rPr>
              <a:t>t = 18 geeft 5,25 + 4,90 x 18 = 93,45       klopt</a:t>
            </a:r>
          </a:p>
        </p:txBody>
      </p:sp>
    </p:spTree>
    <p:extLst>
      <p:ext uri="{BB962C8B-B14F-4D97-AF65-F5344CB8AC3E}">
        <p14:creationId xmlns:p14="http://schemas.microsoft.com/office/powerpoint/2010/main" val="2983776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54" grpId="0"/>
      <p:bldP spid="55" grpId="0"/>
      <p:bldP spid="21" grpId="0"/>
      <p:bldP spid="36" grpId="0"/>
      <p:bldP spid="38" grpId="0"/>
      <p:bldP spid="66" grpId="0"/>
      <p:bldP spid="6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675160" y="2924944"/>
            <a:ext cx="6183981" cy="1296144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inklemmen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635896" y="645333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en-US" sz="2400" dirty="0">
              <a:solidFill>
                <a:srgbClr val="D60093"/>
              </a:solidFill>
            </a:endParaRPr>
          </a:p>
        </p:txBody>
      </p:sp>
      <p:sp>
        <p:nvSpPr>
          <p:cNvPr id="55" name="vraag a"/>
          <p:cNvSpPr txBox="1"/>
          <p:nvPr/>
        </p:nvSpPr>
        <p:spPr>
          <a:xfrm>
            <a:off x="395536" y="1197913"/>
            <a:ext cx="48173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c</a:t>
            </a:r>
            <a:r>
              <a:rPr lang="en-US" sz="2200" dirty="0"/>
              <a:t> </a:t>
            </a:r>
            <a:r>
              <a:rPr lang="en-US" sz="2200" dirty="0" err="1"/>
              <a:t>Hoeveel</a:t>
            </a:r>
            <a:r>
              <a:rPr lang="en-US" sz="2200" dirty="0"/>
              <a:t> </a:t>
            </a:r>
            <a:r>
              <a:rPr lang="en-US" sz="2200" dirty="0" err="1"/>
              <a:t>uren</a:t>
            </a:r>
            <a:r>
              <a:rPr lang="en-US" sz="2200" dirty="0"/>
              <a:t> </a:t>
            </a:r>
            <a:r>
              <a:rPr lang="en-US" sz="2200" dirty="0" err="1"/>
              <a:t>heeft</a:t>
            </a:r>
            <a:r>
              <a:rPr lang="en-US" sz="2200" dirty="0"/>
              <a:t> </a:t>
            </a:r>
            <a:r>
              <a:rPr lang="en-US" sz="2200" dirty="0" err="1"/>
              <a:t>Jarco</a:t>
            </a:r>
            <a:r>
              <a:rPr lang="en-US" sz="2200" dirty="0"/>
              <a:t> </a:t>
            </a:r>
            <a:r>
              <a:rPr lang="en-US" sz="2200" dirty="0" err="1"/>
              <a:t>gewerkt</a:t>
            </a:r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21" name="Rectangle 20"/>
          <p:cNvSpPr/>
          <p:nvPr/>
        </p:nvSpPr>
        <p:spPr>
          <a:xfrm>
            <a:off x="414355" y="2403955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sp>
        <p:nvSpPr>
          <p:cNvPr id="36" name="vraag a"/>
          <p:cNvSpPr txBox="1"/>
          <p:nvPr/>
        </p:nvSpPr>
        <p:spPr>
          <a:xfrm>
            <a:off x="378768" y="1629961"/>
            <a:ext cx="20631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We weten uit </a:t>
            </a:r>
            <a:r>
              <a:rPr lang="nl-NL" sz="2200" b="1" dirty="0"/>
              <a:t>b</a:t>
            </a:r>
          </a:p>
        </p:txBody>
      </p:sp>
      <p:sp>
        <p:nvSpPr>
          <p:cNvPr id="39" name="Oval 47"/>
          <p:cNvSpPr>
            <a:spLocks noChangeAspect="1"/>
          </p:cNvSpPr>
          <p:nvPr/>
        </p:nvSpPr>
        <p:spPr>
          <a:xfrm>
            <a:off x="1093977" y="342899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TextBox 12"/>
          <p:cNvSpPr txBox="1"/>
          <p:nvPr/>
        </p:nvSpPr>
        <p:spPr>
          <a:xfrm>
            <a:off x="2568378" y="1629961"/>
            <a:ext cx="18050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5,25 + 4,90</a:t>
            </a:r>
          </a:p>
        </p:txBody>
      </p:sp>
      <p:sp>
        <p:nvSpPr>
          <p:cNvPr id="93" name="TextBox 12"/>
          <p:cNvSpPr txBox="1"/>
          <p:nvPr/>
        </p:nvSpPr>
        <p:spPr>
          <a:xfrm>
            <a:off x="4053086" y="1629961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33CCFF"/>
                </a:solidFill>
              </a:rPr>
              <a:t>×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94" name="TextBox 12"/>
          <p:cNvSpPr txBox="1"/>
          <p:nvPr/>
        </p:nvSpPr>
        <p:spPr>
          <a:xfrm>
            <a:off x="4341118" y="1629961"/>
            <a:ext cx="77723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18</a:t>
            </a:r>
          </a:p>
        </p:txBody>
      </p:sp>
      <p:sp>
        <p:nvSpPr>
          <p:cNvPr id="95" name="TextBox 12"/>
          <p:cNvSpPr txBox="1"/>
          <p:nvPr/>
        </p:nvSpPr>
        <p:spPr>
          <a:xfrm>
            <a:off x="5061198" y="1629961"/>
            <a:ext cx="187220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=</a:t>
            </a:r>
          </a:p>
        </p:txBody>
      </p:sp>
      <p:sp>
        <p:nvSpPr>
          <p:cNvPr id="96" name="TextBox 12"/>
          <p:cNvSpPr txBox="1"/>
          <p:nvPr/>
        </p:nvSpPr>
        <p:spPr>
          <a:xfrm>
            <a:off x="5424538" y="1628800"/>
            <a:ext cx="13065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93,45</a:t>
            </a:r>
          </a:p>
        </p:txBody>
      </p:sp>
      <p:sp>
        <p:nvSpPr>
          <p:cNvPr id="97" name="vraag a"/>
          <p:cNvSpPr txBox="1"/>
          <p:nvPr/>
        </p:nvSpPr>
        <p:spPr>
          <a:xfrm>
            <a:off x="1746584" y="3300695"/>
            <a:ext cx="40014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c</a:t>
            </a:r>
            <a:r>
              <a:rPr lang="en-US" sz="2200" dirty="0"/>
              <a:t> </a:t>
            </a:r>
            <a:r>
              <a:rPr lang="en-US" sz="2200" dirty="0" err="1"/>
              <a:t>Jarco</a:t>
            </a:r>
            <a:r>
              <a:rPr lang="en-US" sz="2200" dirty="0"/>
              <a:t> </a:t>
            </a:r>
            <a:r>
              <a:rPr lang="en-US" sz="2200" dirty="0" err="1"/>
              <a:t>heeft</a:t>
            </a:r>
            <a:r>
              <a:rPr lang="en-US" sz="2200" dirty="0"/>
              <a:t> 18 </a:t>
            </a:r>
            <a:r>
              <a:rPr lang="en-US" sz="2200" dirty="0" err="1"/>
              <a:t>uren</a:t>
            </a:r>
            <a:r>
              <a:rPr lang="en-US" sz="2200" dirty="0"/>
              <a:t> </a:t>
            </a:r>
            <a:r>
              <a:rPr lang="en-US" sz="2200" dirty="0" err="1"/>
              <a:t>gewerkt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98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1238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54" grpId="0"/>
      <p:bldP spid="55" grpId="0"/>
      <p:bldP spid="21" grpId="0"/>
      <p:bldP spid="36" grpId="0"/>
      <p:bldP spid="39" grpId="0" animBg="1"/>
      <p:bldP spid="92" grpId="0"/>
      <p:bldP spid="93" grpId="0"/>
      <p:bldP spid="94" grpId="0"/>
      <p:bldP spid="95" grpId="0"/>
      <p:bldP spid="96" grpId="0"/>
      <p:bldP spid="97" grpId="0"/>
      <p:bldP spid="98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110</TotalTime>
  <Words>247</Words>
  <Application>Microsoft Office PowerPoint</Application>
  <PresentationFormat>Diavoorstelling (4:3)</PresentationFormat>
  <Paragraphs>70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74</cp:revision>
  <dcterms:created xsi:type="dcterms:W3CDTF">2014-05-01T11:44:04Z</dcterms:created>
  <dcterms:modified xsi:type="dcterms:W3CDTF">2018-09-18T10:30:58Z</dcterms:modified>
</cp:coreProperties>
</file>