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31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CAB87F-DA0C-40B3-B7D1-68290582341C}" v="22" dt="2018-09-18T08:42:43.4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9" autoAdjust="0"/>
    <p:restoredTop sz="82171" autoAdjust="0"/>
  </p:normalViewPr>
  <p:slideViewPr>
    <p:cSldViewPr snapToObjects="1">
      <p:cViewPr varScale="1">
        <p:scale>
          <a:sx n="59" d="100"/>
          <a:sy n="59" d="100"/>
        </p:scale>
        <p:origin x="1704" y="78"/>
      </p:cViewPr>
      <p:guideLst>
        <p:guide orient="horz" pos="24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6ACAB87F-DA0C-40B3-B7D1-68290582341C}"/>
    <pc:docChg chg="modSld">
      <pc:chgData name="Luuk Mennen" userId="e8da6a4e-8fc9-4e27-9348-3a94ae635dab" providerId="ADAL" clId="{6ACAB87F-DA0C-40B3-B7D1-68290582341C}" dt="2018-09-18T08:42:43.465" v="21" actId="20577"/>
      <pc:docMkLst>
        <pc:docMk/>
      </pc:docMkLst>
      <pc:sldChg chg="modSp">
        <pc:chgData name="Luuk Mennen" userId="e8da6a4e-8fc9-4e27-9348-3a94ae635dab" providerId="ADAL" clId="{6ACAB87F-DA0C-40B3-B7D1-68290582341C}" dt="2018-09-18T08:42:43.465" v="21" actId="20577"/>
        <pc:sldMkLst>
          <pc:docMk/>
          <pc:sldMk cId="0" sldId="322"/>
        </pc:sldMkLst>
        <pc:spChg chg="mod">
          <ac:chgData name="Luuk Mennen" userId="e8da6a4e-8fc9-4e27-9348-3a94ae635dab" providerId="ADAL" clId="{6ACAB87F-DA0C-40B3-B7D1-68290582341C}" dt="2018-09-18T08:42:43.465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4139952" y="3946522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Decimale getallen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Getallenlijn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95616"/>
            <a:ext cx="447675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Getallenlijn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647382" y="1422688"/>
            <a:ext cx="28552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Zak </a:t>
            </a:r>
            <a:r>
              <a:rPr lang="en-US" sz="2200" dirty="0" err="1"/>
              <a:t>snoep</a:t>
            </a:r>
            <a:r>
              <a:rPr lang="en-US" sz="2200" dirty="0"/>
              <a:t> 148 gram.</a:t>
            </a:r>
          </a:p>
          <a:p>
            <a:r>
              <a:rPr lang="en-US" sz="2200" dirty="0"/>
              <a:t>€ 1,85</a:t>
            </a:r>
            <a:endParaRPr lang="nl-NL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384176" y="1884232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Hoe </a:t>
            </a:r>
            <a:r>
              <a:rPr lang="en-US" sz="2200" b="1" dirty="0" err="1">
                <a:solidFill>
                  <a:srgbClr val="0070C0"/>
                </a:solidFill>
              </a:rPr>
              <a:t>heten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getallen</a:t>
            </a:r>
            <a:r>
              <a:rPr lang="en-US" sz="2200" b="1" dirty="0">
                <a:solidFill>
                  <a:srgbClr val="0070C0"/>
                </a:solidFill>
              </a:rPr>
              <a:t> met </a:t>
            </a:r>
            <a:r>
              <a:rPr lang="en-US" sz="2200" b="1" dirty="0" err="1">
                <a:solidFill>
                  <a:srgbClr val="0070C0"/>
                </a:solidFill>
              </a:rPr>
              <a:t>cijfers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achter</a:t>
            </a:r>
            <a:r>
              <a:rPr lang="en-US" sz="2200" b="1" dirty="0">
                <a:solidFill>
                  <a:srgbClr val="0070C0"/>
                </a:solidFill>
              </a:rPr>
              <a:t> de </a:t>
            </a:r>
            <a:r>
              <a:rPr lang="en-US" sz="2200" b="1" dirty="0" err="1">
                <a:solidFill>
                  <a:srgbClr val="0070C0"/>
                </a:solidFill>
              </a:rPr>
              <a:t>komma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176" y="3088556"/>
            <a:ext cx="35621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Hoeveel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decimalen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heeft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</a:p>
          <a:p>
            <a:r>
              <a:rPr lang="en-US" sz="2200" b="1" dirty="0">
                <a:solidFill>
                  <a:srgbClr val="0070C0"/>
                </a:solidFill>
              </a:rPr>
              <a:t>het </a:t>
            </a:r>
            <a:r>
              <a:rPr lang="en-US" sz="2200" b="1" dirty="0" err="1">
                <a:solidFill>
                  <a:srgbClr val="0070C0"/>
                </a:solidFill>
              </a:rPr>
              <a:t>getal</a:t>
            </a:r>
            <a:r>
              <a:rPr lang="en-US" sz="2200" b="1" dirty="0">
                <a:solidFill>
                  <a:srgbClr val="0070C0"/>
                </a:solidFill>
              </a:rPr>
              <a:t> 1,85?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472" y="3975879"/>
            <a:ext cx="35621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Hoeveel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decimalen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heeft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</a:p>
          <a:p>
            <a:r>
              <a:rPr lang="en-US" sz="2200" b="1" dirty="0">
                <a:solidFill>
                  <a:srgbClr val="0070C0"/>
                </a:solidFill>
              </a:rPr>
              <a:t>het </a:t>
            </a:r>
            <a:r>
              <a:rPr lang="en-US" sz="2200" b="1" dirty="0" err="1">
                <a:solidFill>
                  <a:srgbClr val="0070C0"/>
                </a:solidFill>
              </a:rPr>
              <a:t>getal</a:t>
            </a:r>
            <a:r>
              <a:rPr lang="en-US" sz="2200" b="1" dirty="0">
                <a:solidFill>
                  <a:srgbClr val="0070C0"/>
                </a:solidFill>
              </a:rPr>
              <a:t> 148?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176" y="690287"/>
            <a:ext cx="46939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Hoe </a:t>
            </a:r>
            <a:r>
              <a:rPr lang="en-US" sz="2200" b="1" dirty="0" err="1">
                <a:solidFill>
                  <a:srgbClr val="0070C0"/>
                </a:solidFill>
              </a:rPr>
              <a:t>heten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getallen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zonder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cijfers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</a:p>
          <a:p>
            <a:r>
              <a:rPr lang="en-US" sz="2200" b="1" dirty="0" err="1">
                <a:solidFill>
                  <a:srgbClr val="0070C0"/>
                </a:solidFill>
              </a:rPr>
              <a:t>achter</a:t>
            </a:r>
            <a:r>
              <a:rPr lang="en-US" sz="2200" b="1" dirty="0">
                <a:solidFill>
                  <a:srgbClr val="0070C0"/>
                </a:solidFill>
              </a:rPr>
              <a:t> de </a:t>
            </a:r>
            <a:r>
              <a:rPr lang="en-US" sz="2200" b="1" dirty="0" err="1">
                <a:solidFill>
                  <a:srgbClr val="0070C0"/>
                </a:solidFill>
              </a:rPr>
              <a:t>komma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4176" y="1422567"/>
            <a:ext cx="22413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Gehele</a:t>
            </a:r>
            <a:r>
              <a:rPr lang="en-US" sz="2200" dirty="0"/>
              <a:t> </a:t>
            </a:r>
            <a:r>
              <a:rPr lang="en-US" sz="2200" dirty="0" err="1"/>
              <a:t>getallen</a:t>
            </a:r>
            <a:r>
              <a:rPr lang="en-US" sz="2200" dirty="0"/>
              <a:t>.</a:t>
            </a:r>
            <a:endParaRPr lang="nl-NL" sz="2200" dirty="0"/>
          </a:p>
        </p:txBody>
      </p:sp>
      <p:grpSp>
        <p:nvGrpSpPr>
          <p:cNvPr id="24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25" name="Isosceles Triangle 24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26" name="Isosceles Triangle 25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27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4303144"/>
            <a:ext cx="7372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1856" y="3422918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4176" y="2610728"/>
            <a:ext cx="24288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Decimale getallen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2025831" y="3703970"/>
            <a:ext cx="145290" cy="285196"/>
          </a:xfrm>
          <a:prstGeom prst="rightBrace">
            <a:avLst>
              <a:gd name="adj1" fmla="val 23550"/>
              <a:gd name="adj2" fmla="val 51125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941612" y="3861048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</a:t>
            </a:r>
          </a:p>
        </p:txBody>
      </p:sp>
      <p:grpSp>
        <p:nvGrpSpPr>
          <p:cNvPr id="34" name="Animatie icoon"/>
          <p:cNvGrpSpPr>
            <a:grpSpLocks noChangeAspect="1"/>
          </p:cNvGrpSpPr>
          <p:nvPr/>
        </p:nvGrpSpPr>
        <p:grpSpPr>
          <a:xfrm>
            <a:off x="8577784" y="6401000"/>
            <a:ext cx="440378" cy="360000"/>
            <a:chOff x="5076056" y="174576"/>
            <a:chExt cx="3276364" cy="2678360"/>
          </a:xfrm>
        </p:grpSpPr>
        <p:sp>
          <p:nvSpPr>
            <p:cNvPr id="35" name="Rectangle 34"/>
            <p:cNvSpPr/>
            <p:nvPr/>
          </p:nvSpPr>
          <p:spPr>
            <a:xfrm>
              <a:off x="5076056" y="1340771"/>
              <a:ext cx="2736302" cy="151216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Isosceles Triangle 35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Oval 36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Oval 37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14" grpId="0"/>
      <p:bldP spid="12" grpId="0"/>
      <p:bldP spid="13" grpId="0"/>
      <p:bldP spid="27" grpId="0"/>
      <p:bldP spid="8" grpId="0"/>
      <p:bldP spid="10" grpId="0"/>
      <p:bldP spid="15" grpId="0"/>
      <p:bldP spid="9" grpId="0" animBg="1"/>
      <p:bldP spid="9" grpId="1" animBg="1"/>
      <p:bldP spid="33" grpId="0"/>
      <p:bldP spid="3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65" y="2036916"/>
            <a:ext cx="8484683" cy="104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Getallenlijn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2054" name="Group 2053"/>
          <p:cNvGrpSpPr/>
          <p:nvPr/>
        </p:nvGrpSpPr>
        <p:grpSpPr>
          <a:xfrm>
            <a:off x="755576" y="1340565"/>
            <a:ext cx="612668" cy="821705"/>
            <a:chOff x="2249442" y="2175247"/>
            <a:chExt cx="612668" cy="821705"/>
          </a:xfrm>
        </p:grpSpPr>
        <p:cxnSp>
          <p:nvCxnSpPr>
            <p:cNvPr id="2049" name="Straight Arrow Connector 2048"/>
            <p:cNvCxnSpPr/>
            <p:nvPr/>
          </p:nvCxnSpPr>
          <p:spPr>
            <a:xfrm>
              <a:off x="2555776" y="2636912"/>
              <a:ext cx="0" cy="360040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3" name="TextBox 2052"/>
            <p:cNvSpPr txBox="1"/>
            <p:nvPr/>
          </p:nvSpPr>
          <p:spPr>
            <a:xfrm>
              <a:off x="2249442" y="2175247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0,5</a:t>
              </a:r>
              <a:endParaRPr lang="nl-NL" sz="24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627784" y="1340565"/>
            <a:ext cx="612668" cy="821705"/>
            <a:chOff x="2249442" y="2175247"/>
            <a:chExt cx="612668" cy="821705"/>
          </a:xfrm>
        </p:grpSpPr>
        <p:cxnSp>
          <p:nvCxnSpPr>
            <p:cNvPr id="85" name="Straight Arrow Connector 84"/>
            <p:cNvCxnSpPr/>
            <p:nvPr/>
          </p:nvCxnSpPr>
          <p:spPr>
            <a:xfrm>
              <a:off x="2555776" y="2636912"/>
              <a:ext cx="0" cy="360040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2249442" y="2175247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2,8</a:t>
              </a:r>
              <a:endParaRPr lang="nl-NL" sz="2400" dirty="0"/>
            </a:p>
          </p:txBody>
        </p:sp>
      </p:grpSp>
      <p:sp>
        <p:nvSpPr>
          <p:cNvPr id="2055" name="TextBox 2054"/>
          <p:cNvSpPr txBox="1"/>
          <p:nvPr/>
        </p:nvSpPr>
        <p:spPr>
          <a:xfrm>
            <a:off x="378767" y="3010494"/>
            <a:ext cx="43425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Welk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getal</a:t>
            </a:r>
            <a:r>
              <a:rPr lang="en-US" sz="2200" b="1" dirty="0">
                <a:solidFill>
                  <a:srgbClr val="0070C0"/>
                </a:solidFill>
              </a:rPr>
              <a:t> is </a:t>
            </a:r>
            <a:r>
              <a:rPr lang="en-US" sz="2200" b="1" dirty="0" err="1">
                <a:solidFill>
                  <a:srgbClr val="0070C0"/>
                </a:solidFill>
              </a:rPr>
              <a:t>groter</a:t>
            </a:r>
            <a:r>
              <a:rPr lang="en-US" sz="2200" b="1" dirty="0">
                <a:solidFill>
                  <a:srgbClr val="0070C0"/>
                </a:solidFill>
              </a:rPr>
              <a:t>: 0,5 of 2,8?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2056" name="Oval 2055"/>
          <p:cNvSpPr/>
          <p:nvPr/>
        </p:nvSpPr>
        <p:spPr>
          <a:xfrm>
            <a:off x="2632328" y="1340565"/>
            <a:ext cx="608124" cy="46166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2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3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94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95" name="Rectangle 94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6" name="Isosceles Triangle 95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7" name="Oval 96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8" name="Oval 97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226372" y="3010493"/>
            <a:ext cx="5774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2,8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8766" y="3624558"/>
            <a:ext cx="43425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Welk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getal</a:t>
            </a:r>
            <a:r>
              <a:rPr lang="en-US" sz="2200" b="1" dirty="0">
                <a:solidFill>
                  <a:srgbClr val="0070C0"/>
                </a:solidFill>
              </a:rPr>
              <a:t> is </a:t>
            </a:r>
            <a:r>
              <a:rPr lang="en-US" sz="2200" b="1" dirty="0" err="1">
                <a:solidFill>
                  <a:srgbClr val="0070C0"/>
                </a:solidFill>
              </a:rPr>
              <a:t>groter</a:t>
            </a:r>
            <a:r>
              <a:rPr lang="en-US" sz="2200" b="1" dirty="0">
                <a:solidFill>
                  <a:srgbClr val="0070C0"/>
                </a:solidFill>
              </a:rPr>
              <a:t>: 2,8 of 9,1?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26372" y="3624557"/>
            <a:ext cx="5774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9,1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78768" y="4221088"/>
            <a:ext cx="44996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Welk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getal</a:t>
            </a:r>
            <a:r>
              <a:rPr lang="en-US" sz="2200" b="1" dirty="0">
                <a:solidFill>
                  <a:srgbClr val="0070C0"/>
                </a:solidFill>
              </a:rPr>
              <a:t> is </a:t>
            </a:r>
            <a:r>
              <a:rPr lang="en-US" sz="2200" b="1" dirty="0" err="1">
                <a:solidFill>
                  <a:srgbClr val="0070C0"/>
                </a:solidFill>
              </a:rPr>
              <a:t>groter</a:t>
            </a:r>
            <a:r>
              <a:rPr lang="en-US" sz="2200" b="1" dirty="0">
                <a:solidFill>
                  <a:srgbClr val="0070C0"/>
                </a:solidFill>
              </a:rPr>
              <a:t>: 6,4 of 6,38?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26372" y="4221088"/>
            <a:ext cx="5774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6,4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504" y="3230532"/>
            <a:ext cx="2648011" cy="287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Group 45"/>
          <p:cNvGrpSpPr/>
          <p:nvPr/>
        </p:nvGrpSpPr>
        <p:grpSpPr>
          <a:xfrm>
            <a:off x="7723990" y="1340565"/>
            <a:ext cx="612668" cy="821705"/>
            <a:chOff x="2249442" y="2175247"/>
            <a:chExt cx="612668" cy="821705"/>
          </a:xfrm>
        </p:grpSpPr>
        <p:cxnSp>
          <p:nvCxnSpPr>
            <p:cNvPr id="47" name="Straight Arrow Connector 46"/>
            <p:cNvCxnSpPr/>
            <p:nvPr/>
          </p:nvCxnSpPr>
          <p:spPr>
            <a:xfrm>
              <a:off x="2555776" y="2636912"/>
              <a:ext cx="0" cy="360040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249442" y="2175247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/>
                <a:t>9,1</a:t>
              </a:r>
            </a:p>
          </p:txBody>
        </p:sp>
      </p:grpSp>
      <p:sp>
        <p:nvSpPr>
          <p:cNvPr id="49" name="Oval 48"/>
          <p:cNvSpPr/>
          <p:nvPr/>
        </p:nvSpPr>
        <p:spPr>
          <a:xfrm>
            <a:off x="7723990" y="1340565"/>
            <a:ext cx="608124" cy="46166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021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2055" grpId="0"/>
      <p:bldP spid="2056" grpId="0" animBg="1"/>
      <p:bldP spid="2056" grpId="1" animBg="1"/>
      <p:bldP spid="92" grpId="0" animBg="1"/>
      <p:bldP spid="93" grpId="0"/>
      <p:bldP spid="3" grpId="0"/>
      <p:bldP spid="41" grpId="0"/>
      <p:bldP spid="42" grpId="0"/>
      <p:bldP spid="43" grpId="0"/>
      <p:bldP spid="44" grpId="0"/>
      <p:bldP spid="49" grpId="0" animBg="1"/>
      <p:bldP spid="49" grpId="1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5</TotalTime>
  <Words>108</Words>
  <Application>Microsoft Office PowerPoint</Application>
  <PresentationFormat>Diavoorstelling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19</cp:revision>
  <dcterms:created xsi:type="dcterms:W3CDTF">2014-05-19T11:16:22Z</dcterms:created>
  <dcterms:modified xsi:type="dcterms:W3CDTF">2018-09-18T08:42:51Z</dcterms:modified>
</cp:coreProperties>
</file>