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22" r:id="rId2"/>
    <p:sldId id="327" r:id="rId3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566">
          <p15:clr>
            <a:srgbClr val="A4A3A4"/>
          </p15:clr>
        </p15:guide>
        <p15:guide id="2" pos="61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D60093"/>
    <a:srgbClr val="0099FF"/>
    <a:srgbClr val="00FFFF"/>
    <a:srgbClr val="008000"/>
    <a:srgbClr val="CC99FF"/>
    <a:srgbClr val="DEBDFF"/>
    <a:srgbClr val="9966FF"/>
    <a:srgbClr val="66FF66"/>
    <a:srgbClr val="D5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9FA2642-868B-49D8-AE61-51E55DB4C785}" v="22" dt="2018-09-18T10:08:13.2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3491" autoAdjust="0"/>
  </p:normalViewPr>
  <p:slideViewPr>
    <p:cSldViewPr snapToObjects="1">
      <p:cViewPr varScale="1">
        <p:scale>
          <a:sx n="68" d="100"/>
          <a:sy n="68" d="100"/>
        </p:scale>
        <p:origin x="1422" y="60"/>
      </p:cViewPr>
      <p:guideLst>
        <p:guide orient="horz" pos="3566"/>
        <p:guide pos="61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commentAuthors" Target="commentAuthors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B9FA2642-868B-49D8-AE61-51E55DB4C785}"/>
    <pc:docChg chg="modSld">
      <pc:chgData name="Luuk Mennen" userId="e8da6a4e-8fc9-4e27-9348-3a94ae635dab" providerId="ADAL" clId="{B9FA2642-868B-49D8-AE61-51E55DB4C785}" dt="2018-09-18T10:08:13.297" v="21" actId="20577"/>
      <pc:docMkLst>
        <pc:docMk/>
      </pc:docMkLst>
      <pc:sldChg chg="modSp">
        <pc:chgData name="Luuk Mennen" userId="e8da6a4e-8fc9-4e27-9348-3a94ae635dab" providerId="ADAL" clId="{B9FA2642-868B-49D8-AE61-51E55DB4C785}" dt="2018-09-18T10:08:13.297" v="21" actId="20577"/>
        <pc:sldMkLst>
          <pc:docMk/>
          <pc:sldMk cId="0" sldId="322"/>
        </pc:sldMkLst>
        <pc:spChg chg="mod">
          <ac:chgData name="Luuk Mennen" userId="e8da6a4e-8fc9-4e27-9348-3a94ae635dab" providerId="ADAL" clId="{B9FA2642-868B-49D8-AE61-51E55DB4C785}" dt="2018-09-18T10:08:13.297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483768" y="3917947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Formules maken bij een grafiek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Formule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bij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een</a:t>
            </a:r>
            <a:r>
              <a:rPr lang="en-US" sz="2400" b="1" dirty="0">
                <a:solidFill>
                  <a:srgbClr val="D60093"/>
                </a:solidFill>
                <a:latin typeface="+mn-lt"/>
              </a:rPr>
              <a:t> </a:t>
            </a:r>
            <a:r>
              <a:rPr lang="en-US" sz="2400" b="1" dirty="0" err="1">
                <a:solidFill>
                  <a:srgbClr val="D60093"/>
                </a:solidFill>
                <a:latin typeface="+mn-lt"/>
              </a:rPr>
              <a:t>grafiek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3200" b="1" dirty="0" err="1">
                <a:latin typeface="Eurostile"/>
              </a:rPr>
              <a:t>Formule</a:t>
            </a:r>
            <a:r>
              <a:rPr lang="en-US" sz="3200" b="1" dirty="0">
                <a:latin typeface="Eurostile"/>
              </a:rPr>
              <a:t> </a:t>
            </a:r>
            <a:r>
              <a:rPr lang="en-US" sz="3200" b="1" dirty="0" err="1">
                <a:latin typeface="Eurostile"/>
              </a:rPr>
              <a:t>bij</a:t>
            </a:r>
            <a:r>
              <a:rPr lang="en-US" sz="3200" b="1" dirty="0">
                <a:latin typeface="Eurostile"/>
              </a:rPr>
              <a:t> </a:t>
            </a:r>
            <a:r>
              <a:rPr lang="en-US" sz="3200" b="1" dirty="0" err="1">
                <a:latin typeface="Eurostile"/>
              </a:rPr>
              <a:t>een</a:t>
            </a:r>
            <a:r>
              <a:rPr lang="en-US" sz="3200" b="1" dirty="0">
                <a:latin typeface="Eurostile"/>
              </a:rPr>
              <a:t> </a:t>
            </a:r>
            <a:r>
              <a:rPr lang="en-US" sz="3200" b="1" dirty="0" err="1">
                <a:latin typeface="Eurostile"/>
              </a:rPr>
              <a:t>grafiek</a:t>
            </a:r>
            <a:endParaRPr lang="nl-NL" sz="3200" b="1" dirty="0">
              <a:latin typeface="Eurostile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69" name="Animatie icoon"/>
          <p:cNvGrpSpPr>
            <a:grpSpLocks noChangeAspect="1"/>
          </p:cNvGrpSpPr>
          <p:nvPr/>
        </p:nvGrpSpPr>
        <p:grpSpPr>
          <a:xfrm>
            <a:off x="8615010" y="6363287"/>
            <a:ext cx="440378" cy="360000"/>
            <a:chOff x="5076056" y="174576"/>
            <a:chExt cx="3276364" cy="2678360"/>
          </a:xfrm>
        </p:grpSpPr>
        <p:sp>
          <p:nvSpPr>
            <p:cNvPr id="70" name="Rectangle 69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1" name="Isosceles Triangle 70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2" name="Oval 71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73" name="Oval 72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67" name="Einde presentatie icoon"/>
          <p:cNvSpPr/>
          <p:nvPr/>
        </p:nvSpPr>
        <p:spPr>
          <a:xfrm>
            <a:off x="8665745" y="6435255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3481" y="980147"/>
            <a:ext cx="2911000" cy="30963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ectangle 12"/>
          <p:cNvSpPr/>
          <p:nvPr/>
        </p:nvSpPr>
        <p:spPr>
          <a:xfrm>
            <a:off x="378768" y="764704"/>
            <a:ext cx="5115503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De </a:t>
            </a:r>
            <a:r>
              <a:rPr lang="nl-NL" sz="2200" b="1" dirty="0"/>
              <a:t>grafiek </a:t>
            </a:r>
            <a:r>
              <a:rPr lang="nl-NL" sz="2200" dirty="0"/>
              <a:t>hiernaast is een </a:t>
            </a:r>
            <a:r>
              <a:rPr lang="nl-NL" sz="2200" b="1" dirty="0"/>
              <a:t>rechte lijn</a:t>
            </a:r>
            <a:r>
              <a:rPr lang="nl-NL" sz="2200" dirty="0"/>
              <a:t>.</a:t>
            </a:r>
            <a:endParaRPr lang="en-US" sz="2200" dirty="0"/>
          </a:p>
        </p:txBody>
      </p:sp>
      <p:sp>
        <p:nvSpPr>
          <p:cNvPr id="14" name="Rectangle 13"/>
          <p:cNvSpPr/>
          <p:nvPr/>
        </p:nvSpPr>
        <p:spPr>
          <a:xfrm>
            <a:off x="378768" y="1196752"/>
            <a:ext cx="541736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err="1"/>
              <a:t>Bij</a:t>
            </a:r>
            <a:r>
              <a:rPr lang="en-US" sz="2200" dirty="0"/>
              <a:t> </a:t>
            </a:r>
            <a:r>
              <a:rPr lang="en-US" sz="2200" dirty="0" err="1"/>
              <a:t>zo’n</a:t>
            </a:r>
            <a:r>
              <a:rPr lang="en-US" sz="2200" dirty="0"/>
              <a:t> </a:t>
            </a:r>
            <a:r>
              <a:rPr lang="nl-NL" sz="2200" dirty="0"/>
              <a:t>grafiek kun je een formule maken.</a:t>
            </a:r>
            <a:endParaRPr lang="en-US" sz="2200" dirty="0"/>
          </a:p>
        </p:txBody>
      </p:sp>
      <p:sp>
        <p:nvSpPr>
          <p:cNvPr id="15" name="Rectangle 14"/>
          <p:cNvSpPr/>
          <p:nvPr/>
        </p:nvSpPr>
        <p:spPr>
          <a:xfrm>
            <a:off x="378768" y="1628800"/>
            <a:ext cx="514790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Daarvoor heb je nodig: de </a:t>
            </a:r>
            <a:r>
              <a:rPr lang="nl-NL" sz="2200" b="1" dirty="0"/>
              <a:t>variabelen</a:t>
            </a:r>
            <a:r>
              <a:rPr lang="nl-NL" sz="2200" dirty="0"/>
              <a:t>, het </a:t>
            </a:r>
            <a:r>
              <a:rPr lang="en-US" sz="2200" b="1" dirty="0" err="1"/>
              <a:t>begingetal</a:t>
            </a:r>
            <a:r>
              <a:rPr lang="en-US" sz="2200" b="1" dirty="0"/>
              <a:t> </a:t>
            </a:r>
            <a:r>
              <a:rPr lang="en-US" sz="2200" dirty="0"/>
              <a:t>en het </a:t>
            </a:r>
            <a:r>
              <a:rPr lang="en-US" sz="2200" b="1" dirty="0" err="1"/>
              <a:t>stijggetal</a:t>
            </a:r>
            <a:r>
              <a:rPr lang="en-US" sz="2200" dirty="0"/>
              <a:t>.</a:t>
            </a:r>
          </a:p>
        </p:txBody>
      </p:sp>
      <p:sp>
        <p:nvSpPr>
          <p:cNvPr id="16" name="Oval 15"/>
          <p:cNvSpPr/>
          <p:nvPr/>
        </p:nvSpPr>
        <p:spPr>
          <a:xfrm>
            <a:off x="7765795" y="3762933"/>
            <a:ext cx="1110529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6012160" y="1052155"/>
            <a:ext cx="1110529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50776" y="2013520"/>
            <a:ext cx="1960984" cy="5153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2364928" y="2017265"/>
            <a:ext cx="2279079" cy="5153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6243042" y="2790453"/>
            <a:ext cx="720080" cy="151216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357342" y="4230816"/>
            <a:ext cx="22471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/>
              <a:t>begingetal</a:t>
            </a:r>
            <a:endParaRPr lang="en-US" sz="2200" b="1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7174719" y="2318596"/>
            <a:ext cx="469318" cy="0"/>
          </a:xfrm>
          <a:prstGeom prst="line">
            <a:avLst/>
          </a:prstGeom>
          <a:ln w="31750">
            <a:solidFill>
              <a:srgbClr val="7030A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7649477" y="2095393"/>
            <a:ext cx="0" cy="237111"/>
          </a:xfrm>
          <a:prstGeom prst="line">
            <a:avLst/>
          </a:prstGeom>
          <a:ln w="31750">
            <a:solidFill>
              <a:srgbClr val="7030A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266529" y="2298358"/>
            <a:ext cx="2160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1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7649477" y="2044671"/>
            <a:ext cx="5336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500</a:t>
            </a:r>
          </a:p>
        </p:txBody>
      </p:sp>
      <p:cxnSp>
        <p:nvCxnSpPr>
          <p:cNvPr id="83" name="Straight Arrow Connector 82"/>
          <p:cNvCxnSpPr/>
          <p:nvPr/>
        </p:nvCxnSpPr>
        <p:spPr>
          <a:xfrm flipV="1">
            <a:off x="7860696" y="2332504"/>
            <a:ext cx="0" cy="67144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7254916" y="2924944"/>
            <a:ext cx="22471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err="1"/>
              <a:t>stijggetal</a:t>
            </a:r>
            <a:endParaRPr lang="en-US" sz="2200" b="1" dirty="0"/>
          </a:p>
        </p:txBody>
      </p:sp>
      <p:sp>
        <p:nvSpPr>
          <p:cNvPr id="45" name="Rectangle 44"/>
          <p:cNvSpPr/>
          <p:nvPr/>
        </p:nvSpPr>
        <p:spPr>
          <a:xfrm>
            <a:off x="378768" y="2420888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sz="2200" dirty="0"/>
              <a:t>Een formule bij een grafiek maken doe je in stapjes.</a:t>
            </a:r>
            <a:endParaRPr lang="en-US" sz="2200" dirty="0"/>
          </a:p>
        </p:txBody>
      </p:sp>
      <p:sp>
        <p:nvSpPr>
          <p:cNvPr id="46" name="Rectangle 45"/>
          <p:cNvSpPr/>
          <p:nvPr/>
        </p:nvSpPr>
        <p:spPr>
          <a:xfrm>
            <a:off x="345522" y="3212976"/>
            <a:ext cx="518115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1 Begin met de variabele die bij de verticale as </a:t>
            </a:r>
            <a:r>
              <a:rPr lang="en-US" sz="2200" dirty="0" err="1"/>
              <a:t>staat</a:t>
            </a:r>
            <a:r>
              <a:rPr lang="en-US" sz="2200" dirty="0"/>
              <a:t>.</a:t>
            </a:r>
          </a:p>
        </p:txBody>
      </p:sp>
      <p:sp>
        <p:nvSpPr>
          <p:cNvPr id="47" name="Rectangle 46"/>
          <p:cNvSpPr/>
          <p:nvPr/>
        </p:nvSpPr>
        <p:spPr>
          <a:xfrm>
            <a:off x="395536" y="4661702"/>
            <a:ext cx="194316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err="1"/>
              <a:t>afstand</a:t>
            </a:r>
            <a:r>
              <a:rPr lang="en-US" sz="2200" dirty="0"/>
              <a:t> in km </a:t>
            </a:r>
          </a:p>
        </p:txBody>
      </p:sp>
      <p:sp>
        <p:nvSpPr>
          <p:cNvPr id="96" name="Rectangle 95"/>
          <p:cNvSpPr/>
          <p:nvPr/>
        </p:nvSpPr>
        <p:spPr>
          <a:xfrm>
            <a:off x="5632083" y="981308"/>
            <a:ext cx="194316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err="1"/>
              <a:t>afstand</a:t>
            </a:r>
            <a:r>
              <a:rPr lang="en-US" sz="2200" dirty="0"/>
              <a:t> in km </a:t>
            </a:r>
          </a:p>
        </p:txBody>
      </p:sp>
      <p:sp>
        <p:nvSpPr>
          <p:cNvPr id="48" name="Rectangle 47"/>
          <p:cNvSpPr/>
          <p:nvPr/>
        </p:nvSpPr>
        <p:spPr>
          <a:xfrm>
            <a:off x="2611675" y="3549648"/>
            <a:ext cx="3256469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 err="1"/>
              <a:t>Zet</a:t>
            </a:r>
            <a:r>
              <a:rPr lang="en-US" sz="2200" dirty="0"/>
              <a:t> het = </a:t>
            </a:r>
            <a:r>
              <a:rPr lang="en-US" sz="2200" dirty="0" err="1"/>
              <a:t>teken</a:t>
            </a:r>
            <a:r>
              <a:rPr lang="en-US" sz="2200" dirty="0"/>
              <a:t> </a:t>
            </a:r>
            <a:r>
              <a:rPr lang="en-US" sz="2200" dirty="0" err="1"/>
              <a:t>erachter</a:t>
            </a:r>
            <a:r>
              <a:rPr lang="en-US" sz="2200" dirty="0"/>
              <a:t>.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267744" y="4676071"/>
            <a:ext cx="300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=</a:t>
            </a:r>
          </a:p>
        </p:txBody>
      </p:sp>
      <p:sp>
        <p:nvSpPr>
          <p:cNvPr id="50" name="Rectangle 49"/>
          <p:cNvSpPr/>
          <p:nvPr/>
        </p:nvSpPr>
        <p:spPr>
          <a:xfrm>
            <a:off x="345522" y="3212976"/>
            <a:ext cx="473078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2 Het begingetal komt direct na de =</a:t>
            </a:r>
            <a:endParaRPr lang="en-US" sz="2200" dirty="0"/>
          </a:p>
        </p:txBody>
      </p:sp>
      <p:sp>
        <p:nvSpPr>
          <p:cNvPr id="51" name="TextBox 50"/>
          <p:cNvSpPr txBox="1"/>
          <p:nvPr/>
        </p:nvSpPr>
        <p:spPr>
          <a:xfrm>
            <a:off x="5599568" y="2580436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2000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2555776" y="4677549"/>
            <a:ext cx="864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2000</a:t>
            </a:r>
          </a:p>
        </p:txBody>
      </p:sp>
      <p:grpSp>
        <p:nvGrpSpPr>
          <p:cNvPr id="101" name="Animatie icoon"/>
          <p:cNvGrpSpPr>
            <a:grpSpLocks noChangeAspect="1"/>
          </p:cNvGrpSpPr>
          <p:nvPr/>
        </p:nvGrpSpPr>
        <p:grpSpPr>
          <a:xfrm>
            <a:off x="8644063" y="6310545"/>
            <a:ext cx="440378" cy="360000"/>
            <a:chOff x="5076056" y="174576"/>
            <a:chExt cx="3276364" cy="2678360"/>
          </a:xfrm>
        </p:grpSpPr>
        <p:sp>
          <p:nvSpPr>
            <p:cNvPr id="102" name="Rectangle 10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4" name="Isosceles Triangle 103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5" name="Oval 104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6" name="Oval 105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07" name="TextBox 106"/>
          <p:cNvSpPr txBox="1"/>
          <p:nvPr/>
        </p:nvSpPr>
        <p:spPr>
          <a:xfrm>
            <a:off x="3335277" y="4672592"/>
            <a:ext cx="3006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+</a:t>
            </a:r>
          </a:p>
        </p:txBody>
      </p:sp>
      <p:sp>
        <p:nvSpPr>
          <p:cNvPr id="55" name="Rectangle 54"/>
          <p:cNvSpPr/>
          <p:nvPr/>
        </p:nvSpPr>
        <p:spPr>
          <a:xfrm>
            <a:off x="345478" y="3209384"/>
            <a:ext cx="552266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200" dirty="0"/>
              <a:t>3 Het stijggetal: elk uur komt er 500 km bij.</a:t>
            </a:r>
            <a:endParaRPr lang="en-US" sz="2200" dirty="0"/>
          </a:p>
        </p:txBody>
      </p:sp>
      <p:sp>
        <p:nvSpPr>
          <p:cNvPr id="58" name="TextBox 57"/>
          <p:cNvSpPr txBox="1"/>
          <p:nvPr/>
        </p:nvSpPr>
        <p:spPr>
          <a:xfrm>
            <a:off x="7615792" y="1990001"/>
            <a:ext cx="7203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500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3635648" y="4677665"/>
            <a:ext cx="72032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500</a:t>
            </a:r>
          </a:p>
        </p:txBody>
      </p:sp>
      <p:sp>
        <p:nvSpPr>
          <p:cNvPr id="59" name="Rectangle 58"/>
          <p:cNvSpPr/>
          <p:nvPr/>
        </p:nvSpPr>
        <p:spPr>
          <a:xfrm>
            <a:off x="345478" y="3212976"/>
            <a:ext cx="5082879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4 Het stijggetal hoort bij de variabele op de </a:t>
            </a:r>
            <a:r>
              <a:rPr lang="en-US" sz="2200" dirty="0" err="1"/>
              <a:t>horizontale</a:t>
            </a:r>
            <a:r>
              <a:rPr lang="en-US" sz="2200" dirty="0"/>
              <a:t> as.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069031" y="374970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t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4145768" y="466286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/>
              <a:t>t</a:t>
            </a:r>
          </a:p>
        </p:txBody>
      </p:sp>
      <p:sp>
        <p:nvSpPr>
          <p:cNvPr id="68" name="Rectangle 67"/>
          <p:cNvSpPr/>
          <p:nvPr/>
        </p:nvSpPr>
        <p:spPr>
          <a:xfrm>
            <a:off x="345522" y="3212976"/>
            <a:ext cx="558724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200" dirty="0"/>
              <a:t>Omdat de variabele een letter is moet er een verklaring bij met de grootheid en de eenheid.</a:t>
            </a:r>
            <a:endParaRPr lang="en-US" sz="2200" dirty="0"/>
          </a:p>
        </p:txBody>
      </p:sp>
      <p:sp>
        <p:nvSpPr>
          <p:cNvPr id="75" name="Rectangle 74"/>
          <p:cNvSpPr/>
          <p:nvPr/>
        </p:nvSpPr>
        <p:spPr>
          <a:xfrm>
            <a:off x="519515" y="5166988"/>
            <a:ext cx="1802096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i="1" dirty="0"/>
              <a:t>t</a:t>
            </a:r>
            <a:r>
              <a:rPr lang="en-US" sz="2200" dirty="0"/>
              <a:t>: </a:t>
            </a:r>
            <a:r>
              <a:rPr lang="en-US" sz="2200" dirty="0" err="1"/>
              <a:t>tijd</a:t>
            </a:r>
            <a:r>
              <a:rPr lang="en-US" sz="2200" dirty="0"/>
              <a:t> in </a:t>
            </a:r>
            <a:r>
              <a:rPr lang="en-US" sz="2200" dirty="0" err="1"/>
              <a:t>uren</a:t>
            </a:r>
            <a:r>
              <a:rPr lang="en-US" sz="2200" dirty="0"/>
              <a:t>.</a:t>
            </a:r>
          </a:p>
        </p:txBody>
      </p:sp>
      <p:grpSp>
        <p:nvGrpSpPr>
          <p:cNvPr id="111" name="Animatie icoon"/>
          <p:cNvGrpSpPr>
            <a:grpSpLocks noChangeAspect="1"/>
          </p:cNvGrpSpPr>
          <p:nvPr/>
        </p:nvGrpSpPr>
        <p:grpSpPr>
          <a:xfrm>
            <a:off x="8611955" y="6309070"/>
            <a:ext cx="440378" cy="360000"/>
            <a:chOff x="5076056" y="174576"/>
            <a:chExt cx="3276364" cy="2678360"/>
          </a:xfrm>
        </p:grpSpPr>
        <p:sp>
          <p:nvSpPr>
            <p:cNvPr id="112" name="Rectangle 111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3" name="Isosceles Triangle 112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4" name="Oval 113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5" name="Oval 114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500"/>
                            </p:stCondLst>
                            <p:childTnLst>
                              <p:par>
                                <p:cTn id="7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96296E-6 L -0.57656 0.53657 " pathEditMode="relative" rAng="0" ptsTypes="AA">
                                      <p:cBhvr>
                                        <p:cTn id="104" dur="5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837" y="268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1.11111E-6 L -0.33281 0.30579 " pathEditMode="relative" rAng="0" ptsTypes="AA">
                                      <p:cBhvr>
                                        <p:cTn id="14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49" y="15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2.22222E-6 L -0.43524 0.3919 " pathEditMode="relative" rAng="0" ptsTypes="AA">
                                      <p:cBhvr>
                                        <p:cTn id="16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771" y="19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"/>
                            </p:stCondLst>
                            <p:childTnLst>
                              <p:par>
                                <p:cTn id="1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"/>
                            </p:stCondLst>
                            <p:childTnLst>
                              <p:par>
                                <p:cTn id="17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500"/>
                            </p:stCondLst>
                            <p:childTnLst>
                              <p:par>
                                <p:cTn id="17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07407E-6 L -0.429 0.13311 " pathEditMode="relative" rAng="0" ptsTypes="AA">
                                      <p:cBhvr>
                                        <p:cTn id="19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458" y="6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500"/>
                            </p:stCondLst>
                            <p:childTnLst>
                              <p:par>
                                <p:cTn id="19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500"/>
                            </p:stCondLst>
                            <p:childTnLst>
                              <p:par>
                                <p:cTn id="200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500"/>
                            </p:stCondLst>
                            <p:childTnLst>
                              <p:par>
                                <p:cTn id="20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5" presetClass="emph" presetSubtype="0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26" dur="indefinite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700"/>
                            </p:stCondLst>
                            <p:childTnLst>
                              <p:par>
                                <p:cTn id="228" presetID="16" presetClass="emph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2" presetID="15" presetClass="emph" presetSubtype="0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33" dur="indefinite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35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6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7" dur="5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8" presetID="15" presetClass="emph" presetSubtype="0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39" dur="indefinite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1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2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5" presetClass="emph" presetSubtype="0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45" dur="indefinite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5" presetClass="emph" presetSubtype="0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51" dur="indefinite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16" presetClass="emph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53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70C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6" presetID="15" presetClass="emph" presetSubtype="0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57" dur="indefinite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260"/>
                            </p:stCondLst>
                            <p:childTnLst>
                              <p:par>
                                <p:cTn id="25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13" grpId="0"/>
      <p:bldP spid="14" grpId="0"/>
      <p:bldP spid="15" grpId="0"/>
      <p:bldP spid="16" grpId="0" animBg="1"/>
      <p:bldP spid="53" grpId="0" animBg="1"/>
      <p:bldP spid="17" grpId="0" animBg="1"/>
      <p:bldP spid="54" grpId="0" animBg="1"/>
      <p:bldP spid="23" grpId="0"/>
      <p:bldP spid="42" grpId="0"/>
      <p:bldP spid="81" grpId="0"/>
      <p:bldP spid="85" grpId="0"/>
      <p:bldP spid="45" grpId="0"/>
      <p:bldP spid="46" grpId="0"/>
      <p:bldP spid="46" grpId="1"/>
      <p:bldP spid="47" grpId="0"/>
      <p:bldP spid="47" grpId="1"/>
      <p:bldP spid="47" grpId="2"/>
      <p:bldP spid="96" grpId="0"/>
      <p:bldP spid="96" grpId="1"/>
      <p:bldP spid="96" grpId="2"/>
      <p:bldP spid="48" grpId="0"/>
      <p:bldP spid="48" grpId="1"/>
      <p:bldP spid="49" grpId="0"/>
      <p:bldP spid="49" grpId="1"/>
      <p:bldP spid="49" grpId="2"/>
      <p:bldP spid="50" grpId="0"/>
      <p:bldP spid="50" grpId="1"/>
      <p:bldP spid="51" grpId="0"/>
      <p:bldP spid="51" grpId="1"/>
      <p:bldP spid="51" grpId="2"/>
      <p:bldP spid="97" grpId="0"/>
      <p:bldP spid="97" grpId="1"/>
      <p:bldP spid="97" grpId="2"/>
      <p:bldP spid="107" grpId="0"/>
      <p:bldP spid="107" grpId="1"/>
      <p:bldP spid="107" grpId="2"/>
      <p:bldP spid="55" grpId="0"/>
      <p:bldP spid="55" grpId="1"/>
      <p:bldP spid="58" grpId="0"/>
      <p:bldP spid="58" grpId="1"/>
      <p:bldP spid="58" grpId="2"/>
      <p:bldP spid="108" grpId="0"/>
      <p:bldP spid="108" grpId="1"/>
      <p:bldP spid="108" grpId="2"/>
      <p:bldP spid="59" grpId="0"/>
      <p:bldP spid="59" grpId="1"/>
      <p:bldP spid="61" grpId="0"/>
      <p:bldP spid="61" grpId="1"/>
      <p:bldP spid="61" grpId="2"/>
      <p:bldP spid="109" grpId="0"/>
      <p:bldP spid="109" grpId="1"/>
      <p:bldP spid="109" grpId="2"/>
      <p:bldP spid="68" grpId="0"/>
      <p:bldP spid="75" grpId="0"/>
    </p:bldLst>
  </p:timing>
</p:sld>
</file>

<file path=ppt/theme/theme1.xml><?xml version="1.0" encoding="utf-8"?>
<a:theme xmlns:a="http://schemas.openxmlformats.org/drawingml/2006/main" name="TheorieTemplate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0800">
          <a:solidFill>
            <a:srgbClr val="FF0000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</Template>
  <TotalTime>301</TotalTime>
  <Words>152</Words>
  <Application>Microsoft Office PowerPoint</Application>
  <PresentationFormat>Diavoorstelling (4:3)</PresentationFormat>
  <Paragraphs>33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7" baseType="lpstr">
      <vt:lpstr>MS PGothic</vt:lpstr>
      <vt:lpstr>Arial</vt:lpstr>
      <vt:lpstr>Arial Black</vt:lpstr>
      <vt:lpstr>Eurostile</vt:lpstr>
      <vt:lpstr>TheorieTemplate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</dc:creator>
  <cp:lastModifiedBy>Luuk Mennen</cp:lastModifiedBy>
  <cp:revision>25</cp:revision>
  <dcterms:created xsi:type="dcterms:W3CDTF">2014-04-25T07:54:37Z</dcterms:created>
  <dcterms:modified xsi:type="dcterms:W3CDTF">2018-09-18T10:08:20Z</dcterms:modified>
</cp:coreProperties>
</file>