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223">
          <p15:clr>
            <a:srgbClr val="A4A3A4"/>
          </p15:clr>
        </p15:guide>
        <p15:guide id="3" pos="29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3399FF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ED67BB-3F20-4D28-8CD8-0AE447F6F884}" v="22" dt="2018-09-18T09:01:00.7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78198" autoAdjust="0"/>
  </p:normalViewPr>
  <p:slideViewPr>
    <p:cSldViewPr snapToObjects="1">
      <p:cViewPr varScale="1">
        <p:scale>
          <a:sx n="57" d="100"/>
          <a:sy n="57" d="100"/>
        </p:scale>
        <p:origin x="1776" y="60"/>
      </p:cViewPr>
      <p:guideLst>
        <p:guide orient="horz" pos="2160"/>
        <p:guide pos="4223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B1ED67BB-3F20-4D28-8CD8-0AE447F6F884}"/>
    <pc:docChg chg="modSld">
      <pc:chgData name="Luuk Mennen" userId="e8da6a4e-8fc9-4e27-9348-3a94ae635dab" providerId="ADAL" clId="{B1ED67BB-3F20-4D28-8CD8-0AE447F6F884}" dt="2018-09-18T09:01:00.796" v="21" actId="20577"/>
      <pc:docMkLst>
        <pc:docMk/>
      </pc:docMkLst>
      <pc:sldChg chg="modSp">
        <pc:chgData name="Luuk Mennen" userId="e8da6a4e-8fc9-4e27-9348-3a94ae635dab" providerId="ADAL" clId="{B1ED67BB-3F20-4D28-8CD8-0AE447F6F884}" dt="2018-09-18T09:01:00.796" v="21" actId="20577"/>
        <pc:sldMkLst>
          <pc:docMk/>
          <pc:sldMk cId="0" sldId="322"/>
        </pc:sldMkLst>
        <pc:spChg chg="mod">
          <ac:chgData name="Luuk Mennen" userId="e8da6a4e-8fc9-4e27-9348-3a94ae635dab" providerId="ADAL" clId="{B1ED67BB-3F20-4D28-8CD8-0AE447F6F884}" dt="2018-09-18T09:01:00.796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Temperaturen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Temperatuurverschil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Temperatuurverschil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88" name="Groep 87"/>
          <p:cNvGrpSpPr/>
          <p:nvPr/>
        </p:nvGrpSpPr>
        <p:grpSpPr>
          <a:xfrm>
            <a:off x="7183968" y="763623"/>
            <a:ext cx="1436427" cy="4668106"/>
            <a:chOff x="4932040" y="1713222"/>
            <a:chExt cx="1436427" cy="4668106"/>
          </a:xfrm>
        </p:grpSpPr>
        <p:grpSp>
          <p:nvGrpSpPr>
            <p:cNvPr id="89" name="Groep 88"/>
            <p:cNvGrpSpPr/>
            <p:nvPr/>
          </p:nvGrpSpPr>
          <p:grpSpPr>
            <a:xfrm>
              <a:off x="4932040" y="1713222"/>
              <a:ext cx="1436427" cy="4668106"/>
              <a:chOff x="4932040" y="1713222"/>
              <a:chExt cx="1436427" cy="4668106"/>
            </a:xfrm>
          </p:grpSpPr>
          <p:grpSp>
            <p:nvGrpSpPr>
              <p:cNvPr id="95" name="Group 2"/>
              <p:cNvGrpSpPr>
                <a:grpSpLocks noChangeAspect="1"/>
              </p:cNvGrpSpPr>
              <p:nvPr/>
            </p:nvGrpSpPr>
            <p:grpSpPr>
              <a:xfrm>
                <a:off x="4932040" y="1713222"/>
                <a:ext cx="1436427" cy="4668106"/>
                <a:chOff x="3029631" y="1988838"/>
                <a:chExt cx="2483816" cy="8071916"/>
              </a:xfrm>
            </p:grpSpPr>
            <p:pic>
              <p:nvPicPr>
                <p:cNvPr id="125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987" t="44860" r="28277" b="-212"/>
                <a:stretch/>
              </p:blipFill>
              <p:spPr bwMode="auto">
                <a:xfrm>
                  <a:off x="3487973" y="4503795"/>
                  <a:ext cx="2025474" cy="55569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6" name="Rectangle 6"/>
                <p:cNvSpPr/>
                <p:nvPr/>
              </p:nvSpPr>
              <p:spPr>
                <a:xfrm>
                  <a:off x="3250710" y="2145533"/>
                  <a:ext cx="375661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7" name="Rectangle 7"/>
                <p:cNvSpPr/>
                <p:nvPr/>
              </p:nvSpPr>
              <p:spPr>
                <a:xfrm>
                  <a:off x="5148063" y="1988840"/>
                  <a:ext cx="365384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8" name="Rectangle 8"/>
                <p:cNvSpPr/>
                <p:nvPr/>
              </p:nvSpPr>
              <p:spPr>
                <a:xfrm>
                  <a:off x="3029631" y="1988838"/>
                  <a:ext cx="1502642" cy="69512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grpSp>
            <p:nvGrpSpPr>
              <p:cNvPr id="96" name="Groep 95"/>
              <p:cNvGrpSpPr/>
              <p:nvPr/>
            </p:nvGrpSpPr>
            <p:grpSpPr>
              <a:xfrm>
                <a:off x="5598999" y="437307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19" name="Rechte verbindingslijn 118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Rechte verbindingslijn 119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Rechte verbindingslijn 120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Rechte verbindingslijn 121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Rechte verbindingslijn 122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Rechte verbindingslijn 123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Groep 96"/>
              <p:cNvGrpSpPr/>
              <p:nvPr/>
            </p:nvGrpSpPr>
            <p:grpSpPr>
              <a:xfrm>
                <a:off x="5599000" y="5097629"/>
                <a:ext cx="202040" cy="484436"/>
                <a:chOff x="2334151" y="2008460"/>
                <a:chExt cx="202040" cy="484436"/>
              </a:xfrm>
            </p:grpSpPr>
            <p:cxnSp>
              <p:nvCxnSpPr>
                <p:cNvPr id="114" name="Rechte verbindingslijn 113"/>
                <p:cNvCxnSpPr/>
                <p:nvPr/>
              </p:nvCxnSpPr>
              <p:spPr>
                <a:xfrm>
                  <a:off x="2403047" y="2008460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Rechte verbindingslijn 114"/>
                <p:cNvCxnSpPr/>
                <p:nvPr/>
              </p:nvCxnSpPr>
              <p:spPr>
                <a:xfrm>
                  <a:off x="2403047" y="2129569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Rechte verbindingslijn 115"/>
                <p:cNvCxnSpPr/>
                <p:nvPr/>
              </p:nvCxnSpPr>
              <p:spPr>
                <a:xfrm>
                  <a:off x="2403047" y="2250678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Rechte verbindingslijn 116"/>
                <p:cNvCxnSpPr/>
                <p:nvPr/>
              </p:nvCxnSpPr>
              <p:spPr>
                <a:xfrm>
                  <a:off x="2403047" y="2371787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Rechte verbindingslijn 117"/>
                <p:cNvCxnSpPr/>
                <p:nvPr/>
              </p:nvCxnSpPr>
              <p:spPr>
                <a:xfrm>
                  <a:off x="2334151" y="2492896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ep 97"/>
              <p:cNvGrpSpPr/>
              <p:nvPr/>
            </p:nvGrpSpPr>
            <p:grpSpPr>
              <a:xfrm>
                <a:off x="5592051" y="3767532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08" name="Rechte verbindingslijn 107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Rechte verbindingslijn 108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Rechte verbindingslijn 109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Rechte verbindingslijn 110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Rechte verbindingslijn 111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Rechte verbindingslijn 112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99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98480" y="1929809"/>
                <a:ext cx="1169987" cy="1243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00" name="Groep 99"/>
              <p:cNvGrpSpPr/>
              <p:nvPr/>
            </p:nvGrpSpPr>
            <p:grpSpPr>
              <a:xfrm>
                <a:off x="5592051" y="316198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02" name="Rechte verbindingslijn 101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Rechte verbindingslijn 102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Rechte verbindingslijn 103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Rechte verbindingslijn 104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Rechte verbindingslijn 105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Rechte verbindingslijn 106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0" name="Tekstvak 89"/>
            <p:cNvSpPr txBox="1"/>
            <p:nvPr/>
          </p:nvSpPr>
          <p:spPr>
            <a:xfrm>
              <a:off x="4974432" y="5351232"/>
              <a:ext cx="61427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  <p:sp>
          <p:nvSpPr>
            <p:cNvPr id="91" name="Tekstvak 90"/>
            <p:cNvSpPr txBox="1"/>
            <p:nvPr/>
          </p:nvSpPr>
          <p:spPr>
            <a:xfrm>
              <a:off x="5133637" y="4736404"/>
              <a:ext cx="45717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92" name="Tekstvak 91"/>
            <p:cNvSpPr txBox="1"/>
            <p:nvPr/>
          </p:nvSpPr>
          <p:spPr>
            <a:xfrm>
              <a:off x="5255173" y="4135392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0</a:t>
              </a:r>
            </a:p>
          </p:txBody>
        </p:sp>
        <p:sp>
          <p:nvSpPr>
            <p:cNvPr id="93" name="Tekstvak 92"/>
            <p:cNvSpPr txBox="1"/>
            <p:nvPr/>
          </p:nvSpPr>
          <p:spPr>
            <a:xfrm>
              <a:off x="5273712" y="3536699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94" name="Tekstvak 93"/>
            <p:cNvSpPr txBox="1"/>
            <p:nvPr/>
          </p:nvSpPr>
          <p:spPr>
            <a:xfrm>
              <a:off x="5107896" y="2931154"/>
              <a:ext cx="49885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</p:grpSp>
      <p:sp>
        <p:nvSpPr>
          <p:cNvPr id="129" name="Oval 20"/>
          <p:cNvSpPr/>
          <p:nvPr/>
        </p:nvSpPr>
        <p:spPr>
          <a:xfrm>
            <a:off x="7884291" y="4838698"/>
            <a:ext cx="539750" cy="477837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Rectangle 21"/>
          <p:cNvSpPr/>
          <p:nvPr/>
        </p:nvSpPr>
        <p:spPr>
          <a:xfrm>
            <a:off x="8082158" y="2454606"/>
            <a:ext cx="140868" cy="2425267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36" name="Groep 135"/>
          <p:cNvGrpSpPr/>
          <p:nvPr/>
        </p:nvGrpSpPr>
        <p:grpSpPr>
          <a:xfrm>
            <a:off x="7909173" y="5415607"/>
            <a:ext cx="448379" cy="461665"/>
            <a:chOff x="2411760" y="2543317"/>
            <a:chExt cx="448379" cy="461665"/>
          </a:xfrm>
        </p:grpSpPr>
        <p:sp>
          <p:nvSpPr>
            <p:cNvPr id="137" name="Ovaal 136"/>
            <p:cNvSpPr>
              <a:spLocks noChangeAspect="1"/>
            </p:cNvSpPr>
            <p:nvPr/>
          </p:nvSpPr>
          <p:spPr>
            <a:xfrm>
              <a:off x="2411760" y="2556653"/>
              <a:ext cx="448379" cy="44832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8" name="Tekstvak 137"/>
            <p:cNvSpPr txBox="1"/>
            <p:nvPr/>
          </p:nvSpPr>
          <p:spPr>
            <a:xfrm>
              <a:off x="2457855" y="2543317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35" name="Tekstvak 134"/>
          <p:cNvSpPr txBox="1"/>
          <p:nvPr/>
        </p:nvSpPr>
        <p:spPr>
          <a:xfrm>
            <a:off x="378768" y="738982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D60093"/>
                </a:solidFill>
              </a:rPr>
              <a:t>Voorbeeld</a:t>
            </a:r>
          </a:p>
        </p:txBody>
      </p:sp>
      <p:grpSp>
        <p:nvGrpSpPr>
          <p:cNvPr id="141" name="Groep 140"/>
          <p:cNvGrpSpPr/>
          <p:nvPr/>
        </p:nvGrpSpPr>
        <p:grpSpPr>
          <a:xfrm>
            <a:off x="404196" y="1193555"/>
            <a:ext cx="3594254" cy="1472974"/>
            <a:chOff x="404196" y="1193555"/>
            <a:chExt cx="3594254" cy="1472974"/>
          </a:xfrm>
        </p:grpSpPr>
        <p:sp>
          <p:nvSpPr>
            <p:cNvPr id="139" name="Tekstvak 138"/>
            <p:cNvSpPr txBox="1"/>
            <p:nvPr/>
          </p:nvSpPr>
          <p:spPr>
            <a:xfrm>
              <a:off x="404196" y="1193555"/>
              <a:ext cx="35942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Opgave</a:t>
              </a:r>
            </a:p>
            <a:p>
              <a:r>
                <a:rPr lang="nl-NL" sz="2200" dirty="0"/>
                <a:t>Hoeveel graden is het </a:t>
              </a:r>
            </a:p>
            <a:p>
              <a:r>
                <a:rPr lang="nl-NL" sz="2200" dirty="0"/>
                <a:t>temperatuurverschil tussen</a:t>
              </a:r>
            </a:p>
            <a:p>
              <a:r>
                <a:rPr lang="nl-NL" sz="2200" dirty="0"/>
                <a:t>thermometer         en        ?</a:t>
              </a:r>
            </a:p>
          </p:txBody>
        </p:sp>
        <p:grpSp>
          <p:nvGrpSpPr>
            <p:cNvPr id="142" name="Groep 141"/>
            <p:cNvGrpSpPr/>
            <p:nvPr/>
          </p:nvGrpSpPr>
          <p:grpSpPr>
            <a:xfrm>
              <a:off x="2179405" y="2204864"/>
              <a:ext cx="448379" cy="461665"/>
              <a:chOff x="2209585" y="2397272"/>
              <a:chExt cx="448379" cy="461665"/>
            </a:xfrm>
          </p:grpSpPr>
          <p:sp>
            <p:nvSpPr>
              <p:cNvPr id="143" name="Ovaal 142"/>
              <p:cNvSpPr>
                <a:spLocks noChangeAspect="1"/>
              </p:cNvSpPr>
              <p:nvPr/>
            </p:nvSpPr>
            <p:spPr>
              <a:xfrm>
                <a:off x="2209585" y="2410608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4" name="Tekstvak 143"/>
              <p:cNvSpPr txBox="1"/>
              <p:nvPr/>
            </p:nvSpPr>
            <p:spPr>
              <a:xfrm>
                <a:off x="2255680" y="2397272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  <p:grpSp>
          <p:nvGrpSpPr>
            <p:cNvPr id="145" name="Groep 144"/>
            <p:cNvGrpSpPr/>
            <p:nvPr/>
          </p:nvGrpSpPr>
          <p:grpSpPr>
            <a:xfrm>
              <a:off x="3187517" y="2204864"/>
              <a:ext cx="448379" cy="457854"/>
              <a:chOff x="2174123" y="2397272"/>
              <a:chExt cx="448379" cy="457854"/>
            </a:xfrm>
          </p:grpSpPr>
          <p:sp>
            <p:nvSpPr>
              <p:cNvPr id="146" name="Ovaal 145"/>
              <p:cNvSpPr>
                <a:spLocks noChangeAspect="1"/>
              </p:cNvSpPr>
              <p:nvPr/>
            </p:nvSpPr>
            <p:spPr>
              <a:xfrm>
                <a:off x="2174123" y="2406797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7" name="Tekstvak 146"/>
              <p:cNvSpPr txBox="1"/>
              <p:nvPr/>
            </p:nvSpPr>
            <p:spPr>
              <a:xfrm>
                <a:off x="2242642" y="2397272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54" name="Groep 153"/>
          <p:cNvGrpSpPr/>
          <p:nvPr/>
        </p:nvGrpSpPr>
        <p:grpSpPr>
          <a:xfrm>
            <a:off x="409275" y="3060151"/>
            <a:ext cx="3964290" cy="806296"/>
            <a:chOff x="468313" y="3469964"/>
            <a:chExt cx="3964290" cy="806296"/>
          </a:xfrm>
        </p:grpSpPr>
        <p:sp>
          <p:nvSpPr>
            <p:cNvPr id="148" name="Tekstvak 147"/>
            <p:cNvSpPr txBox="1"/>
            <p:nvPr/>
          </p:nvSpPr>
          <p:spPr>
            <a:xfrm>
              <a:off x="468313" y="3469964"/>
              <a:ext cx="396429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>
                  <a:solidFill>
                    <a:srgbClr val="0070C0"/>
                  </a:solidFill>
                </a:rPr>
                <a:t>Welke temperatuur is het op</a:t>
              </a:r>
            </a:p>
            <a:p>
              <a:r>
                <a:rPr lang="nl-NL" sz="2200" b="1" dirty="0">
                  <a:solidFill>
                    <a:srgbClr val="0070C0"/>
                  </a:solidFill>
                </a:rPr>
                <a:t>thermometer        ?</a:t>
              </a:r>
            </a:p>
          </p:txBody>
        </p:sp>
        <p:grpSp>
          <p:nvGrpSpPr>
            <p:cNvPr id="149" name="Groep 148"/>
            <p:cNvGrpSpPr/>
            <p:nvPr/>
          </p:nvGrpSpPr>
          <p:grpSpPr>
            <a:xfrm>
              <a:off x="2379740" y="3814595"/>
              <a:ext cx="448379" cy="461665"/>
              <a:chOff x="2371618" y="2455684"/>
              <a:chExt cx="448379" cy="461665"/>
            </a:xfrm>
          </p:grpSpPr>
          <p:sp>
            <p:nvSpPr>
              <p:cNvPr id="152" name="Ovaal 151"/>
              <p:cNvSpPr>
                <a:spLocks noChangeAspect="1"/>
              </p:cNvSpPr>
              <p:nvPr/>
            </p:nvSpPr>
            <p:spPr>
              <a:xfrm>
                <a:off x="2371618" y="2469020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3" name="Tekstvak 152"/>
              <p:cNvSpPr txBox="1"/>
              <p:nvPr/>
            </p:nvSpPr>
            <p:spPr>
              <a:xfrm>
                <a:off x="2417713" y="2455684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3072" name="Groep 3071"/>
          <p:cNvGrpSpPr/>
          <p:nvPr/>
        </p:nvGrpSpPr>
        <p:grpSpPr>
          <a:xfrm>
            <a:off x="410400" y="3060000"/>
            <a:ext cx="3964290" cy="787232"/>
            <a:chOff x="468313" y="4600731"/>
            <a:chExt cx="3964290" cy="787232"/>
          </a:xfrm>
        </p:grpSpPr>
        <p:sp>
          <p:nvSpPr>
            <p:cNvPr id="156" name="Tekstvak 155"/>
            <p:cNvSpPr txBox="1"/>
            <p:nvPr/>
          </p:nvSpPr>
          <p:spPr>
            <a:xfrm>
              <a:off x="468313" y="4600731"/>
              <a:ext cx="396429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>
                  <a:solidFill>
                    <a:srgbClr val="0070C0"/>
                  </a:solidFill>
                </a:rPr>
                <a:t>Welke temperatuur is het op</a:t>
              </a:r>
            </a:p>
            <a:p>
              <a:r>
                <a:rPr lang="nl-NL" sz="2200" b="1" dirty="0">
                  <a:solidFill>
                    <a:srgbClr val="0070C0"/>
                  </a:solidFill>
                </a:rPr>
                <a:t>thermometer        ?</a:t>
              </a:r>
            </a:p>
          </p:txBody>
        </p:sp>
        <p:grpSp>
          <p:nvGrpSpPr>
            <p:cNvPr id="157" name="Groep 156"/>
            <p:cNvGrpSpPr/>
            <p:nvPr/>
          </p:nvGrpSpPr>
          <p:grpSpPr>
            <a:xfrm>
              <a:off x="2354232" y="4926298"/>
              <a:ext cx="448379" cy="461665"/>
              <a:chOff x="2346110" y="2436620"/>
              <a:chExt cx="448379" cy="461665"/>
            </a:xfrm>
          </p:grpSpPr>
          <p:sp>
            <p:nvSpPr>
              <p:cNvPr id="158" name="Ovaal 157"/>
              <p:cNvSpPr>
                <a:spLocks noChangeAspect="1"/>
              </p:cNvSpPr>
              <p:nvPr/>
            </p:nvSpPr>
            <p:spPr>
              <a:xfrm>
                <a:off x="2346110" y="2449956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9" name="Tekstvak 158"/>
              <p:cNvSpPr txBox="1"/>
              <p:nvPr/>
            </p:nvSpPr>
            <p:spPr>
              <a:xfrm>
                <a:off x="2392205" y="2436620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</p:grpSp>
      <p:sp>
        <p:nvSpPr>
          <p:cNvPr id="3074" name="Tekstvak 3073"/>
          <p:cNvSpPr txBox="1"/>
          <p:nvPr/>
        </p:nvSpPr>
        <p:spPr>
          <a:xfrm>
            <a:off x="7004298" y="34371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3076" name="Tekstvak 3075"/>
          <p:cNvSpPr txBox="1"/>
          <p:nvPr/>
        </p:nvSpPr>
        <p:spPr>
          <a:xfrm>
            <a:off x="468313" y="5236413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167" name="Group 1"/>
          <p:cNvGrpSpPr/>
          <p:nvPr/>
        </p:nvGrpSpPr>
        <p:grpSpPr>
          <a:xfrm>
            <a:off x="605654" y="5880229"/>
            <a:ext cx="7234977" cy="766534"/>
            <a:chOff x="467544" y="4013448"/>
            <a:chExt cx="8421291" cy="1575792"/>
          </a:xfrm>
        </p:grpSpPr>
        <p:grpSp>
          <p:nvGrpSpPr>
            <p:cNvPr id="168" name="Group 1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7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7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69" name="Straight Connector 8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Oval 5"/>
          <p:cNvSpPr>
            <a:spLocks noChangeAspect="1"/>
          </p:cNvSpPr>
          <p:nvPr/>
        </p:nvSpPr>
        <p:spPr>
          <a:xfrm>
            <a:off x="991724" y="619070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34" name="Groep 133"/>
          <p:cNvGrpSpPr/>
          <p:nvPr/>
        </p:nvGrpSpPr>
        <p:grpSpPr>
          <a:xfrm>
            <a:off x="6358742" y="5415607"/>
            <a:ext cx="448379" cy="461665"/>
            <a:chOff x="2411760" y="2543317"/>
            <a:chExt cx="448379" cy="461665"/>
          </a:xfrm>
        </p:grpSpPr>
        <p:sp>
          <p:nvSpPr>
            <p:cNvPr id="132" name="Ovaal 131"/>
            <p:cNvSpPr>
              <a:spLocks noChangeAspect="1"/>
            </p:cNvSpPr>
            <p:nvPr/>
          </p:nvSpPr>
          <p:spPr>
            <a:xfrm>
              <a:off x="2411760" y="2556653"/>
              <a:ext cx="448379" cy="44832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Tekstvak 132"/>
            <p:cNvSpPr txBox="1"/>
            <p:nvPr/>
          </p:nvSpPr>
          <p:spPr>
            <a:xfrm>
              <a:off x="2457855" y="2543317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3077" name="Tekstvak 3076"/>
          <p:cNvSpPr txBox="1"/>
          <p:nvPr/>
        </p:nvSpPr>
        <p:spPr>
          <a:xfrm>
            <a:off x="1386714" y="6032663"/>
            <a:ext cx="54857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verschil tussen </a:t>
            </a:r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5 °C en 8 °C is 13 °C.</a:t>
            </a:r>
          </a:p>
        </p:txBody>
      </p:sp>
      <p:grpSp>
        <p:nvGrpSpPr>
          <p:cNvPr id="174" name="Groep 173"/>
          <p:cNvGrpSpPr/>
          <p:nvPr/>
        </p:nvGrpSpPr>
        <p:grpSpPr>
          <a:xfrm>
            <a:off x="5606458" y="711490"/>
            <a:ext cx="1436427" cy="4668106"/>
            <a:chOff x="4932040" y="1713222"/>
            <a:chExt cx="1436427" cy="4668106"/>
          </a:xfrm>
        </p:grpSpPr>
        <p:grpSp>
          <p:nvGrpSpPr>
            <p:cNvPr id="175" name="Groep 174"/>
            <p:cNvGrpSpPr/>
            <p:nvPr/>
          </p:nvGrpSpPr>
          <p:grpSpPr>
            <a:xfrm>
              <a:off x="4932040" y="1713222"/>
              <a:ext cx="1436427" cy="4668106"/>
              <a:chOff x="4932040" y="1713222"/>
              <a:chExt cx="1436427" cy="4668106"/>
            </a:xfrm>
          </p:grpSpPr>
          <p:grpSp>
            <p:nvGrpSpPr>
              <p:cNvPr id="181" name="Group 2"/>
              <p:cNvGrpSpPr>
                <a:grpSpLocks noChangeAspect="1"/>
              </p:cNvGrpSpPr>
              <p:nvPr/>
            </p:nvGrpSpPr>
            <p:grpSpPr>
              <a:xfrm>
                <a:off x="4932040" y="1713222"/>
                <a:ext cx="1436427" cy="4668106"/>
                <a:chOff x="3029631" y="1988838"/>
                <a:chExt cx="2483816" cy="8071916"/>
              </a:xfrm>
            </p:grpSpPr>
            <p:pic>
              <p:nvPicPr>
                <p:cNvPr id="210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987" t="44860" r="28277" b="-212"/>
                <a:stretch/>
              </p:blipFill>
              <p:spPr bwMode="auto">
                <a:xfrm>
                  <a:off x="3487973" y="4503795"/>
                  <a:ext cx="2025474" cy="55569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11" name="Rectangle 6"/>
                <p:cNvSpPr/>
                <p:nvPr/>
              </p:nvSpPr>
              <p:spPr>
                <a:xfrm>
                  <a:off x="3250710" y="2145533"/>
                  <a:ext cx="375661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2" name="Rectangle 7"/>
                <p:cNvSpPr/>
                <p:nvPr/>
              </p:nvSpPr>
              <p:spPr>
                <a:xfrm>
                  <a:off x="5148063" y="1988840"/>
                  <a:ext cx="365384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3" name="Rectangle 8"/>
                <p:cNvSpPr/>
                <p:nvPr/>
              </p:nvSpPr>
              <p:spPr>
                <a:xfrm>
                  <a:off x="3029631" y="1988838"/>
                  <a:ext cx="1502642" cy="69512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grpSp>
            <p:nvGrpSpPr>
              <p:cNvPr id="182" name="Groep 181"/>
              <p:cNvGrpSpPr/>
              <p:nvPr/>
            </p:nvGrpSpPr>
            <p:grpSpPr>
              <a:xfrm>
                <a:off x="5598999" y="437307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204" name="Rechte verbindingslijn 203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Rechte verbindingslijn 204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Rechte verbindingslijn 205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Rechte verbindingslijn 206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Rechte verbindingslijn 207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Rechte verbindingslijn 208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3" name="Groep 182"/>
              <p:cNvGrpSpPr/>
              <p:nvPr/>
            </p:nvGrpSpPr>
            <p:grpSpPr>
              <a:xfrm>
                <a:off x="5599000" y="5097629"/>
                <a:ext cx="202040" cy="484436"/>
                <a:chOff x="2334151" y="2008460"/>
                <a:chExt cx="202040" cy="484436"/>
              </a:xfrm>
            </p:grpSpPr>
            <p:cxnSp>
              <p:nvCxnSpPr>
                <p:cNvPr id="199" name="Rechte verbindingslijn 198"/>
                <p:cNvCxnSpPr/>
                <p:nvPr/>
              </p:nvCxnSpPr>
              <p:spPr>
                <a:xfrm>
                  <a:off x="2403047" y="2008460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Rechte verbindingslijn 199"/>
                <p:cNvCxnSpPr/>
                <p:nvPr/>
              </p:nvCxnSpPr>
              <p:spPr>
                <a:xfrm>
                  <a:off x="2403047" y="2129569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Rechte verbindingslijn 200"/>
                <p:cNvCxnSpPr/>
                <p:nvPr/>
              </p:nvCxnSpPr>
              <p:spPr>
                <a:xfrm>
                  <a:off x="2403047" y="2250678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Rechte verbindingslijn 201"/>
                <p:cNvCxnSpPr/>
                <p:nvPr/>
              </p:nvCxnSpPr>
              <p:spPr>
                <a:xfrm>
                  <a:off x="2403047" y="2371787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Rechte verbindingslijn 202"/>
                <p:cNvCxnSpPr/>
                <p:nvPr/>
              </p:nvCxnSpPr>
              <p:spPr>
                <a:xfrm>
                  <a:off x="2334151" y="2492896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4" name="Groep 183"/>
              <p:cNvGrpSpPr/>
              <p:nvPr/>
            </p:nvGrpSpPr>
            <p:grpSpPr>
              <a:xfrm>
                <a:off x="5592051" y="3767532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93" name="Rechte verbindingslijn 192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Rechte verbindingslijn 193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Rechte verbindingslijn 194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Rechte verbindingslijn 195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Rechte verbindingslijn 196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Rechte verbindingslijn 197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85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98480" y="1929809"/>
                <a:ext cx="1169987" cy="1243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86" name="Groep 185"/>
              <p:cNvGrpSpPr/>
              <p:nvPr/>
            </p:nvGrpSpPr>
            <p:grpSpPr>
              <a:xfrm>
                <a:off x="5592051" y="316198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87" name="Rechte verbindingslijn 186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Rechte verbindingslijn 187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Rechte verbindingslijn 188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Rechte verbindingslijn 189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Rechte verbindingslijn 190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Rechte verbindingslijn 191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6" name="Tekstvak 175"/>
            <p:cNvSpPr txBox="1"/>
            <p:nvPr/>
          </p:nvSpPr>
          <p:spPr>
            <a:xfrm>
              <a:off x="4974432" y="5351232"/>
              <a:ext cx="61427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  <p:sp>
          <p:nvSpPr>
            <p:cNvPr id="177" name="Tekstvak 176"/>
            <p:cNvSpPr txBox="1"/>
            <p:nvPr/>
          </p:nvSpPr>
          <p:spPr>
            <a:xfrm>
              <a:off x="5133637" y="4736404"/>
              <a:ext cx="45717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178" name="Tekstvak 177"/>
            <p:cNvSpPr txBox="1"/>
            <p:nvPr/>
          </p:nvSpPr>
          <p:spPr>
            <a:xfrm>
              <a:off x="5255173" y="4135392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0</a:t>
              </a:r>
            </a:p>
          </p:txBody>
        </p:sp>
        <p:sp>
          <p:nvSpPr>
            <p:cNvPr id="179" name="Tekstvak 178"/>
            <p:cNvSpPr txBox="1"/>
            <p:nvPr/>
          </p:nvSpPr>
          <p:spPr>
            <a:xfrm>
              <a:off x="5273712" y="3536699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180" name="Tekstvak 179"/>
            <p:cNvSpPr txBox="1"/>
            <p:nvPr/>
          </p:nvSpPr>
          <p:spPr>
            <a:xfrm>
              <a:off x="5107896" y="2931154"/>
              <a:ext cx="49885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</p:grpSp>
      <p:sp>
        <p:nvSpPr>
          <p:cNvPr id="214" name="Oval 20"/>
          <p:cNvSpPr/>
          <p:nvPr/>
        </p:nvSpPr>
        <p:spPr>
          <a:xfrm>
            <a:off x="6306781" y="4786565"/>
            <a:ext cx="539750" cy="477837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5" name="Rectangle 21"/>
          <p:cNvSpPr/>
          <p:nvPr/>
        </p:nvSpPr>
        <p:spPr>
          <a:xfrm>
            <a:off x="6506456" y="3976890"/>
            <a:ext cx="144000" cy="854321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3" name="Rechteraccolade 3072"/>
          <p:cNvSpPr/>
          <p:nvPr/>
        </p:nvSpPr>
        <p:spPr>
          <a:xfrm>
            <a:off x="6764401" y="3379261"/>
            <a:ext cx="252122" cy="597630"/>
          </a:xfrm>
          <a:prstGeom prst="rightBrace">
            <a:avLst>
              <a:gd name="adj1" fmla="val 40055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7" name="Tekstvak 216"/>
          <p:cNvSpPr txBox="1"/>
          <p:nvPr/>
        </p:nvSpPr>
        <p:spPr>
          <a:xfrm>
            <a:off x="7535352" y="222537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2200" dirty="0"/>
              <a:t>8</a:t>
            </a:r>
          </a:p>
        </p:txBody>
      </p:sp>
      <p:sp>
        <p:nvSpPr>
          <p:cNvPr id="3079" name="Tekstvak 3078"/>
          <p:cNvSpPr txBox="1"/>
          <p:nvPr/>
        </p:nvSpPr>
        <p:spPr>
          <a:xfrm>
            <a:off x="470208" y="4194839"/>
            <a:ext cx="37248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het verschil tussen </a:t>
            </a:r>
          </a:p>
          <a:p>
            <a:r>
              <a:rPr lang="nl-NL" sz="2200" b="1" dirty="0">
                <a:solidFill>
                  <a:srgbClr val="0070C0"/>
                </a:solidFill>
              </a:rPr>
              <a:t>de thermometers?</a:t>
            </a:r>
          </a:p>
        </p:txBody>
      </p:sp>
      <p:grpSp>
        <p:nvGrpSpPr>
          <p:cNvPr id="2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20" name="Rectangle 1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1" name="Isosceles Triangle 1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Oval 1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3" name="Oval 2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2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25" name="Isosceles Triangle 1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26" name="Isosceles Triangle 1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2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28" name="Tekstvak 227"/>
          <p:cNvSpPr txBox="1"/>
          <p:nvPr/>
        </p:nvSpPr>
        <p:spPr>
          <a:xfrm>
            <a:off x="5808404" y="3733200"/>
            <a:ext cx="457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5</a:t>
            </a:r>
          </a:p>
        </p:txBody>
      </p:sp>
      <p:sp>
        <p:nvSpPr>
          <p:cNvPr id="164" name="Rechteraccolade 163"/>
          <p:cNvSpPr/>
          <p:nvPr/>
        </p:nvSpPr>
        <p:spPr>
          <a:xfrm>
            <a:off x="6764401" y="2405899"/>
            <a:ext cx="252122" cy="962019"/>
          </a:xfrm>
          <a:prstGeom prst="rightBrace">
            <a:avLst>
              <a:gd name="adj1" fmla="val 40055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5" name="Tekstvak 164"/>
          <p:cNvSpPr txBox="1"/>
          <p:nvPr/>
        </p:nvSpPr>
        <p:spPr>
          <a:xfrm>
            <a:off x="7004298" y="265607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8</a:t>
            </a:r>
          </a:p>
        </p:txBody>
      </p:sp>
      <p:sp>
        <p:nvSpPr>
          <p:cNvPr id="140" name="Rectangle 21"/>
          <p:cNvSpPr/>
          <p:nvPr/>
        </p:nvSpPr>
        <p:spPr>
          <a:xfrm>
            <a:off x="6506456" y="3367918"/>
            <a:ext cx="144000" cy="60897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0" name="Rectangle 21"/>
          <p:cNvSpPr/>
          <p:nvPr/>
        </p:nvSpPr>
        <p:spPr>
          <a:xfrm>
            <a:off x="6506456" y="2402473"/>
            <a:ext cx="144000" cy="96544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29" grpId="0" animBg="1"/>
      <p:bldP spid="130" grpId="0" animBg="1"/>
      <p:bldP spid="3074" grpId="0"/>
      <p:bldP spid="3076" grpId="0"/>
      <p:bldP spid="172" grpId="0" animBg="1"/>
      <p:bldP spid="3077" grpId="0"/>
      <p:bldP spid="214" grpId="0" animBg="1"/>
      <p:bldP spid="215" grpId="0" animBg="1"/>
      <p:bldP spid="3073" grpId="0" animBg="1"/>
      <p:bldP spid="217" grpId="0"/>
      <p:bldP spid="3079" grpId="0"/>
      <p:bldP spid="227" grpId="0"/>
      <p:bldP spid="228" grpId="0"/>
      <p:bldP spid="164" grpId="0" animBg="1"/>
      <p:bldP spid="165" grpId="0"/>
      <p:bldP spid="140" grpId="0" animBg="1"/>
      <p:bldP spid="1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Temperatuurverschil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88" name="Groep 87"/>
          <p:cNvGrpSpPr/>
          <p:nvPr/>
        </p:nvGrpSpPr>
        <p:grpSpPr>
          <a:xfrm>
            <a:off x="7183968" y="763623"/>
            <a:ext cx="1436427" cy="4668106"/>
            <a:chOff x="4932040" y="1713222"/>
            <a:chExt cx="1436427" cy="4668106"/>
          </a:xfrm>
        </p:grpSpPr>
        <p:grpSp>
          <p:nvGrpSpPr>
            <p:cNvPr id="89" name="Groep 88"/>
            <p:cNvGrpSpPr/>
            <p:nvPr/>
          </p:nvGrpSpPr>
          <p:grpSpPr>
            <a:xfrm>
              <a:off x="4932040" y="1713222"/>
              <a:ext cx="1436427" cy="4668106"/>
              <a:chOff x="4932040" y="1713222"/>
              <a:chExt cx="1436427" cy="4668106"/>
            </a:xfrm>
          </p:grpSpPr>
          <p:grpSp>
            <p:nvGrpSpPr>
              <p:cNvPr id="95" name="Group 2"/>
              <p:cNvGrpSpPr>
                <a:grpSpLocks noChangeAspect="1"/>
              </p:cNvGrpSpPr>
              <p:nvPr/>
            </p:nvGrpSpPr>
            <p:grpSpPr>
              <a:xfrm>
                <a:off x="4932040" y="1713222"/>
                <a:ext cx="1436427" cy="4668106"/>
                <a:chOff x="3029631" y="1988838"/>
                <a:chExt cx="2483816" cy="8071916"/>
              </a:xfrm>
            </p:grpSpPr>
            <p:pic>
              <p:nvPicPr>
                <p:cNvPr id="125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987" t="44860" r="28277" b="-212"/>
                <a:stretch/>
              </p:blipFill>
              <p:spPr bwMode="auto">
                <a:xfrm>
                  <a:off x="3487973" y="4503795"/>
                  <a:ext cx="2025474" cy="55569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26" name="Rectangle 6"/>
                <p:cNvSpPr/>
                <p:nvPr/>
              </p:nvSpPr>
              <p:spPr>
                <a:xfrm>
                  <a:off x="3250710" y="2145533"/>
                  <a:ext cx="375661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7" name="Rectangle 7"/>
                <p:cNvSpPr/>
                <p:nvPr/>
              </p:nvSpPr>
              <p:spPr>
                <a:xfrm>
                  <a:off x="5148063" y="1988840"/>
                  <a:ext cx="365384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8" name="Rectangle 8"/>
                <p:cNvSpPr/>
                <p:nvPr/>
              </p:nvSpPr>
              <p:spPr>
                <a:xfrm>
                  <a:off x="3029631" y="1988838"/>
                  <a:ext cx="1502642" cy="69512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grpSp>
            <p:nvGrpSpPr>
              <p:cNvPr id="96" name="Groep 95"/>
              <p:cNvGrpSpPr/>
              <p:nvPr/>
            </p:nvGrpSpPr>
            <p:grpSpPr>
              <a:xfrm>
                <a:off x="5598999" y="437307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19" name="Rechte verbindingslijn 118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Rechte verbindingslijn 119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Rechte verbindingslijn 120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Rechte verbindingslijn 121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Rechte verbindingslijn 122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Rechte verbindingslijn 123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7" name="Groep 96"/>
              <p:cNvGrpSpPr/>
              <p:nvPr/>
            </p:nvGrpSpPr>
            <p:grpSpPr>
              <a:xfrm>
                <a:off x="5599000" y="5097629"/>
                <a:ext cx="202040" cy="484436"/>
                <a:chOff x="2334151" y="2008460"/>
                <a:chExt cx="202040" cy="484436"/>
              </a:xfrm>
            </p:grpSpPr>
            <p:cxnSp>
              <p:nvCxnSpPr>
                <p:cNvPr id="114" name="Rechte verbindingslijn 113"/>
                <p:cNvCxnSpPr/>
                <p:nvPr/>
              </p:nvCxnSpPr>
              <p:spPr>
                <a:xfrm>
                  <a:off x="2403047" y="2008460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Rechte verbindingslijn 114"/>
                <p:cNvCxnSpPr/>
                <p:nvPr/>
              </p:nvCxnSpPr>
              <p:spPr>
                <a:xfrm>
                  <a:off x="2403047" y="2129569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Rechte verbindingslijn 115"/>
                <p:cNvCxnSpPr/>
                <p:nvPr/>
              </p:nvCxnSpPr>
              <p:spPr>
                <a:xfrm>
                  <a:off x="2403047" y="2250678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Rechte verbindingslijn 116"/>
                <p:cNvCxnSpPr/>
                <p:nvPr/>
              </p:nvCxnSpPr>
              <p:spPr>
                <a:xfrm>
                  <a:off x="2403047" y="2371787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Rechte verbindingslijn 117"/>
                <p:cNvCxnSpPr/>
                <p:nvPr/>
              </p:nvCxnSpPr>
              <p:spPr>
                <a:xfrm>
                  <a:off x="2334151" y="2492896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8" name="Groep 97"/>
              <p:cNvGrpSpPr/>
              <p:nvPr/>
            </p:nvGrpSpPr>
            <p:grpSpPr>
              <a:xfrm>
                <a:off x="5592051" y="3767532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08" name="Rechte verbindingslijn 107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Rechte verbindingslijn 108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Rechte verbindingslijn 109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Rechte verbindingslijn 110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Rechte verbindingslijn 111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Rechte verbindingslijn 112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99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98480" y="1929809"/>
                <a:ext cx="1169987" cy="1243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00" name="Groep 99"/>
              <p:cNvGrpSpPr/>
              <p:nvPr/>
            </p:nvGrpSpPr>
            <p:grpSpPr>
              <a:xfrm>
                <a:off x="5592051" y="316198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02" name="Rechte verbindingslijn 101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Rechte verbindingslijn 102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Rechte verbindingslijn 103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Rechte verbindingslijn 104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Rechte verbindingslijn 105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Rechte verbindingslijn 106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0" name="Tekstvak 89"/>
            <p:cNvSpPr txBox="1"/>
            <p:nvPr/>
          </p:nvSpPr>
          <p:spPr>
            <a:xfrm>
              <a:off x="4974432" y="5351232"/>
              <a:ext cx="61427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  <p:sp>
          <p:nvSpPr>
            <p:cNvPr id="91" name="Tekstvak 90"/>
            <p:cNvSpPr txBox="1"/>
            <p:nvPr/>
          </p:nvSpPr>
          <p:spPr>
            <a:xfrm>
              <a:off x="5133637" y="4736404"/>
              <a:ext cx="45717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92" name="Tekstvak 91"/>
            <p:cNvSpPr txBox="1"/>
            <p:nvPr/>
          </p:nvSpPr>
          <p:spPr>
            <a:xfrm>
              <a:off x="5255173" y="4135392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0</a:t>
              </a:r>
            </a:p>
          </p:txBody>
        </p:sp>
        <p:sp>
          <p:nvSpPr>
            <p:cNvPr id="93" name="Tekstvak 92"/>
            <p:cNvSpPr txBox="1"/>
            <p:nvPr/>
          </p:nvSpPr>
          <p:spPr>
            <a:xfrm>
              <a:off x="5273712" y="3536699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94" name="Tekstvak 93"/>
            <p:cNvSpPr txBox="1"/>
            <p:nvPr/>
          </p:nvSpPr>
          <p:spPr>
            <a:xfrm>
              <a:off x="5107896" y="2931154"/>
              <a:ext cx="49885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</p:grpSp>
      <p:sp>
        <p:nvSpPr>
          <p:cNvPr id="129" name="Oval 20"/>
          <p:cNvSpPr/>
          <p:nvPr/>
        </p:nvSpPr>
        <p:spPr>
          <a:xfrm>
            <a:off x="7884291" y="4838698"/>
            <a:ext cx="539750" cy="477837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Rectangle 21"/>
          <p:cNvSpPr/>
          <p:nvPr/>
        </p:nvSpPr>
        <p:spPr>
          <a:xfrm>
            <a:off x="8082158" y="4269139"/>
            <a:ext cx="140868" cy="610734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36" name="Groep 135"/>
          <p:cNvGrpSpPr/>
          <p:nvPr/>
        </p:nvGrpSpPr>
        <p:grpSpPr>
          <a:xfrm>
            <a:off x="7909173" y="5431729"/>
            <a:ext cx="448379" cy="461665"/>
            <a:chOff x="2411760" y="2543317"/>
            <a:chExt cx="448379" cy="461665"/>
          </a:xfrm>
        </p:grpSpPr>
        <p:sp>
          <p:nvSpPr>
            <p:cNvPr id="137" name="Ovaal 136"/>
            <p:cNvSpPr>
              <a:spLocks noChangeAspect="1"/>
            </p:cNvSpPr>
            <p:nvPr/>
          </p:nvSpPr>
          <p:spPr>
            <a:xfrm>
              <a:off x="2411760" y="2556653"/>
              <a:ext cx="448379" cy="44832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8" name="Tekstvak 137"/>
            <p:cNvSpPr txBox="1"/>
            <p:nvPr/>
          </p:nvSpPr>
          <p:spPr>
            <a:xfrm>
              <a:off x="2457855" y="2543317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135" name="Tekstvak 134"/>
          <p:cNvSpPr txBox="1"/>
          <p:nvPr/>
        </p:nvSpPr>
        <p:spPr>
          <a:xfrm>
            <a:off x="378768" y="738982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D60093"/>
                </a:solidFill>
              </a:rPr>
              <a:t>Voorbeeld</a:t>
            </a:r>
          </a:p>
        </p:txBody>
      </p:sp>
      <p:grpSp>
        <p:nvGrpSpPr>
          <p:cNvPr id="141" name="Groep 140"/>
          <p:cNvGrpSpPr/>
          <p:nvPr/>
        </p:nvGrpSpPr>
        <p:grpSpPr>
          <a:xfrm>
            <a:off x="404196" y="1193555"/>
            <a:ext cx="3594254" cy="1506882"/>
            <a:chOff x="404196" y="1193555"/>
            <a:chExt cx="3594254" cy="1506882"/>
          </a:xfrm>
        </p:grpSpPr>
        <p:sp>
          <p:nvSpPr>
            <p:cNvPr id="139" name="Tekstvak 138"/>
            <p:cNvSpPr txBox="1"/>
            <p:nvPr/>
          </p:nvSpPr>
          <p:spPr>
            <a:xfrm>
              <a:off x="404196" y="1193555"/>
              <a:ext cx="3594254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i="1" dirty="0"/>
                <a:t>Opgave</a:t>
              </a:r>
            </a:p>
            <a:p>
              <a:r>
                <a:rPr lang="nl-NL" sz="2200" dirty="0"/>
                <a:t>Hoeveel graden is het </a:t>
              </a:r>
            </a:p>
            <a:p>
              <a:r>
                <a:rPr lang="nl-NL" sz="2200" dirty="0"/>
                <a:t>temperatuurverschil tussen</a:t>
              </a:r>
            </a:p>
            <a:p>
              <a:r>
                <a:rPr lang="nl-NL" sz="2200" dirty="0"/>
                <a:t>thermometer         en        ?</a:t>
              </a:r>
            </a:p>
          </p:txBody>
        </p:sp>
        <p:grpSp>
          <p:nvGrpSpPr>
            <p:cNvPr id="142" name="Groep 141"/>
            <p:cNvGrpSpPr/>
            <p:nvPr/>
          </p:nvGrpSpPr>
          <p:grpSpPr>
            <a:xfrm>
              <a:off x="2195736" y="2238772"/>
              <a:ext cx="448379" cy="461665"/>
              <a:chOff x="2225916" y="2431180"/>
              <a:chExt cx="448379" cy="461665"/>
            </a:xfrm>
          </p:grpSpPr>
          <p:sp>
            <p:nvSpPr>
              <p:cNvPr id="143" name="Ovaal 142"/>
              <p:cNvSpPr>
                <a:spLocks noChangeAspect="1"/>
              </p:cNvSpPr>
              <p:nvPr/>
            </p:nvSpPr>
            <p:spPr>
              <a:xfrm>
                <a:off x="2225916" y="2444516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4" name="Tekstvak 143"/>
              <p:cNvSpPr txBox="1"/>
              <p:nvPr/>
            </p:nvSpPr>
            <p:spPr>
              <a:xfrm>
                <a:off x="2272011" y="2431180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  <p:grpSp>
          <p:nvGrpSpPr>
            <p:cNvPr id="145" name="Groep 144"/>
            <p:cNvGrpSpPr/>
            <p:nvPr/>
          </p:nvGrpSpPr>
          <p:grpSpPr>
            <a:xfrm>
              <a:off x="3203848" y="2228205"/>
              <a:ext cx="448379" cy="461665"/>
              <a:chOff x="2190454" y="2420613"/>
              <a:chExt cx="448379" cy="461665"/>
            </a:xfrm>
          </p:grpSpPr>
          <p:sp>
            <p:nvSpPr>
              <p:cNvPr id="146" name="Ovaal 145"/>
              <p:cNvSpPr>
                <a:spLocks noChangeAspect="1"/>
              </p:cNvSpPr>
              <p:nvPr/>
            </p:nvSpPr>
            <p:spPr>
              <a:xfrm>
                <a:off x="2190454" y="2433949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7" name="Tekstvak 146"/>
              <p:cNvSpPr txBox="1"/>
              <p:nvPr/>
            </p:nvSpPr>
            <p:spPr>
              <a:xfrm>
                <a:off x="2236549" y="2420613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54" name="Groep 153"/>
          <p:cNvGrpSpPr/>
          <p:nvPr/>
        </p:nvGrpSpPr>
        <p:grpSpPr>
          <a:xfrm>
            <a:off x="410400" y="3060000"/>
            <a:ext cx="3964290" cy="815821"/>
            <a:chOff x="468313" y="3469964"/>
            <a:chExt cx="3964290" cy="815821"/>
          </a:xfrm>
        </p:grpSpPr>
        <p:sp>
          <p:nvSpPr>
            <p:cNvPr id="148" name="Tekstvak 147"/>
            <p:cNvSpPr txBox="1"/>
            <p:nvPr/>
          </p:nvSpPr>
          <p:spPr>
            <a:xfrm>
              <a:off x="468313" y="3469964"/>
              <a:ext cx="396429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>
                  <a:solidFill>
                    <a:srgbClr val="0070C0"/>
                  </a:solidFill>
                </a:rPr>
                <a:t>Welke temperatuur is het op</a:t>
              </a:r>
            </a:p>
            <a:p>
              <a:r>
                <a:rPr lang="nl-NL" sz="2200" b="1" dirty="0">
                  <a:solidFill>
                    <a:srgbClr val="0070C0"/>
                  </a:solidFill>
                </a:rPr>
                <a:t>thermometer        ?</a:t>
              </a:r>
            </a:p>
          </p:txBody>
        </p:sp>
        <p:grpSp>
          <p:nvGrpSpPr>
            <p:cNvPr id="149" name="Groep 148"/>
            <p:cNvGrpSpPr/>
            <p:nvPr/>
          </p:nvGrpSpPr>
          <p:grpSpPr>
            <a:xfrm>
              <a:off x="2378615" y="3824120"/>
              <a:ext cx="448379" cy="461665"/>
              <a:chOff x="2370493" y="2465209"/>
              <a:chExt cx="448379" cy="461665"/>
            </a:xfrm>
          </p:grpSpPr>
          <p:sp>
            <p:nvSpPr>
              <p:cNvPr id="152" name="Ovaal 151"/>
              <p:cNvSpPr>
                <a:spLocks noChangeAspect="1"/>
              </p:cNvSpPr>
              <p:nvPr/>
            </p:nvSpPr>
            <p:spPr>
              <a:xfrm>
                <a:off x="2370493" y="2478545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3" name="Tekstvak 152"/>
              <p:cNvSpPr txBox="1"/>
              <p:nvPr/>
            </p:nvSpPr>
            <p:spPr>
              <a:xfrm>
                <a:off x="2416588" y="2465209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</p:grpSp>
      <p:grpSp>
        <p:nvGrpSpPr>
          <p:cNvPr id="3072" name="Groep 3071"/>
          <p:cNvGrpSpPr/>
          <p:nvPr/>
        </p:nvGrpSpPr>
        <p:grpSpPr>
          <a:xfrm>
            <a:off x="410400" y="3060151"/>
            <a:ext cx="3964290" cy="806296"/>
            <a:chOff x="468313" y="4600731"/>
            <a:chExt cx="3964290" cy="806296"/>
          </a:xfrm>
        </p:grpSpPr>
        <p:sp>
          <p:nvSpPr>
            <p:cNvPr id="156" name="Tekstvak 155"/>
            <p:cNvSpPr txBox="1"/>
            <p:nvPr/>
          </p:nvSpPr>
          <p:spPr>
            <a:xfrm>
              <a:off x="468313" y="4600731"/>
              <a:ext cx="396429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>
                  <a:solidFill>
                    <a:srgbClr val="0070C0"/>
                  </a:solidFill>
                </a:rPr>
                <a:t>Welke temperatuur is het op</a:t>
              </a:r>
            </a:p>
            <a:p>
              <a:r>
                <a:rPr lang="nl-NL" sz="2200" b="1" dirty="0">
                  <a:solidFill>
                    <a:srgbClr val="0070C0"/>
                  </a:solidFill>
                </a:rPr>
                <a:t>thermometer        ?</a:t>
              </a:r>
            </a:p>
          </p:txBody>
        </p:sp>
        <p:grpSp>
          <p:nvGrpSpPr>
            <p:cNvPr id="157" name="Groep 156"/>
            <p:cNvGrpSpPr/>
            <p:nvPr/>
          </p:nvGrpSpPr>
          <p:grpSpPr>
            <a:xfrm>
              <a:off x="2378615" y="4945362"/>
              <a:ext cx="448379" cy="461665"/>
              <a:chOff x="2370493" y="2455684"/>
              <a:chExt cx="448379" cy="461665"/>
            </a:xfrm>
          </p:grpSpPr>
          <p:sp>
            <p:nvSpPr>
              <p:cNvPr id="158" name="Ovaal 157"/>
              <p:cNvSpPr>
                <a:spLocks noChangeAspect="1"/>
              </p:cNvSpPr>
              <p:nvPr/>
            </p:nvSpPr>
            <p:spPr>
              <a:xfrm>
                <a:off x="2370493" y="2469020"/>
                <a:ext cx="448379" cy="44832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9" name="Tekstvak 158"/>
              <p:cNvSpPr txBox="1"/>
              <p:nvPr/>
            </p:nvSpPr>
            <p:spPr>
              <a:xfrm>
                <a:off x="2416588" y="2455684"/>
                <a:ext cx="34176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</p:grpSp>
      </p:grpSp>
      <p:sp>
        <p:nvSpPr>
          <p:cNvPr id="3074" name="Tekstvak 3073"/>
          <p:cNvSpPr txBox="1"/>
          <p:nvPr/>
        </p:nvSpPr>
        <p:spPr>
          <a:xfrm>
            <a:off x="7003153" y="366569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</a:t>
            </a:r>
          </a:p>
        </p:txBody>
      </p:sp>
      <p:sp>
        <p:nvSpPr>
          <p:cNvPr id="3076" name="Tekstvak 3075"/>
          <p:cNvSpPr txBox="1"/>
          <p:nvPr/>
        </p:nvSpPr>
        <p:spPr>
          <a:xfrm>
            <a:off x="468313" y="5236413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167" name="Group 1"/>
          <p:cNvGrpSpPr/>
          <p:nvPr/>
        </p:nvGrpSpPr>
        <p:grpSpPr>
          <a:xfrm>
            <a:off x="605654" y="5880229"/>
            <a:ext cx="7234977" cy="766534"/>
            <a:chOff x="467544" y="4013448"/>
            <a:chExt cx="8421291" cy="1575792"/>
          </a:xfrm>
        </p:grpSpPr>
        <p:grpSp>
          <p:nvGrpSpPr>
            <p:cNvPr id="168" name="Group 16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7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7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69" name="Straight Connector 8"/>
            <p:cNvCxnSpPr/>
            <p:nvPr/>
          </p:nvCxnSpPr>
          <p:spPr>
            <a:xfrm>
              <a:off x="140364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Oval 5"/>
          <p:cNvSpPr>
            <a:spLocks noChangeAspect="1"/>
          </p:cNvSpPr>
          <p:nvPr/>
        </p:nvSpPr>
        <p:spPr>
          <a:xfrm>
            <a:off x="991724" y="619070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34" name="Groep 133"/>
          <p:cNvGrpSpPr/>
          <p:nvPr/>
        </p:nvGrpSpPr>
        <p:grpSpPr>
          <a:xfrm>
            <a:off x="6358742" y="5431728"/>
            <a:ext cx="448379" cy="461665"/>
            <a:chOff x="2411760" y="2543317"/>
            <a:chExt cx="448379" cy="461665"/>
          </a:xfrm>
        </p:grpSpPr>
        <p:sp>
          <p:nvSpPr>
            <p:cNvPr id="132" name="Ovaal 131"/>
            <p:cNvSpPr>
              <a:spLocks noChangeAspect="1"/>
            </p:cNvSpPr>
            <p:nvPr/>
          </p:nvSpPr>
          <p:spPr>
            <a:xfrm>
              <a:off x="2411760" y="2556653"/>
              <a:ext cx="448379" cy="44832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Tekstvak 132"/>
            <p:cNvSpPr txBox="1"/>
            <p:nvPr/>
          </p:nvSpPr>
          <p:spPr>
            <a:xfrm>
              <a:off x="2457855" y="2543317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3077" name="Tekstvak 3076"/>
          <p:cNvSpPr txBox="1"/>
          <p:nvPr/>
        </p:nvSpPr>
        <p:spPr>
          <a:xfrm>
            <a:off x="1386714" y="6032663"/>
            <a:ext cx="54441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verschil tussen </a:t>
            </a:r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2 °C en </a:t>
            </a:r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7 °C is 5 °C.</a:t>
            </a:r>
          </a:p>
        </p:txBody>
      </p:sp>
      <p:grpSp>
        <p:nvGrpSpPr>
          <p:cNvPr id="174" name="Groep 173"/>
          <p:cNvGrpSpPr/>
          <p:nvPr/>
        </p:nvGrpSpPr>
        <p:grpSpPr>
          <a:xfrm>
            <a:off x="5606458" y="711490"/>
            <a:ext cx="1436427" cy="4668106"/>
            <a:chOff x="4932040" y="1713222"/>
            <a:chExt cx="1436427" cy="4668106"/>
          </a:xfrm>
        </p:grpSpPr>
        <p:grpSp>
          <p:nvGrpSpPr>
            <p:cNvPr id="175" name="Groep 174"/>
            <p:cNvGrpSpPr/>
            <p:nvPr/>
          </p:nvGrpSpPr>
          <p:grpSpPr>
            <a:xfrm>
              <a:off x="4932040" y="1713222"/>
              <a:ext cx="1436427" cy="4668106"/>
              <a:chOff x="4932040" y="1713222"/>
              <a:chExt cx="1436427" cy="4668106"/>
            </a:xfrm>
          </p:grpSpPr>
          <p:grpSp>
            <p:nvGrpSpPr>
              <p:cNvPr id="181" name="Group 2"/>
              <p:cNvGrpSpPr>
                <a:grpSpLocks noChangeAspect="1"/>
              </p:cNvGrpSpPr>
              <p:nvPr/>
            </p:nvGrpSpPr>
            <p:grpSpPr>
              <a:xfrm>
                <a:off x="4932040" y="1713222"/>
                <a:ext cx="1436427" cy="4668106"/>
                <a:chOff x="3029631" y="1988838"/>
                <a:chExt cx="2483816" cy="8071916"/>
              </a:xfrm>
            </p:grpSpPr>
            <p:pic>
              <p:nvPicPr>
                <p:cNvPr id="210" name="Picture 2"/>
                <p:cNvPicPr>
                  <a:picLocks noChangeAspect="1" noChangeArrowheads="1"/>
                </p:cNvPicPr>
                <p:nvPr/>
              </p:nvPicPr>
              <p:blipFill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4987" t="44860" r="28277" b="-212"/>
                <a:stretch/>
              </p:blipFill>
              <p:spPr bwMode="auto">
                <a:xfrm>
                  <a:off x="3487973" y="4503795"/>
                  <a:ext cx="2025474" cy="555695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211" name="Rectangle 6"/>
                <p:cNvSpPr/>
                <p:nvPr/>
              </p:nvSpPr>
              <p:spPr>
                <a:xfrm>
                  <a:off x="3250710" y="2145533"/>
                  <a:ext cx="375661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2" name="Rectangle 7"/>
                <p:cNvSpPr/>
                <p:nvPr/>
              </p:nvSpPr>
              <p:spPr>
                <a:xfrm>
                  <a:off x="5148063" y="1988840"/>
                  <a:ext cx="365384" cy="471652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3" name="Rectangle 8"/>
                <p:cNvSpPr/>
                <p:nvPr/>
              </p:nvSpPr>
              <p:spPr>
                <a:xfrm>
                  <a:off x="3029631" y="1988838"/>
                  <a:ext cx="1502642" cy="69512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grpSp>
            <p:nvGrpSpPr>
              <p:cNvPr id="182" name="Groep 181"/>
              <p:cNvGrpSpPr/>
              <p:nvPr/>
            </p:nvGrpSpPr>
            <p:grpSpPr>
              <a:xfrm>
                <a:off x="5598999" y="437307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204" name="Rechte verbindingslijn 203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Rechte verbindingslijn 204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Rechte verbindingslijn 205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Rechte verbindingslijn 206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Rechte verbindingslijn 207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Rechte verbindingslijn 208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3" name="Groep 182"/>
              <p:cNvGrpSpPr/>
              <p:nvPr/>
            </p:nvGrpSpPr>
            <p:grpSpPr>
              <a:xfrm>
                <a:off x="5599000" y="5097629"/>
                <a:ext cx="202040" cy="484436"/>
                <a:chOff x="2334151" y="2008460"/>
                <a:chExt cx="202040" cy="484436"/>
              </a:xfrm>
            </p:grpSpPr>
            <p:cxnSp>
              <p:nvCxnSpPr>
                <p:cNvPr id="199" name="Rechte verbindingslijn 198"/>
                <p:cNvCxnSpPr/>
                <p:nvPr/>
              </p:nvCxnSpPr>
              <p:spPr>
                <a:xfrm>
                  <a:off x="2403047" y="2008460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Rechte verbindingslijn 199"/>
                <p:cNvCxnSpPr/>
                <p:nvPr/>
              </p:nvCxnSpPr>
              <p:spPr>
                <a:xfrm>
                  <a:off x="2403047" y="2129569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Rechte verbindingslijn 200"/>
                <p:cNvCxnSpPr/>
                <p:nvPr/>
              </p:nvCxnSpPr>
              <p:spPr>
                <a:xfrm>
                  <a:off x="2403047" y="2250678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Rechte verbindingslijn 201"/>
                <p:cNvCxnSpPr/>
                <p:nvPr/>
              </p:nvCxnSpPr>
              <p:spPr>
                <a:xfrm>
                  <a:off x="2403047" y="2371787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Rechte verbindingslijn 202"/>
                <p:cNvCxnSpPr/>
                <p:nvPr/>
              </p:nvCxnSpPr>
              <p:spPr>
                <a:xfrm>
                  <a:off x="2334151" y="2492896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4" name="Groep 183"/>
              <p:cNvGrpSpPr/>
              <p:nvPr/>
            </p:nvGrpSpPr>
            <p:grpSpPr>
              <a:xfrm>
                <a:off x="5592051" y="3767532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93" name="Rechte verbindingslijn 192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Rechte verbindingslijn 193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Rechte verbindingslijn 194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Rechte verbindingslijn 195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Rechte verbindingslijn 196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Rechte verbindingslijn 197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185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98480" y="1929809"/>
                <a:ext cx="1169987" cy="12430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186" name="Groep 185"/>
              <p:cNvGrpSpPr/>
              <p:nvPr/>
            </p:nvGrpSpPr>
            <p:grpSpPr>
              <a:xfrm>
                <a:off x="5592051" y="3161987"/>
                <a:ext cx="202040" cy="605545"/>
                <a:chOff x="1979711" y="1488467"/>
                <a:chExt cx="202040" cy="605545"/>
              </a:xfrm>
            </p:grpSpPr>
            <p:cxnSp>
              <p:nvCxnSpPr>
                <p:cNvPr id="187" name="Rechte verbindingslijn 186"/>
                <p:cNvCxnSpPr/>
                <p:nvPr/>
              </p:nvCxnSpPr>
              <p:spPr>
                <a:xfrm>
                  <a:off x="1979712" y="1488467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Rechte verbindingslijn 187"/>
                <p:cNvCxnSpPr/>
                <p:nvPr/>
              </p:nvCxnSpPr>
              <p:spPr>
                <a:xfrm>
                  <a:off x="2048607" y="1609576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Rechte verbindingslijn 188"/>
                <p:cNvCxnSpPr/>
                <p:nvPr/>
              </p:nvCxnSpPr>
              <p:spPr>
                <a:xfrm>
                  <a:off x="2048607" y="1730685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0" name="Rechte verbindingslijn 189"/>
                <p:cNvCxnSpPr/>
                <p:nvPr/>
              </p:nvCxnSpPr>
              <p:spPr>
                <a:xfrm>
                  <a:off x="2048607" y="1851794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Rechte verbindingslijn 190"/>
                <p:cNvCxnSpPr/>
                <p:nvPr/>
              </p:nvCxnSpPr>
              <p:spPr>
                <a:xfrm>
                  <a:off x="2048607" y="1972903"/>
                  <a:ext cx="13314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Rechte verbindingslijn 191"/>
                <p:cNvCxnSpPr/>
                <p:nvPr/>
              </p:nvCxnSpPr>
              <p:spPr>
                <a:xfrm>
                  <a:off x="1979711" y="2094012"/>
                  <a:ext cx="202039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6" name="Tekstvak 175"/>
            <p:cNvSpPr txBox="1"/>
            <p:nvPr/>
          </p:nvSpPr>
          <p:spPr>
            <a:xfrm>
              <a:off x="4974432" y="5351232"/>
              <a:ext cx="61427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  <p:sp>
          <p:nvSpPr>
            <p:cNvPr id="177" name="Tekstvak 176"/>
            <p:cNvSpPr txBox="1"/>
            <p:nvPr/>
          </p:nvSpPr>
          <p:spPr>
            <a:xfrm>
              <a:off x="5133637" y="4736404"/>
              <a:ext cx="45717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b="1" dirty="0">
                  <a:solidFill>
                    <a:srgbClr val="00B0F0"/>
                  </a:solidFill>
                  <a:latin typeface="Agency FB"/>
                  <a:ea typeface="Calibri"/>
                  <a:cs typeface="Aharoni"/>
                </a:rPr>
                <a:t>¯</a:t>
              </a:r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178" name="Tekstvak 177"/>
            <p:cNvSpPr txBox="1"/>
            <p:nvPr/>
          </p:nvSpPr>
          <p:spPr>
            <a:xfrm>
              <a:off x="5255173" y="4135392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0</a:t>
              </a:r>
            </a:p>
          </p:txBody>
        </p:sp>
        <p:sp>
          <p:nvSpPr>
            <p:cNvPr id="179" name="Tekstvak 178"/>
            <p:cNvSpPr txBox="1"/>
            <p:nvPr/>
          </p:nvSpPr>
          <p:spPr>
            <a:xfrm>
              <a:off x="5273712" y="3536699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5</a:t>
              </a:r>
            </a:p>
          </p:txBody>
        </p:sp>
        <p:sp>
          <p:nvSpPr>
            <p:cNvPr id="180" name="Tekstvak 179"/>
            <p:cNvSpPr txBox="1"/>
            <p:nvPr/>
          </p:nvSpPr>
          <p:spPr>
            <a:xfrm>
              <a:off x="5107896" y="2931154"/>
              <a:ext cx="49885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nl-NL" sz="2200" dirty="0">
                  <a:solidFill>
                    <a:srgbClr val="3399FF"/>
                  </a:solidFill>
                </a:rPr>
                <a:t>10</a:t>
              </a:r>
            </a:p>
          </p:txBody>
        </p:sp>
      </p:grpSp>
      <p:sp>
        <p:nvSpPr>
          <p:cNvPr id="214" name="Oval 20"/>
          <p:cNvSpPr/>
          <p:nvPr/>
        </p:nvSpPr>
        <p:spPr>
          <a:xfrm>
            <a:off x="6306781" y="4786565"/>
            <a:ext cx="539750" cy="477837"/>
          </a:xfrm>
          <a:prstGeom prst="ellipse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5" name="Rectangle 21"/>
          <p:cNvSpPr/>
          <p:nvPr/>
        </p:nvSpPr>
        <p:spPr>
          <a:xfrm>
            <a:off x="6504647" y="3613563"/>
            <a:ext cx="144000" cy="1214177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3" name="Rechteraccolade 3072"/>
          <p:cNvSpPr/>
          <p:nvPr/>
        </p:nvSpPr>
        <p:spPr>
          <a:xfrm>
            <a:off x="6763256" y="3613563"/>
            <a:ext cx="252122" cy="596823"/>
          </a:xfrm>
          <a:prstGeom prst="rightBrace">
            <a:avLst>
              <a:gd name="adj1" fmla="val 40055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7" name="Tekstvak 216"/>
          <p:cNvSpPr txBox="1"/>
          <p:nvPr/>
        </p:nvSpPr>
        <p:spPr>
          <a:xfrm>
            <a:off x="7383455" y="4024518"/>
            <a:ext cx="457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7</a:t>
            </a:r>
          </a:p>
        </p:txBody>
      </p:sp>
      <p:sp>
        <p:nvSpPr>
          <p:cNvPr id="3079" name="Tekstvak 3078"/>
          <p:cNvSpPr txBox="1"/>
          <p:nvPr/>
        </p:nvSpPr>
        <p:spPr>
          <a:xfrm>
            <a:off x="470208" y="4194839"/>
            <a:ext cx="37248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Wat is het verschil tussen </a:t>
            </a:r>
          </a:p>
          <a:p>
            <a:r>
              <a:rPr lang="nl-NL" sz="2200" b="1" dirty="0">
                <a:solidFill>
                  <a:srgbClr val="0070C0"/>
                </a:solidFill>
              </a:rPr>
              <a:t>de thermometers?</a:t>
            </a:r>
          </a:p>
        </p:txBody>
      </p:sp>
      <p:grpSp>
        <p:nvGrpSpPr>
          <p:cNvPr id="2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20" name="Rectangle 17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1" name="Isosceles Triangle 18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Oval 19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3" name="Oval 20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0" name="Tekstvak 139"/>
          <p:cNvSpPr txBox="1"/>
          <p:nvPr/>
        </p:nvSpPr>
        <p:spPr>
          <a:xfrm>
            <a:off x="5823993" y="3378020"/>
            <a:ext cx="4571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l-NL" sz="22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2</a:t>
            </a:r>
          </a:p>
        </p:txBody>
      </p:sp>
      <p:sp>
        <p:nvSpPr>
          <p:cNvPr id="15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55" name="Rectangle 21"/>
          <p:cNvSpPr/>
          <p:nvPr/>
        </p:nvSpPr>
        <p:spPr>
          <a:xfrm>
            <a:off x="6504656" y="3613564"/>
            <a:ext cx="144000" cy="607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392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29" grpId="0" animBg="1"/>
      <p:bldP spid="130" grpId="0" animBg="1"/>
      <p:bldP spid="3074" grpId="0"/>
      <p:bldP spid="3076" grpId="0"/>
      <p:bldP spid="172" grpId="0" animBg="1"/>
      <p:bldP spid="3077" grpId="0"/>
      <p:bldP spid="214" grpId="0" animBg="1"/>
      <p:bldP spid="215" grpId="0" animBg="1"/>
      <p:bldP spid="3073" grpId="0" animBg="1"/>
      <p:bldP spid="217" grpId="0"/>
      <p:bldP spid="3079" grpId="0"/>
      <p:bldP spid="140" grpId="0"/>
      <p:bldP spid="150" grpId="0" animBg="1"/>
      <p:bldP spid="151" grpId="0"/>
      <p:bldP spid="155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</TotalTime>
  <Words>178</Words>
  <Application>Microsoft Office PowerPoint</Application>
  <PresentationFormat>Diavoorstelling (4:3)</PresentationFormat>
  <Paragraphs>80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1" baseType="lpstr">
      <vt:lpstr>MS PGothic</vt:lpstr>
      <vt:lpstr>Agency FB</vt:lpstr>
      <vt:lpstr>Aharoni</vt:lpstr>
      <vt:lpstr>Arial</vt:lpstr>
      <vt:lpstr>Arial Black</vt:lpstr>
      <vt:lpstr>Calibri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Noordhoff</dc:creator>
  <cp:lastModifiedBy>Luuk Mennen</cp:lastModifiedBy>
  <cp:revision>20</cp:revision>
  <dcterms:created xsi:type="dcterms:W3CDTF">2014-05-23T11:50:15Z</dcterms:created>
  <dcterms:modified xsi:type="dcterms:W3CDTF">2018-09-18T09:01:08Z</dcterms:modified>
</cp:coreProperties>
</file>