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322" r:id="rId2"/>
    <p:sldId id="327" r:id="rId3"/>
    <p:sldId id="328" r:id="rId4"/>
    <p:sldId id="331" r:id="rId5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om" initials="T" lastIdx="1" clrIdx="0"/>
  <p:cmAuthor id="1" name="T.H. Nijbroek" initials="N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0093"/>
    <a:srgbClr val="00FFFF"/>
    <a:srgbClr val="0099FF"/>
    <a:srgbClr val="FFFF00"/>
    <a:srgbClr val="66CCFF"/>
    <a:srgbClr val="00FF00"/>
    <a:srgbClr val="008000"/>
    <a:srgbClr val="CC99FF"/>
    <a:srgbClr val="DEBDFF"/>
    <a:srgbClr val="99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FC57905-DB47-4D23-8FCB-60AE8DB75F62}" v="22" dt="2018-09-18T10:02:46.59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Geen stijl, gee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70" autoAdjust="0"/>
    <p:restoredTop sz="97133" autoAdjust="0"/>
  </p:normalViewPr>
  <p:slideViewPr>
    <p:cSldViewPr snapToObjects="1">
      <p:cViewPr varScale="1">
        <p:scale>
          <a:sx n="68" d="100"/>
          <a:sy n="68" d="100"/>
        </p:scale>
        <p:origin x="142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uk Mennen" userId="e8da6a4e-8fc9-4e27-9348-3a94ae635dab" providerId="ADAL" clId="{7FC57905-DB47-4D23-8FCB-60AE8DB75F62}"/>
    <pc:docChg chg="modSld">
      <pc:chgData name="Luuk Mennen" userId="e8da6a4e-8fc9-4e27-9348-3a94ae635dab" providerId="ADAL" clId="{7FC57905-DB47-4D23-8FCB-60AE8DB75F62}" dt="2018-09-18T10:02:46.595" v="21" actId="20577"/>
      <pc:docMkLst>
        <pc:docMk/>
      </pc:docMkLst>
      <pc:sldChg chg="modSp">
        <pc:chgData name="Luuk Mennen" userId="e8da6a4e-8fc9-4e27-9348-3a94ae635dab" providerId="ADAL" clId="{7FC57905-DB47-4D23-8FCB-60AE8DB75F62}" dt="2018-09-18T10:02:46.595" v="21" actId="20577"/>
        <pc:sldMkLst>
          <pc:docMk/>
          <pc:sldMk cId="0" sldId="322"/>
        </pc:sldMkLst>
        <pc:spChg chg="mod">
          <ac:chgData name="Luuk Mennen" userId="e8da6a4e-8fc9-4e27-9348-3a94ae635dab" providerId="ADAL" clId="{7FC57905-DB47-4D23-8FCB-60AE8DB75F62}" dt="2018-09-18T10:02:46.595" v="21" actId="20577"/>
          <ac:spMkLst>
            <pc:docMk/>
            <pc:sldMk cId="0" sldId="322"/>
            <ac:spMk id="2050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noProof="0"/>
              <a:t>Klik om de opmaakprofielen van de modeltekst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67595DC7-3F28-4B14-A17E-4C9311BF159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970003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710566C7-8CDC-47FA-BE1E-65423A37F256}" type="slidenum">
              <a:rPr lang="nl-NL" smtClean="0"/>
              <a:pPr eaLnBrk="1" hangingPunct="1"/>
              <a:t>1</a:t>
            </a:fld>
            <a:endParaRPr lang="nl-NL"/>
          </a:p>
        </p:txBody>
      </p:sp>
      <p:sp>
        <p:nvSpPr>
          <p:cNvPr id="512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8B01C9BF-7A4D-4F29-A0EA-5BF064311FBC}" type="slidenum">
              <a:rPr lang="nl-NL" sz="1200">
                <a:ea typeface="MS PGothic" pitchFamily="34" charset="-128"/>
              </a:rPr>
              <a:pPr algn="r" eaLnBrk="1" hangingPunct="1"/>
              <a:t>1</a:t>
            </a:fld>
            <a:endParaRPr lang="nl-NL" sz="1200">
              <a:ea typeface="MS PGothic" pitchFamily="34" charset="-128"/>
            </a:endParaRPr>
          </a:p>
        </p:txBody>
      </p:sp>
      <p:sp>
        <p:nvSpPr>
          <p:cNvPr id="512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5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dirty="0">
              <a:latin typeface="Arial" pitchFamily="34" charset="0"/>
            </a:endParaRPr>
          </a:p>
        </p:txBody>
      </p:sp>
      <p:sp>
        <p:nvSpPr>
          <p:cNvPr id="5126" name="Tijdelijke aanduiding voor dianumm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2738ADDE-9C6C-4A0D-A84C-DB912C0EEC06}" type="slidenum">
              <a:rPr lang="nl-NL" sz="1200" b="1">
                <a:ea typeface="MS PGothic" pitchFamily="34" charset="-128"/>
              </a:rPr>
              <a:pPr algn="r" eaLnBrk="1" hangingPunct="1"/>
              <a:t>1</a:t>
            </a:fld>
            <a:endParaRPr lang="nl-NL" sz="1200" b="1"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025144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dirty="0">
              <a:latin typeface="Arial" pitchFamily="34" charset="0"/>
            </a:endParaRPr>
          </a:p>
        </p:txBody>
      </p:sp>
      <p:sp>
        <p:nvSpPr>
          <p:cNvPr id="6148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011CACC-8ECB-475C-93FD-47445FD30D35}" type="slidenum">
              <a:rPr lang="nl-NL" smtClean="0"/>
              <a:pPr eaLnBrk="1" hangingPunct="1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610903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het opmaakprofiel van de modelondertitel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912C65-7722-4A8C-A5CC-10F4CEEC6D2B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23880122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/>
              <a:t>Klik op het pictogram als u een afbeelding wilt toevoegen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090102-B343-4C86-A674-05614566CC5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82874875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2ADC7-7322-4D80-81BA-11C5CC3B95A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46112139"/>
      </p:ext>
    </p:extLst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E36EF7-BA07-4578-B274-6555CCD735DE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50877314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angepaste i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0BA6D8-ACC9-4ACD-8091-14EFCD67E68D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82895099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0E4955-A0C5-4819-AE89-1A54D003814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96098484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69A805-A37B-43FE-AC1E-1EE90B4F70B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35072980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CAC07B-20F8-4AE5-B1FF-AD7A1E0601A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57689599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A42694-5EEE-4602-9D8B-5CC57A7B586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85750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01A75D-B980-4646-A087-8E0A5ACA2954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70021988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8D6954-F7EF-407E-B5F9-1403C34F901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07550215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B413D2-F27A-445D-BB24-94F15CF31AD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85998861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het opmaakprofiel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opmaakprofielen van de modeltekst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980BA6D8-ACC9-4ACD-8091-14EFCD67E68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spd="slow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ChangeArrowheads="1"/>
          </p:cNvSpPr>
          <p:nvPr/>
        </p:nvSpPr>
        <p:spPr bwMode="auto">
          <a:xfrm>
            <a:off x="4211960" y="3954461"/>
            <a:ext cx="3456384" cy="1346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pPr defTabSz="906463" eaLnBrk="0" hangingPunct="0">
              <a:lnSpc>
                <a:spcPct val="110000"/>
              </a:lnSpc>
            </a:pPr>
            <a:r>
              <a:rPr lang="nl-NL" sz="2400" dirty="0">
                <a:latin typeface="+mn-lt"/>
              </a:rPr>
              <a:t>Woordformules</a:t>
            </a:r>
          </a:p>
          <a:p>
            <a:pPr defTabSz="906463" eaLnBrk="0" hangingPunct="0">
              <a:lnSpc>
                <a:spcPct val="110000"/>
              </a:lnSpc>
            </a:pPr>
            <a:r>
              <a:rPr lang="nl-NL" sz="2400" b="1" dirty="0">
                <a:solidFill>
                  <a:srgbClr val="D60093"/>
                </a:solidFill>
                <a:latin typeface="+mj-lt"/>
              </a:rPr>
              <a:t>Variabelen</a:t>
            </a:r>
          </a:p>
          <a:p>
            <a:pPr defTabSz="906463" eaLnBrk="0" hangingPunct="0">
              <a:lnSpc>
                <a:spcPct val="110000"/>
              </a:lnSpc>
            </a:pPr>
            <a:endParaRPr lang="nl-NL" sz="2400" dirty="0"/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oordhoff"/>
          <p:cNvSpPr txBox="1"/>
          <p:nvPr/>
        </p:nvSpPr>
        <p:spPr>
          <a:xfrm>
            <a:off x="3851920" y="6489300"/>
            <a:ext cx="1951625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/>
              <a:t>© </a:t>
            </a:r>
            <a:r>
              <a:rPr lang="en-US" sz="1200" dirty="0" err="1"/>
              <a:t>Noordhoff</a:t>
            </a:r>
            <a:r>
              <a:rPr lang="en-US" sz="1200" dirty="0"/>
              <a:t> </a:t>
            </a:r>
            <a:r>
              <a:rPr lang="en-US" sz="1200" dirty="0" err="1"/>
              <a:t>Uitgevers</a:t>
            </a:r>
            <a:r>
              <a:rPr lang="en-US" sz="1200" dirty="0"/>
              <a:t> </a:t>
            </a:r>
            <a:r>
              <a:rPr lang="en-US" sz="1200" dirty="0" err="1"/>
              <a:t>bv</a:t>
            </a:r>
            <a:endParaRPr lang="nl-NL" sz="1200" dirty="0"/>
          </a:p>
        </p:txBody>
      </p:sp>
      <p:sp>
        <p:nvSpPr>
          <p:cNvPr id="2" name="Bedek: Noordhoff"/>
          <p:cNvSpPr/>
          <p:nvPr/>
        </p:nvSpPr>
        <p:spPr>
          <a:xfrm>
            <a:off x="3851920" y="6544251"/>
            <a:ext cx="1800200" cy="202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075" name="Tekstvak 739"/>
          <p:cNvSpPr txBox="1">
            <a:spLocks noChangeArrowheads="1"/>
          </p:cNvSpPr>
          <p:nvPr/>
        </p:nvSpPr>
        <p:spPr bwMode="auto">
          <a:xfrm>
            <a:off x="378768" y="95250"/>
            <a:ext cx="75737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nl-NL" sz="3200" b="1" dirty="0">
                <a:latin typeface="Eurostile"/>
              </a:rPr>
              <a:t>Variabelen</a:t>
            </a:r>
          </a:p>
        </p:txBody>
      </p:sp>
      <p:sp>
        <p:nvSpPr>
          <p:cNvPr id="5" name="Rectangle 4"/>
          <p:cNvSpPr/>
          <p:nvPr/>
        </p:nvSpPr>
        <p:spPr>
          <a:xfrm>
            <a:off x="7449642" y="156804"/>
            <a:ext cx="1295547" cy="461665"/>
          </a:xfrm>
          <a:prstGeom prst="rect">
            <a:avLst/>
          </a:prstGeom>
          <a:ln>
            <a:solidFill>
              <a:srgbClr val="D60093"/>
            </a:solidFill>
          </a:ln>
        </p:spPr>
        <p:txBody>
          <a:bodyPr wrap="none">
            <a:spAutoFit/>
          </a:bodyPr>
          <a:lstStyle/>
          <a:p>
            <a:r>
              <a:rPr lang="nl-NL" sz="2400" b="1" dirty="0">
                <a:solidFill>
                  <a:srgbClr val="D60093"/>
                </a:solidFill>
                <a:latin typeface="Eurostile"/>
              </a:rPr>
              <a:t>Theorie</a:t>
            </a:r>
            <a:endParaRPr lang="nl-NL" sz="2400" dirty="0"/>
          </a:p>
        </p:txBody>
      </p:sp>
      <p:grpSp>
        <p:nvGrpSpPr>
          <p:cNvPr id="108" name="Volgende slide icoon"/>
          <p:cNvGrpSpPr/>
          <p:nvPr/>
        </p:nvGrpSpPr>
        <p:grpSpPr>
          <a:xfrm>
            <a:off x="8570315" y="6489300"/>
            <a:ext cx="395064" cy="180020"/>
            <a:chOff x="2610762" y="4509120"/>
            <a:chExt cx="395064" cy="180020"/>
          </a:xfrm>
        </p:grpSpPr>
        <p:sp>
          <p:nvSpPr>
            <p:cNvPr id="109" name="Isosceles Triangle 5"/>
            <p:cNvSpPr/>
            <p:nvPr/>
          </p:nvSpPr>
          <p:spPr>
            <a:xfrm rot="5400000">
              <a:off x="2610762" y="4509120"/>
              <a:ext cx="180020" cy="18002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rgbClr val="00B050"/>
                </a:solidFill>
              </a:endParaRPr>
            </a:p>
          </p:txBody>
        </p:sp>
        <p:sp>
          <p:nvSpPr>
            <p:cNvPr id="110" name="Isosceles Triangle 6"/>
            <p:cNvSpPr/>
            <p:nvPr/>
          </p:nvSpPr>
          <p:spPr>
            <a:xfrm rot="5400000">
              <a:off x="2825806" y="4509120"/>
              <a:ext cx="180020" cy="18002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rgbClr val="00B050"/>
                </a:solidFill>
              </a:endParaRPr>
            </a:p>
          </p:txBody>
        </p:sp>
      </p:grpSp>
      <p:sp>
        <p:nvSpPr>
          <p:cNvPr id="3" name="Tekstvak 2"/>
          <p:cNvSpPr txBox="1"/>
          <p:nvPr/>
        </p:nvSpPr>
        <p:spPr>
          <a:xfrm>
            <a:off x="378768" y="1052736"/>
            <a:ext cx="604867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Bij een woordformule kun je een tabel maken. </a:t>
            </a:r>
          </a:p>
        </p:txBody>
      </p:sp>
      <p:sp>
        <p:nvSpPr>
          <p:cNvPr id="6" name="Tekstvak 5"/>
          <p:cNvSpPr txBox="1"/>
          <p:nvPr/>
        </p:nvSpPr>
        <p:spPr>
          <a:xfrm>
            <a:off x="378768" y="1483623"/>
            <a:ext cx="702027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Bij een tabel met regelmaat kun je een grafiek maken.</a:t>
            </a:r>
          </a:p>
        </p:txBody>
      </p:sp>
      <p:sp>
        <p:nvSpPr>
          <p:cNvPr id="7" name="Tekstvak 6"/>
          <p:cNvSpPr txBox="1"/>
          <p:nvPr/>
        </p:nvSpPr>
        <p:spPr>
          <a:xfrm>
            <a:off x="378768" y="1914510"/>
            <a:ext cx="41044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De grafiek is een rechte lijn.</a:t>
            </a:r>
          </a:p>
        </p:txBody>
      </p:sp>
      <p:sp>
        <p:nvSpPr>
          <p:cNvPr id="8" name="Tekstvak 7"/>
          <p:cNvSpPr txBox="1"/>
          <p:nvPr/>
        </p:nvSpPr>
        <p:spPr>
          <a:xfrm>
            <a:off x="378768" y="2660720"/>
            <a:ext cx="766528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In de formule </a:t>
            </a:r>
            <a:r>
              <a:rPr lang="nl-NL" sz="2200" b="1" dirty="0">
                <a:solidFill>
                  <a:srgbClr val="0099FF"/>
                </a:solidFill>
              </a:rPr>
              <a:t>kosten in € = 1,50 + 0,50 × aantal foto’s</a:t>
            </a:r>
            <a:r>
              <a:rPr lang="nl-NL" sz="2200" dirty="0"/>
              <a:t> staan woorden.</a:t>
            </a:r>
          </a:p>
        </p:txBody>
      </p:sp>
      <p:sp>
        <p:nvSpPr>
          <p:cNvPr id="9" name="Tekstvak 8"/>
          <p:cNvSpPr txBox="1"/>
          <p:nvPr/>
        </p:nvSpPr>
        <p:spPr>
          <a:xfrm>
            <a:off x="2379504" y="2999274"/>
            <a:ext cx="489645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Daarom is het een woordformule.</a:t>
            </a:r>
          </a:p>
        </p:txBody>
      </p:sp>
      <p:sp>
        <p:nvSpPr>
          <p:cNvPr id="10" name="Tekstvak 9"/>
          <p:cNvSpPr txBox="1"/>
          <p:nvPr/>
        </p:nvSpPr>
        <p:spPr>
          <a:xfrm>
            <a:off x="378768" y="3861048"/>
            <a:ext cx="833012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De woorden </a:t>
            </a:r>
            <a:r>
              <a:rPr lang="nl-NL" sz="2200" b="1" dirty="0">
                <a:solidFill>
                  <a:srgbClr val="0099FF"/>
                </a:solidFill>
              </a:rPr>
              <a:t>aantal foto’s </a:t>
            </a:r>
            <a:r>
              <a:rPr lang="nl-NL" sz="2200" dirty="0"/>
              <a:t>en </a:t>
            </a:r>
            <a:r>
              <a:rPr lang="nl-NL" sz="2200" b="1" dirty="0">
                <a:solidFill>
                  <a:srgbClr val="0099FF"/>
                </a:solidFill>
              </a:rPr>
              <a:t>kosten in € </a:t>
            </a:r>
            <a:r>
              <a:rPr lang="nl-NL" sz="2200" dirty="0"/>
              <a:t>zijn de </a:t>
            </a:r>
            <a:r>
              <a:rPr lang="nl-NL" sz="2200" b="1" dirty="0"/>
              <a:t>variabelen </a:t>
            </a:r>
            <a:r>
              <a:rPr lang="nl-NL" sz="2200" dirty="0"/>
              <a:t>van de formule. </a:t>
            </a:r>
          </a:p>
        </p:txBody>
      </p:sp>
      <p:sp>
        <p:nvSpPr>
          <p:cNvPr id="11" name="Tekstvak 10"/>
          <p:cNvSpPr txBox="1"/>
          <p:nvPr/>
        </p:nvSpPr>
        <p:spPr>
          <a:xfrm>
            <a:off x="373134" y="4630489"/>
            <a:ext cx="525658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Variabel betekent ‘steeds anders’.</a:t>
            </a:r>
          </a:p>
        </p:txBody>
      </p:sp>
    </p:spTree>
    <p:extLst>
      <p:ext uri="{BB962C8B-B14F-4D97-AF65-F5344CB8AC3E}">
        <p14:creationId xmlns:p14="http://schemas.microsoft.com/office/powerpoint/2010/main" val="2964322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66437" y="584775"/>
            <a:ext cx="15735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solidFill>
                  <a:srgbClr val="D60093"/>
                </a:solidFill>
              </a:rPr>
              <a:t>Voorbeeld</a:t>
            </a:r>
            <a:endParaRPr lang="nl-NL" sz="2400" dirty="0">
              <a:solidFill>
                <a:srgbClr val="D60093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696913" y="1455166"/>
            <a:ext cx="1951625" cy="21898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tangle 2"/>
          <p:cNvSpPr/>
          <p:nvPr/>
        </p:nvSpPr>
        <p:spPr>
          <a:xfrm>
            <a:off x="449467" y="188640"/>
            <a:ext cx="3903864" cy="9361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0" name="Tekstvak 739"/>
          <p:cNvSpPr txBox="1">
            <a:spLocks noChangeArrowheads="1"/>
          </p:cNvSpPr>
          <p:nvPr/>
        </p:nvSpPr>
        <p:spPr bwMode="auto">
          <a:xfrm>
            <a:off x="449467" y="127177"/>
            <a:ext cx="75737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nl-NL" sz="3200" b="1" dirty="0">
                <a:latin typeface="Eurostile"/>
              </a:rPr>
              <a:t>Variabelen</a:t>
            </a:r>
          </a:p>
        </p:txBody>
      </p:sp>
      <p:sp>
        <p:nvSpPr>
          <p:cNvPr id="21" name="TextBox 1"/>
          <p:cNvSpPr txBox="1"/>
          <p:nvPr/>
        </p:nvSpPr>
        <p:spPr>
          <a:xfrm>
            <a:off x="449467" y="669411"/>
            <a:ext cx="15735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solidFill>
                  <a:srgbClr val="D60093"/>
                </a:solidFill>
              </a:rPr>
              <a:t>Voorbeeld</a:t>
            </a:r>
            <a:endParaRPr lang="nl-NL" sz="2400" dirty="0">
              <a:solidFill>
                <a:srgbClr val="D60093"/>
              </a:solidFill>
            </a:endParaRPr>
          </a:p>
        </p:txBody>
      </p:sp>
      <p:sp>
        <p:nvSpPr>
          <p:cNvPr id="22" name="Rectangle 2"/>
          <p:cNvSpPr/>
          <p:nvPr/>
        </p:nvSpPr>
        <p:spPr>
          <a:xfrm>
            <a:off x="2915816" y="5921896"/>
            <a:ext cx="3903864" cy="9361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6" name="Rechthoek 35"/>
          <p:cNvSpPr/>
          <p:nvPr/>
        </p:nvSpPr>
        <p:spPr>
          <a:xfrm>
            <a:off x="7801731" y="6196661"/>
            <a:ext cx="1320544" cy="605682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" name="Tekstvak 3"/>
          <p:cNvSpPr txBox="1"/>
          <p:nvPr/>
        </p:nvSpPr>
        <p:spPr>
          <a:xfrm>
            <a:off x="1763688" y="1556792"/>
            <a:ext cx="172819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 sz="2200" dirty="0"/>
          </a:p>
        </p:txBody>
      </p:sp>
      <p:sp>
        <p:nvSpPr>
          <p:cNvPr id="5" name="Tekstvak 4"/>
          <p:cNvSpPr txBox="1"/>
          <p:nvPr/>
        </p:nvSpPr>
        <p:spPr>
          <a:xfrm>
            <a:off x="449467" y="1131076"/>
            <a:ext cx="12961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i="1" dirty="0"/>
              <a:t>Opgave</a:t>
            </a:r>
          </a:p>
        </p:txBody>
      </p:sp>
      <p:sp>
        <p:nvSpPr>
          <p:cNvPr id="6" name="Tekstvak 5"/>
          <p:cNvSpPr txBox="1"/>
          <p:nvPr/>
        </p:nvSpPr>
        <p:spPr>
          <a:xfrm>
            <a:off x="449467" y="1564230"/>
            <a:ext cx="505092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De inhoud van een tank van een Formule 1 auto is 250 liter.</a:t>
            </a:r>
          </a:p>
        </p:txBody>
      </p:sp>
      <p:sp>
        <p:nvSpPr>
          <p:cNvPr id="7" name="Tekstvak 6"/>
          <p:cNvSpPr txBox="1"/>
          <p:nvPr/>
        </p:nvSpPr>
        <p:spPr>
          <a:xfrm>
            <a:off x="440130" y="2201914"/>
            <a:ext cx="419454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Elke kilometer verbruikt de auto 0,8 liter benzine.</a:t>
            </a:r>
          </a:p>
        </p:txBody>
      </p:sp>
      <p:sp>
        <p:nvSpPr>
          <p:cNvPr id="8" name="Tekstvak 7"/>
          <p:cNvSpPr txBox="1"/>
          <p:nvPr/>
        </p:nvSpPr>
        <p:spPr>
          <a:xfrm>
            <a:off x="435623" y="2893052"/>
            <a:ext cx="690213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Hierbij hoort de woordformule</a:t>
            </a:r>
          </a:p>
          <a:p>
            <a:r>
              <a:rPr lang="nl-NL" sz="2200" b="1" dirty="0">
                <a:solidFill>
                  <a:srgbClr val="0099FF"/>
                </a:solidFill>
              </a:rPr>
              <a:t>inhoud in liters = 250 – 0,8 × aantal kilometers</a:t>
            </a:r>
          </a:p>
        </p:txBody>
      </p:sp>
      <p:sp>
        <p:nvSpPr>
          <p:cNvPr id="9" name="Tekstvak 8"/>
          <p:cNvSpPr txBox="1"/>
          <p:nvPr/>
        </p:nvSpPr>
        <p:spPr>
          <a:xfrm>
            <a:off x="455343" y="3639852"/>
            <a:ext cx="505599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b="1" dirty="0"/>
              <a:t>a </a:t>
            </a:r>
            <a:r>
              <a:rPr lang="nl-NL" sz="2200" dirty="0"/>
              <a:t>Wat zijn de variabelen in de formule?</a:t>
            </a:r>
            <a:endParaRPr lang="nl-NL" sz="2200" b="1" dirty="0"/>
          </a:p>
        </p:txBody>
      </p:sp>
    </p:spTree>
    <p:extLst>
      <p:ext uri="{BB962C8B-B14F-4D97-AF65-F5344CB8AC3E}">
        <p14:creationId xmlns:p14="http://schemas.microsoft.com/office/powerpoint/2010/main" val="163821574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66437" y="584775"/>
            <a:ext cx="15735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solidFill>
                  <a:srgbClr val="D60093"/>
                </a:solidFill>
              </a:rPr>
              <a:t>Voorbeeld</a:t>
            </a:r>
            <a:endParaRPr lang="nl-NL" sz="2400" dirty="0">
              <a:solidFill>
                <a:srgbClr val="D60093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696913" y="1455166"/>
            <a:ext cx="1951625" cy="21898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tangle 2"/>
          <p:cNvSpPr/>
          <p:nvPr/>
        </p:nvSpPr>
        <p:spPr>
          <a:xfrm>
            <a:off x="449467" y="188640"/>
            <a:ext cx="3903864" cy="9361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0" name="Tekstvak 739"/>
          <p:cNvSpPr txBox="1">
            <a:spLocks noChangeArrowheads="1"/>
          </p:cNvSpPr>
          <p:nvPr/>
        </p:nvSpPr>
        <p:spPr bwMode="auto">
          <a:xfrm>
            <a:off x="449467" y="127177"/>
            <a:ext cx="75737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nl-NL" sz="3200" b="1" dirty="0">
                <a:latin typeface="Eurostile"/>
              </a:rPr>
              <a:t>Variabelen</a:t>
            </a:r>
          </a:p>
        </p:txBody>
      </p:sp>
      <p:sp>
        <p:nvSpPr>
          <p:cNvPr id="21" name="TextBox 1"/>
          <p:cNvSpPr txBox="1"/>
          <p:nvPr/>
        </p:nvSpPr>
        <p:spPr>
          <a:xfrm>
            <a:off x="449467" y="669411"/>
            <a:ext cx="15735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solidFill>
                  <a:srgbClr val="D60093"/>
                </a:solidFill>
              </a:rPr>
              <a:t>Voorbeeld</a:t>
            </a:r>
            <a:endParaRPr lang="nl-NL" sz="2400" dirty="0">
              <a:solidFill>
                <a:srgbClr val="D60093"/>
              </a:solidFill>
            </a:endParaRPr>
          </a:p>
        </p:txBody>
      </p:sp>
      <p:sp>
        <p:nvSpPr>
          <p:cNvPr id="22" name="Rectangle 2"/>
          <p:cNvSpPr/>
          <p:nvPr/>
        </p:nvSpPr>
        <p:spPr>
          <a:xfrm>
            <a:off x="2915816" y="5921896"/>
            <a:ext cx="3903864" cy="9361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3" name="c Noordhoff"/>
          <p:cNvSpPr txBox="1"/>
          <p:nvPr/>
        </p:nvSpPr>
        <p:spPr>
          <a:xfrm>
            <a:off x="3696913" y="6525344"/>
            <a:ext cx="1951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© </a:t>
            </a:r>
            <a:r>
              <a:rPr lang="en-US" sz="1200" dirty="0" err="1"/>
              <a:t>Noordhoff</a:t>
            </a:r>
            <a:r>
              <a:rPr lang="en-US" sz="1200" dirty="0"/>
              <a:t> </a:t>
            </a:r>
            <a:r>
              <a:rPr lang="en-US" sz="1200" dirty="0" err="1"/>
              <a:t>Uitgevers</a:t>
            </a:r>
            <a:r>
              <a:rPr lang="en-US" sz="1200" dirty="0"/>
              <a:t> </a:t>
            </a:r>
            <a:r>
              <a:rPr lang="en-US" sz="1200" dirty="0" err="1"/>
              <a:t>bv</a:t>
            </a:r>
            <a:endParaRPr lang="nl-NL" sz="1200" dirty="0"/>
          </a:p>
        </p:txBody>
      </p:sp>
      <p:sp>
        <p:nvSpPr>
          <p:cNvPr id="36" name="Rechthoek 35"/>
          <p:cNvSpPr/>
          <p:nvPr/>
        </p:nvSpPr>
        <p:spPr>
          <a:xfrm>
            <a:off x="7801731" y="6196661"/>
            <a:ext cx="1320544" cy="605682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" name="Tekstvak 3"/>
          <p:cNvSpPr txBox="1"/>
          <p:nvPr/>
        </p:nvSpPr>
        <p:spPr>
          <a:xfrm>
            <a:off x="1763688" y="1556792"/>
            <a:ext cx="172819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 sz="2200" dirty="0"/>
          </a:p>
        </p:txBody>
      </p:sp>
      <p:grpSp>
        <p:nvGrpSpPr>
          <p:cNvPr id="11" name="Animatie icoon"/>
          <p:cNvGrpSpPr>
            <a:grpSpLocks noChangeAspect="1"/>
          </p:cNvGrpSpPr>
          <p:nvPr/>
        </p:nvGrpSpPr>
        <p:grpSpPr>
          <a:xfrm>
            <a:off x="8525000" y="6309320"/>
            <a:ext cx="440378" cy="360000"/>
            <a:chOff x="5076056" y="174576"/>
            <a:chExt cx="3276364" cy="2678360"/>
          </a:xfrm>
        </p:grpSpPr>
        <p:sp>
          <p:nvSpPr>
            <p:cNvPr id="12" name="Rectangle 8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3" name="Isosceles Triangle 9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4" name="Oval 10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5" name="Oval 11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5" name="Tekstvak 4"/>
          <p:cNvSpPr txBox="1"/>
          <p:nvPr/>
        </p:nvSpPr>
        <p:spPr>
          <a:xfrm>
            <a:off x="449467" y="1131076"/>
            <a:ext cx="12961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i="1" dirty="0"/>
              <a:t>Opgave</a:t>
            </a:r>
          </a:p>
        </p:txBody>
      </p:sp>
      <p:sp>
        <p:nvSpPr>
          <p:cNvPr id="8" name="Tekstvak 7"/>
          <p:cNvSpPr txBox="1"/>
          <p:nvPr/>
        </p:nvSpPr>
        <p:spPr>
          <a:xfrm>
            <a:off x="449467" y="1587518"/>
            <a:ext cx="690213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b="1" dirty="0">
                <a:solidFill>
                  <a:srgbClr val="0099FF"/>
                </a:solidFill>
              </a:rPr>
              <a:t>inhoud in liters = 250 – 0,8 × aantal kilometers</a:t>
            </a:r>
          </a:p>
        </p:txBody>
      </p:sp>
      <p:sp>
        <p:nvSpPr>
          <p:cNvPr id="9" name="Tekstvak 8"/>
          <p:cNvSpPr txBox="1"/>
          <p:nvPr/>
        </p:nvSpPr>
        <p:spPr>
          <a:xfrm>
            <a:off x="455343" y="2013234"/>
            <a:ext cx="505599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b="1" dirty="0"/>
              <a:t>a </a:t>
            </a:r>
            <a:r>
              <a:rPr lang="nl-NL" sz="2200" dirty="0"/>
              <a:t>Wat zijn de variabelen in de formule?</a:t>
            </a:r>
            <a:endParaRPr lang="nl-NL" sz="2200" b="1" dirty="0"/>
          </a:p>
        </p:txBody>
      </p:sp>
      <p:sp>
        <p:nvSpPr>
          <p:cNvPr id="10" name="Tekstvak 9"/>
          <p:cNvSpPr txBox="1"/>
          <p:nvPr/>
        </p:nvSpPr>
        <p:spPr>
          <a:xfrm>
            <a:off x="449467" y="2670523"/>
            <a:ext cx="38961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i="1" dirty="0"/>
              <a:t>Aanpak</a:t>
            </a:r>
          </a:p>
        </p:txBody>
      </p:sp>
      <p:sp>
        <p:nvSpPr>
          <p:cNvPr id="16" name="Tekstvak 15"/>
          <p:cNvSpPr txBox="1"/>
          <p:nvPr/>
        </p:nvSpPr>
        <p:spPr>
          <a:xfrm>
            <a:off x="449467" y="3101410"/>
            <a:ext cx="619357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b="1" dirty="0"/>
              <a:t>a </a:t>
            </a:r>
            <a:r>
              <a:rPr lang="nl-NL" sz="2200" dirty="0"/>
              <a:t>Zoek de woorden in de formule.</a:t>
            </a:r>
            <a:endParaRPr lang="nl-NL" sz="2200" b="1" dirty="0"/>
          </a:p>
        </p:txBody>
      </p:sp>
      <p:sp>
        <p:nvSpPr>
          <p:cNvPr id="17" name="Tekstvak 16"/>
          <p:cNvSpPr txBox="1"/>
          <p:nvPr/>
        </p:nvSpPr>
        <p:spPr>
          <a:xfrm>
            <a:off x="445094" y="3794731"/>
            <a:ext cx="302075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i="1" dirty="0"/>
              <a:t>Uitwerking</a:t>
            </a:r>
          </a:p>
        </p:txBody>
      </p:sp>
      <p:grpSp>
        <p:nvGrpSpPr>
          <p:cNvPr id="29" name="Groep 28"/>
          <p:cNvGrpSpPr/>
          <p:nvPr/>
        </p:nvGrpSpPr>
        <p:grpSpPr>
          <a:xfrm>
            <a:off x="519087" y="4184414"/>
            <a:ext cx="7976860" cy="2430662"/>
            <a:chOff x="519087" y="4184414"/>
            <a:chExt cx="7976860" cy="2430662"/>
          </a:xfrm>
        </p:grpSpPr>
        <p:grpSp>
          <p:nvGrpSpPr>
            <p:cNvPr id="24" name="Group 12"/>
            <p:cNvGrpSpPr/>
            <p:nvPr/>
          </p:nvGrpSpPr>
          <p:grpSpPr>
            <a:xfrm>
              <a:off x="519087" y="4184414"/>
              <a:ext cx="7976860" cy="2430662"/>
              <a:chOff x="508734" y="2634667"/>
              <a:chExt cx="7015594" cy="3175128"/>
            </a:xfrm>
          </p:grpSpPr>
          <p:grpSp>
            <p:nvGrpSpPr>
              <p:cNvPr id="25" name="Group 4"/>
              <p:cNvGrpSpPr/>
              <p:nvPr/>
            </p:nvGrpSpPr>
            <p:grpSpPr>
              <a:xfrm>
                <a:off x="508734" y="2634667"/>
                <a:ext cx="7015594" cy="3175128"/>
                <a:chOff x="467544" y="4018193"/>
                <a:chExt cx="8313787" cy="1389662"/>
              </a:xfrm>
            </p:grpSpPr>
            <p:sp>
              <p:nvSpPr>
                <p:cNvPr id="27" name="Grijze achtergrond"/>
                <p:cNvSpPr/>
                <p:nvPr/>
              </p:nvSpPr>
              <p:spPr>
                <a:xfrm>
                  <a:off x="467544" y="4018193"/>
                  <a:ext cx="8313787" cy="1389662"/>
                </a:xfrm>
                <a:prstGeom prst="rect">
                  <a:avLst/>
                </a:prstGeom>
                <a:gradFill flip="none" rotWithShape="1">
                  <a:gsLst>
                    <a:gs pos="86000">
                      <a:srgbClr val="808080"/>
                    </a:gs>
                    <a:gs pos="13000">
                      <a:srgbClr val="808080"/>
                    </a:gs>
                    <a:gs pos="98333">
                      <a:srgbClr val="FFFFFF"/>
                    </a:gs>
                    <a:gs pos="0">
                      <a:srgbClr val="FFFFFF"/>
                    </a:gs>
                  </a:gsLst>
                  <a:path path="rect">
                    <a:fillToRect l="50000" t="50000" r="50000" b="50000"/>
                  </a:path>
                  <a:tileRect/>
                </a:gradFill>
                <a:ln w="127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28" name="Wit vierkant"/>
                <p:cNvSpPr/>
                <p:nvPr/>
              </p:nvSpPr>
              <p:spPr>
                <a:xfrm>
                  <a:off x="666855" y="4066769"/>
                  <a:ext cx="7970460" cy="1270344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bg2">
                      <a:lumMod val="75000"/>
                    </a:schemeClr>
                  </a:solidFill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 dirty="0"/>
                </a:p>
              </p:txBody>
            </p:sp>
          </p:grpSp>
          <p:cxnSp>
            <p:nvCxnSpPr>
              <p:cNvPr id="26" name="Straight Connector 5"/>
              <p:cNvCxnSpPr/>
              <p:nvPr/>
            </p:nvCxnSpPr>
            <p:spPr>
              <a:xfrm>
                <a:off x="1218263" y="2745654"/>
                <a:ext cx="0" cy="2902508"/>
              </a:xfrm>
              <a:prstGeom prst="line">
                <a:avLst/>
              </a:prstGeom>
              <a:ln w="19050">
                <a:solidFill>
                  <a:srgbClr val="0070C0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0" name="Oval 6"/>
            <p:cNvSpPr>
              <a:spLocks noChangeAspect="1"/>
            </p:cNvSpPr>
            <p:nvPr/>
          </p:nvSpPr>
          <p:spPr>
            <a:xfrm>
              <a:off x="880610" y="4615991"/>
              <a:ext cx="288000" cy="288000"/>
            </a:xfrm>
            <a:prstGeom prst="ellipse">
              <a:avLst/>
            </a:prstGeom>
            <a:gradFill flip="none" rotWithShape="1">
              <a:gsLst>
                <a:gs pos="95000">
                  <a:schemeClr val="bg2">
                    <a:lumMod val="90000"/>
                  </a:schemeClr>
                </a:gs>
                <a:gs pos="8000">
                  <a:schemeClr val="bg2">
                    <a:lumMod val="36000"/>
                  </a:schemeClr>
                </a:gs>
                <a:gs pos="0">
                  <a:schemeClr val="bg1"/>
                </a:gs>
              </a:gsLst>
              <a:lin ang="2700000" scaled="1"/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1" name="Oval 6"/>
            <p:cNvSpPr>
              <a:spLocks noChangeAspect="1"/>
            </p:cNvSpPr>
            <p:nvPr/>
          </p:nvSpPr>
          <p:spPr>
            <a:xfrm>
              <a:off x="874652" y="5308623"/>
              <a:ext cx="288000" cy="288000"/>
            </a:xfrm>
            <a:prstGeom prst="ellipse">
              <a:avLst/>
            </a:prstGeom>
            <a:gradFill flip="none" rotWithShape="1">
              <a:gsLst>
                <a:gs pos="95000">
                  <a:schemeClr val="bg2">
                    <a:lumMod val="90000"/>
                  </a:schemeClr>
                </a:gs>
                <a:gs pos="8000">
                  <a:schemeClr val="bg2">
                    <a:lumMod val="36000"/>
                  </a:schemeClr>
                </a:gs>
                <a:gs pos="0">
                  <a:schemeClr val="bg1"/>
                </a:gs>
              </a:gsLst>
              <a:lin ang="2700000" scaled="1"/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2" name="Oval 6"/>
            <p:cNvSpPr>
              <a:spLocks noChangeAspect="1"/>
            </p:cNvSpPr>
            <p:nvPr/>
          </p:nvSpPr>
          <p:spPr>
            <a:xfrm>
              <a:off x="871102" y="6003878"/>
              <a:ext cx="288000" cy="288000"/>
            </a:xfrm>
            <a:prstGeom prst="ellipse">
              <a:avLst/>
            </a:prstGeom>
            <a:gradFill flip="none" rotWithShape="1">
              <a:gsLst>
                <a:gs pos="95000">
                  <a:schemeClr val="bg2">
                    <a:lumMod val="90000"/>
                  </a:schemeClr>
                </a:gs>
                <a:gs pos="8000">
                  <a:schemeClr val="bg2">
                    <a:lumMod val="36000"/>
                  </a:schemeClr>
                </a:gs>
                <a:gs pos="0">
                  <a:schemeClr val="bg1"/>
                </a:gs>
              </a:gsLst>
              <a:lin ang="2700000" scaled="1"/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33" name="Tekstvak 32"/>
          <p:cNvSpPr txBox="1"/>
          <p:nvPr/>
        </p:nvSpPr>
        <p:spPr>
          <a:xfrm>
            <a:off x="1338899" y="4281932"/>
            <a:ext cx="5400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b="1" dirty="0"/>
              <a:t>a </a:t>
            </a:r>
            <a:r>
              <a:rPr lang="nl-NL" sz="2200" dirty="0"/>
              <a:t>Inhoud in liters en aantal kilometers.</a:t>
            </a:r>
            <a:endParaRPr lang="nl-NL" sz="2200" b="1" dirty="0"/>
          </a:p>
        </p:txBody>
      </p:sp>
      <p:sp>
        <p:nvSpPr>
          <p:cNvPr id="34" name="Tekstvak 33"/>
          <p:cNvSpPr txBox="1"/>
          <p:nvPr/>
        </p:nvSpPr>
        <p:spPr>
          <a:xfrm>
            <a:off x="439561" y="2020336"/>
            <a:ext cx="43204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b="1" dirty="0"/>
              <a:t>b </a:t>
            </a:r>
            <a:r>
              <a:rPr lang="nl-NL" sz="2200" dirty="0"/>
              <a:t>Wat is het </a:t>
            </a:r>
            <a:r>
              <a:rPr lang="nl-NL" sz="2200" b="1" dirty="0"/>
              <a:t>daalgetal</a:t>
            </a:r>
            <a:r>
              <a:rPr lang="nl-NL" sz="2200" dirty="0"/>
              <a:t>?</a:t>
            </a:r>
            <a:endParaRPr lang="nl-NL" sz="2200" b="1" dirty="0"/>
          </a:p>
        </p:txBody>
      </p:sp>
      <p:sp>
        <p:nvSpPr>
          <p:cNvPr id="35" name="Tekstvak 34"/>
          <p:cNvSpPr txBox="1"/>
          <p:nvPr/>
        </p:nvSpPr>
        <p:spPr>
          <a:xfrm>
            <a:off x="439560" y="3105747"/>
            <a:ext cx="845322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b="1" dirty="0"/>
              <a:t>b </a:t>
            </a:r>
            <a:r>
              <a:rPr lang="nl-NL" sz="2200" dirty="0"/>
              <a:t>Het daalgetal zie je in de formule bij de achterste variabele.</a:t>
            </a:r>
            <a:r>
              <a:rPr lang="nl-NL" sz="2200" b="1" dirty="0"/>
              <a:t> </a:t>
            </a:r>
          </a:p>
        </p:txBody>
      </p:sp>
      <p:sp>
        <p:nvSpPr>
          <p:cNvPr id="37" name="Tekstvak 36"/>
          <p:cNvSpPr txBox="1"/>
          <p:nvPr/>
        </p:nvSpPr>
        <p:spPr>
          <a:xfrm>
            <a:off x="1338899" y="4619639"/>
            <a:ext cx="4993888" cy="4394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b="1" dirty="0"/>
              <a:t>b </a:t>
            </a:r>
            <a:r>
              <a:rPr lang="nl-NL" sz="2200" dirty="0"/>
              <a:t>Het daalgetal is </a:t>
            </a:r>
            <a:endParaRPr lang="nl-NL" sz="2200" b="1" dirty="0"/>
          </a:p>
        </p:txBody>
      </p:sp>
      <p:sp>
        <p:nvSpPr>
          <p:cNvPr id="38" name="Tekstvak 37"/>
          <p:cNvSpPr txBox="1"/>
          <p:nvPr/>
        </p:nvSpPr>
        <p:spPr>
          <a:xfrm>
            <a:off x="3567403" y="1598859"/>
            <a:ext cx="85896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0,8</a:t>
            </a:r>
          </a:p>
        </p:txBody>
      </p:sp>
      <p:sp>
        <p:nvSpPr>
          <p:cNvPr id="39" name="Tekstvak 38"/>
          <p:cNvSpPr txBox="1"/>
          <p:nvPr/>
        </p:nvSpPr>
        <p:spPr>
          <a:xfrm>
            <a:off x="445094" y="2020335"/>
            <a:ext cx="347373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b="1" dirty="0"/>
              <a:t>c </a:t>
            </a:r>
            <a:r>
              <a:rPr lang="nl-NL" sz="2200" dirty="0"/>
              <a:t>Vul de tabel verder in.</a:t>
            </a:r>
            <a:endParaRPr lang="nl-NL" sz="2200" b="1" dirty="0"/>
          </a:p>
        </p:txBody>
      </p:sp>
      <p:sp>
        <p:nvSpPr>
          <p:cNvPr id="40" name="Tekstvak 39"/>
          <p:cNvSpPr txBox="1"/>
          <p:nvPr/>
        </p:nvSpPr>
        <p:spPr>
          <a:xfrm>
            <a:off x="1338899" y="4929712"/>
            <a:ext cx="68563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b="1" dirty="0"/>
              <a:t>c</a:t>
            </a:r>
          </a:p>
        </p:txBody>
      </p:sp>
      <p:grpSp>
        <p:nvGrpSpPr>
          <p:cNvPr id="41" name="Groep 40"/>
          <p:cNvGrpSpPr/>
          <p:nvPr/>
        </p:nvGrpSpPr>
        <p:grpSpPr>
          <a:xfrm>
            <a:off x="1619703" y="5071879"/>
            <a:ext cx="3971455" cy="805894"/>
            <a:chOff x="1475656" y="3712518"/>
            <a:chExt cx="3971455" cy="805894"/>
          </a:xfrm>
        </p:grpSpPr>
        <p:grpSp>
          <p:nvGrpSpPr>
            <p:cNvPr id="42" name="Groep 41"/>
            <p:cNvGrpSpPr/>
            <p:nvPr/>
          </p:nvGrpSpPr>
          <p:grpSpPr>
            <a:xfrm>
              <a:off x="1547664" y="3712518"/>
              <a:ext cx="3899447" cy="805894"/>
              <a:chOff x="1547664" y="3712518"/>
              <a:chExt cx="3899447" cy="805894"/>
            </a:xfrm>
          </p:grpSpPr>
          <p:cxnSp>
            <p:nvCxnSpPr>
              <p:cNvPr id="49" name="Rechte verbindingslijn 48"/>
              <p:cNvCxnSpPr/>
              <p:nvPr/>
            </p:nvCxnSpPr>
            <p:spPr>
              <a:xfrm>
                <a:off x="1547664" y="4149080"/>
                <a:ext cx="3899447" cy="0"/>
              </a:xfrm>
              <a:prstGeom prst="line">
                <a:avLst/>
              </a:prstGeom>
              <a:ln w="25400">
                <a:solidFill>
                  <a:srgbClr val="00B050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Rechte verbindingslijn 49"/>
              <p:cNvCxnSpPr/>
              <p:nvPr/>
            </p:nvCxnSpPr>
            <p:spPr>
              <a:xfrm>
                <a:off x="3131840" y="3717032"/>
                <a:ext cx="0" cy="801380"/>
              </a:xfrm>
              <a:prstGeom prst="line">
                <a:avLst/>
              </a:prstGeom>
              <a:ln w="25400">
                <a:solidFill>
                  <a:srgbClr val="00B050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Rechte verbindingslijn 50"/>
              <p:cNvCxnSpPr/>
              <p:nvPr/>
            </p:nvCxnSpPr>
            <p:spPr>
              <a:xfrm>
                <a:off x="3696913" y="3712518"/>
                <a:ext cx="0" cy="805894"/>
              </a:xfrm>
              <a:prstGeom prst="line">
                <a:avLst/>
              </a:prstGeom>
              <a:ln w="25400">
                <a:solidFill>
                  <a:srgbClr val="00B050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Rechte verbindingslijn 51"/>
              <p:cNvCxnSpPr/>
              <p:nvPr/>
            </p:nvCxnSpPr>
            <p:spPr>
              <a:xfrm flipH="1">
                <a:off x="4283742" y="3717032"/>
                <a:ext cx="5757" cy="801380"/>
              </a:xfrm>
              <a:prstGeom prst="line">
                <a:avLst/>
              </a:prstGeom>
              <a:ln w="25400">
                <a:solidFill>
                  <a:srgbClr val="00B050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Rechte verbindingslijn 52"/>
              <p:cNvCxnSpPr/>
              <p:nvPr/>
            </p:nvCxnSpPr>
            <p:spPr>
              <a:xfrm>
                <a:off x="4860032" y="3717032"/>
                <a:ext cx="0" cy="801380"/>
              </a:xfrm>
              <a:prstGeom prst="line">
                <a:avLst/>
              </a:prstGeom>
              <a:ln w="25400">
                <a:solidFill>
                  <a:srgbClr val="00B050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3" name="Tekstvak 42"/>
            <p:cNvSpPr txBox="1"/>
            <p:nvPr/>
          </p:nvSpPr>
          <p:spPr>
            <a:xfrm>
              <a:off x="3126333" y="3775234"/>
              <a:ext cx="56507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dirty="0"/>
                <a:t>0</a:t>
              </a:r>
            </a:p>
          </p:txBody>
        </p:sp>
        <p:sp>
          <p:nvSpPr>
            <p:cNvPr id="44" name="Tekstvak 43"/>
            <p:cNvSpPr txBox="1"/>
            <p:nvPr/>
          </p:nvSpPr>
          <p:spPr>
            <a:xfrm>
              <a:off x="3696913" y="3779748"/>
              <a:ext cx="58157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dirty="0"/>
                <a:t>100</a:t>
              </a:r>
            </a:p>
          </p:txBody>
        </p:sp>
        <p:sp>
          <p:nvSpPr>
            <p:cNvPr id="45" name="Tekstvak 44"/>
            <p:cNvSpPr txBox="1"/>
            <p:nvPr/>
          </p:nvSpPr>
          <p:spPr>
            <a:xfrm>
              <a:off x="4283742" y="3774734"/>
              <a:ext cx="5762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dirty="0"/>
                <a:t>200</a:t>
              </a:r>
            </a:p>
          </p:txBody>
        </p:sp>
        <p:sp>
          <p:nvSpPr>
            <p:cNvPr id="46" name="Tekstvak 45"/>
            <p:cNvSpPr txBox="1"/>
            <p:nvPr/>
          </p:nvSpPr>
          <p:spPr>
            <a:xfrm>
              <a:off x="4860032" y="3769720"/>
              <a:ext cx="58707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dirty="0"/>
                <a:t>300</a:t>
              </a:r>
            </a:p>
          </p:txBody>
        </p:sp>
        <p:sp>
          <p:nvSpPr>
            <p:cNvPr id="47" name="Tekstvak 46"/>
            <p:cNvSpPr txBox="1"/>
            <p:nvPr/>
          </p:nvSpPr>
          <p:spPr>
            <a:xfrm>
              <a:off x="1475656" y="3753432"/>
              <a:ext cx="14401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dirty="0"/>
                <a:t>aantal km</a:t>
              </a:r>
            </a:p>
          </p:txBody>
        </p:sp>
        <p:sp>
          <p:nvSpPr>
            <p:cNvPr id="48" name="Tekstvak 47"/>
            <p:cNvSpPr txBox="1"/>
            <p:nvPr/>
          </p:nvSpPr>
          <p:spPr>
            <a:xfrm>
              <a:off x="1475656" y="4149080"/>
              <a:ext cx="16561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dirty="0"/>
                <a:t>inhoud in liters</a:t>
              </a:r>
            </a:p>
          </p:txBody>
        </p:sp>
      </p:grpSp>
      <p:sp>
        <p:nvSpPr>
          <p:cNvPr id="54" name="Tekstvak 53"/>
          <p:cNvSpPr txBox="1"/>
          <p:nvPr/>
        </p:nvSpPr>
        <p:spPr>
          <a:xfrm>
            <a:off x="449467" y="3084087"/>
            <a:ext cx="620304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b="1" dirty="0"/>
              <a:t>c </a:t>
            </a:r>
            <a:r>
              <a:rPr lang="nl-NL" sz="2200" dirty="0"/>
              <a:t>Vul voor de variabele 0, 100, 200 en 300 in.</a:t>
            </a:r>
            <a:endParaRPr lang="nl-NL" sz="2200" b="1" dirty="0"/>
          </a:p>
        </p:txBody>
      </p:sp>
      <p:sp>
        <p:nvSpPr>
          <p:cNvPr id="55" name="Tekstvak 54"/>
          <p:cNvSpPr txBox="1"/>
          <p:nvPr/>
        </p:nvSpPr>
        <p:spPr>
          <a:xfrm>
            <a:off x="3264031" y="5511432"/>
            <a:ext cx="5815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/>
              <a:t>250</a:t>
            </a:r>
          </a:p>
        </p:txBody>
      </p:sp>
      <p:sp>
        <p:nvSpPr>
          <p:cNvPr id="56" name="Tekstvak 55"/>
          <p:cNvSpPr txBox="1"/>
          <p:nvPr/>
        </p:nvSpPr>
        <p:spPr>
          <a:xfrm>
            <a:off x="3843850" y="5514627"/>
            <a:ext cx="5815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/>
              <a:t>170</a:t>
            </a:r>
          </a:p>
        </p:txBody>
      </p:sp>
      <p:sp>
        <p:nvSpPr>
          <p:cNvPr id="57" name="Tekstvak 56"/>
          <p:cNvSpPr txBox="1"/>
          <p:nvPr/>
        </p:nvSpPr>
        <p:spPr>
          <a:xfrm>
            <a:off x="4416302" y="5511400"/>
            <a:ext cx="5815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/>
              <a:t>90</a:t>
            </a:r>
          </a:p>
        </p:txBody>
      </p:sp>
      <p:sp>
        <p:nvSpPr>
          <p:cNvPr id="58" name="Tekstvak 57"/>
          <p:cNvSpPr txBox="1"/>
          <p:nvPr/>
        </p:nvSpPr>
        <p:spPr>
          <a:xfrm>
            <a:off x="4998489" y="5510343"/>
            <a:ext cx="5815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/>
              <a:t>10</a:t>
            </a:r>
          </a:p>
        </p:txBody>
      </p:sp>
      <p:sp>
        <p:nvSpPr>
          <p:cNvPr id="59" name="Tekstvak 58"/>
          <p:cNvSpPr txBox="1"/>
          <p:nvPr/>
        </p:nvSpPr>
        <p:spPr>
          <a:xfrm>
            <a:off x="449467" y="2023140"/>
            <a:ext cx="32480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b="1" dirty="0"/>
              <a:t>d </a:t>
            </a:r>
            <a:r>
              <a:rPr lang="nl-NL" sz="2200" dirty="0"/>
              <a:t>Teken de grafiek.</a:t>
            </a:r>
            <a:endParaRPr lang="nl-NL" sz="2200" b="1" dirty="0"/>
          </a:p>
        </p:txBody>
      </p:sp>
      <p:sp>
        <p:nvSpPr>
          <p:cNvPr id="60" name="Tekstvak 59"/>
          <p:cNvSpPr txBox="1"/>
          <p:nvPr/>
        </p:nvSpPr>
        <p:spPr>
          <a:xfrm>
            <a:off x="436907" y="3114374"/>
            <a:ext cx="69388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b="1" dirty="0"/>
              <a:t>d </a:t>
            </a:r>
            <a:r>
              <a:rPr lang="nl-NL" sz="2200" dirty="0"/>
              <a:t>Teken de punten uit de tabel in het assenstelsel.</a:t>
            </a:r>
            <a:endParaRPr lang="nl-NL" sz="2200" b="1" dirty="0"/>
          </a:p>
        </p:txBody>
      </p:sp>
      <p:grpSp>
        <p:nvGrpSpPr>
          <p:cNvPr id="80" name="Groep 79"/>
          <p:cNvGrpSpPr/>
          <p:nvPr/>
        </p:nvGrpSpPr>
        <p:grpSpPr>
          <a:xfrm>
            <a:off x="6135280" y="4261614"/>
            <a:ext cx="2323293" cy="2305496"/>
            <a:chOff x="1115102" y="2365604"/>
            <a:chExt cx="3075686" cy="3052124"/>
          </a:xfrm>
        </p:grpSpPr>
        <p:grpSp>
          <p:nvGrpSpPr>
            <p:cNvPr id="81" name="Groep 80"/>
            <p:cNvGrpSpPr/>
            <p:nvPr/>
          </p:nvGrpSpPr>
          <p:grpSpPr>
            <a:xfrm>
              <a:off x="1691680" y="2708920"/>
              <a:ext cx="2169090" cy="2160240"/>
              <a:chOff x="1691680" y="2708920"/>
              <a:chExt cx="2169090" cy="2160240"/>
            </a:xfrm>
          </p:grpSpPr>
          <p:cxnSp>
            <p:nvCxnSpPr>
              <p:cNvPr id="91" name="Rechte verbindingslijn 90"/>
              <p:cNvCxnSpPr/>
              <p:nvPr/>
            </p:nvCxnSpPr>
            <p:spPr>
              <a:xfrm>
                <a:off x="1691680" y="2708920"/>
                <a:ext cx="0" cy="2160240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Rechte verbindingslijn 91"/>
              <p:cNvCxnSpPr/>
              <p:nvPr/>
            </p:nvCxnSpPr>
            <p:spPr>
              <a:xfrm>
                <a:off x="1691680" y="4869160"/>
                <a:ext cx="2160240" cy="0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Rechte verbindingslijn 92"/>
              <p:cNvCxnSpPr/>
              <p:nvPr/>
            </p:nvCxnSpPr>
            <p:spPr>
              <a:xfrm>
                <a:off x="2411760" y="2708920"/>
                <a:ext cx="0" cy="2160240"/>
              </a:xfrm>
              <a:prstGeom prst="line">
                <a:avLst/>
              </a:prstGeom>
              <a:ln w="12700">
                <a:solidFill>
                  <a:srgbClr val="00B0F0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Rechte verbindingslijn 93"/>
              <p:cNvCxnSpPr/>
              <p:nvPr/>
            </p:nvCxnSpPr>
            <p:spPr>
              <a:xfrm>
                <a:off x="3131840" y="2708920"/>
                <a:ext cx="0" cy="2160240"/>
              </a:xfrm>
              <a:prstGeom prst="line">
                <a:avLst/>
              </a:prstGeom>
              <a:ln w="12700">
                <a:solidFill>
                  <a:srgbClr val="00B0F0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Rechte verbindingslijn 94"/>
              <p:cNvCxnSpPr/>
              <p:nvPr/>
            </p:nvCxnSpPr>
            <p:spPr>
              <a:xfrm>
                <a:off x="3860770" y="2708920"/>
                <a:ext cx="0" cy="2160240"/>
              </a:xfrm>
              <a:prstGeom prst="line">
                <a:avLst/>
              </a:prstGeom>
              <a:ln w="12700">
                <a:solidFill>
                  <a:srgbClr val="00B0F0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Rechte verbindingslijn 95"/>
              <p:cNvCxnSpPr/>
              <p:nvPr/>
            </p:nvCxnSpPr>
            <p:spPr>
              <a:xfrm flipH="1">
                <a:off x="1691680" y="2708920"/>
                <a:ext cx="2169090" cy="0"/>
              </a:xfrm>
              <a:prstGeom prst="line">
                <a:avLst/>
              </a:prstGeom>
              <a:ln w="12700">
                <a:solidFill>
                  <a:srgbClr val="00B0F0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Rechte verbindingslijn 96"/>
              <p:cNvCxnSpPr/>
              <p:nvPr/>
            </p:nvCxnSpPr>
            <p:spPr>
              <a:xfrm flipH="1">
                <a:off x="1691680" y="3429000"/>
                <a:ext cx="2169090" cy="0"/>
              </a:xfrm>
              <a:prstGeom prst="line">
                <a:avLst/>
              </a:prstGeom>
              <a:ln w="12700">
                <a:solidFill>
                  <a:srgbClr val="00B0F0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Rechte verbindingslijn 97"/>
              <p:cNvCxnSpPr/>
              <p:nvPr/>
            </p:nvCxnSpPr>
            <p:spPr>
              <a:xfrm flipH="1">
                <a:off x="1691680" y="4149080"/>
                <a:ext cx="2169090" cy="0"/>
              </a:xfrm>
              <a:prstGeom prst="line">
                <a:avLst/>
              </a:prstGeom>
              <a:ln w="12700">
                <a:solidFill>
                  <a:srgbClr val="00B0F0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2" name="Tekstvak 81"/>
            <p:cNvSpPr txBox="1"/>
            <p:nvPr/>
          </p:nvSpPr>
          <p:spPr>
            <a:xfrm>
              <a:off x="1394798" y="4823284"/>
              <a:ext cx="358971" cy="4074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1400" i="1" dirty="0"/>
                <a:t>O</a:t>
              </a:r>
            </a:p>
          </p:txBody>
        </p:sp>
        <p:sp>
          <p:nvSpPr>
            <p:cNvPr id="83" name="Tekstvak 82"/>
            <p:cNvSpPr txBox="1"/>
            <p:nvPr/>
          </p:nvSpPr>
          <p:spPr>
            <a:xfrm>
              <a:off x="2066283" y="4823284"/>
              <a:ext cx="682106" cy="4074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1400" dirty="0"/>
                <a:t>100</a:t>
              </a:r>
            </a:p>
          </p:txBody>
        </p:sp>
        <p:sp>
          <p:nvSpPr>
            <p:cNvPr id="84" name="Tekstvak 83"/>
            <p:cNvSpPr txBox="1"/>
            <p:nvPr/>
          </p:nvSpPr>
          <p:spPr>
            <a:xfrm>
              <a:off x="2722301" y="4817167"/>
              <a:ext cx="697738" cy="4074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1400" dirty="0"/>
                <a:t>200</a:t>
              </a:r>
            </a:p>
          </p:txBody>
        </p:sp>
        <p:sp>
          <p:nvSpPr>
            <p:cNvPr id="85" name="Tekstvak 84"/>
            <p:cNvSpPr txBox="1"/>
            <p:nvPr/>
          </p:nvSpPr>
          <p:spPr>
            <a:xfrm>
              <a:off x="3496962" y="4821793"/>
              <a:ext cx="693826" cy="4074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1400" dirty="0"/>
                <a:t>300</a:t>
              </a:r>
            </a:p>
          </p:txBody>
        </p:sp>
        <p:sp>
          <p:nvSpPr>
            <p:cNvPr id="86" name="Tekstvak 85"/>
            <p:cNvSpPr txBox="1"/>
            <p:nvPr/>
          </p:nvSpPr>
          <p:spPr>
            <a:xfrm>
              <a:off x="2748388" y="5010278"/>
              <a:ext cx="1335674" cy="4074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nl-NL" sz="1400" dirty="0"/>
                <a:t>Aantal km</a:t>
              </a:r>
            </a:p>
          </p:txBody>
        </p:sp>
        <p:sp>
          <p:nvSpPr>
            <p:cNvPr id="87" name="Tekstvak 86"/>
            <p:cNvSpPr txBox="1"/>
            <p:nvPr/>
          </p:nvSpPr>
          <p:spPr>
            <a:xfrm>
              <a:off x="1115102" y="3995191"/>
              <a:ext cx="731586" cy="4074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1400" dirty="0"/>
                <a:t>100</a:t>
              </a:r>
            </a:p>
          </p:txBody>
        </p:sp>
        <p:sp>
          <p:nvSpPr>
            <p:cNvPr id="88" name="Tekstvak 87"/>
            <p:cNvSpPr txBox="1"/>
            <p:nvPr/>
          </p:nvSpPr>
          <p:spPr>
            <a:xfrm>
              <a:off x="1115102" y="3281497"/>
              <a:ext cx="726091" cy="4074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1400" dirty="0"/>
                <a:t>200</a:t>
              </a:r>
            </a:p>
          </p:txBody>
        </p:sp>
        <p:sp>
          <p:nvSpPr>
            <p:cNvPr id="89" name="Tekstvak 88"/>
            <p:cNvSpPr txBox="1"/>
            <p:nvPr/>
          </p:nvSpPr>
          <p:spPr>
            <a:xfrm>
              <a:off x="1115102" y="2567803"/>
              <a:ext cx="723342" cy="4074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1400" dirty="0"/>
                <a:t>300</a:t>
              </a:r>
            </a:p>
          </p:txBody>
        </p:sp>
        <p:sp>
          <p:nvSpPr>
            <p:cNvPr id="90" name="Tekstvak 89"/>
            <p:cNvSpPr txBox="1"/>
            <p:nvPr/>
          </p:nvSpPr>
          <p:spPr>
            <a:xfrm>
              <a:off x="1545595" y="2365604"/>
              <a:ext cx="1879094" cy="3621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1400" dirty="0"/>
                <a:t>Inhoud in liters</a:t>
              </a:r>
            </a:p>
          </p:txBody>
        </p:sp>
      </p:grpSp>
      <p:sp>
        <p:nvSpPr>
          <p:cNvPr id="99" name="Tekstvak 98"/>
          <p:cNvSpPr txBox="1"/>
          <p:nvPr/>
        </p:nvSpPr>
        <p:spPr>
          <a:xfrm>
            <a:off x="5803435" y="4637032"/>
            <a:ext cx="55061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b="1" dirty="0"/>
              <a:t>d</a:t>
            </a:r>
          </a:p>
        </p:txBody>
      </p:sp>
      <p:sp>
        <p:nvSpPr>
          <p:cNvPr id="100" name="Ovaal 99"/>
          <p:cNvSpPr/>
          <p:nvPr/>
        </p:nvSpPr>
        <p:spPr>
          <a:xfrm>
            <a:off x="3275887" y="5112793"/>
            <a:ext cx="572604" cy="809103"/>
          </a:xfrm>
          <a:prstGeom prst="ellipse">
            <a:avLst/>
          </a:prstGeom>
          <a:noFill/>
          <a:ln>
            <a:solidFill>
              <a:srgbClr val="D600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1" name="Ovaal 100"/>
          <p:cNvSpPr/>
          <p:nvPr/>
        </p:nvSpPr>
        <p:spPr>
          <a:xfrm>
            <a:off x="6546385" y="4792579"/>
            <a:ext cx="54468" cy="5110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2" name="Ovaal 101"/>
          <p:cNvSpPr/>
          <p:nvPr/>
        </p:nvSpPr>
        <p:spPr>
          <a:xfrm>
            <a:off x="3852714" y="5119644"/>
            <a:ext cx="572604" cy="809103"/>
          </a:xfrm>
          <a:prstGeom prst="ellipse">
            <a:avLst/>
          </a:prstGeom>
          <a:noFill/>
          <a:ln>
            <a:solidFill>
              <a:srgbClr val="D600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3" name="Ovaal 102"/>
          <p:cNvSpPr/>
          <p:nvPr/>
        </p:nvSpPr>
        <p:spPr>
          <a:xfrm>
            <a:off x="7083795" y="5219097"/>
            <a:ext cx="54468" cy="5110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4" name="Ovaal 103"/>
          <p:cNvSpPr/>
          <p:nvPr/>
        </p:nvSpPr>
        <p:spPr>
          <a:xfrm>
            <a:off x="4428372" y="5104179"/>
            <a:ext cx="572604" cy="809103"/>
          </a:xfrm>
          <a:prstGeom prst="ellipse">
            <a:avLst/>
          </a:prstGeom>
          <a:noFill/>
          <a:ln>
            <a:solidFill>
              <a:srgbClr val="D600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5" name="Ovaal 104"/>
          <p:cNvSpPr/>
          <p:nvPr/>
        </p:nvSpPr>
        <p:spPr>
          <a:xfrm>
            <a:off x="7626114" y="5636551"/>
            <a:ext cx="54468" cy="5110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6" name="Ovaal 105"/>
          <p:cNvSpPr/>
          <p:nvPr/>
        </p:nvSpPr>
        <p:spPr>
          <a:xfrm>
            <a:off x="5014141" y="5112792"/>
            <a:ext cx="572604" cy="809103"/>
          </a:xfrm>
          <a:prstGeom prst="ellipse">
            <a:avLst/>
          </a:prstGeom>
          <a:noFill/>
          <a:ln>
            <a:solidFill>
              <a:srgbClr val="D600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7" name="Ovaal 106"/>
          <p:cNvSpPr/>
          <p:nvPr/>
        </p:nvSpPr>
        <p:spPr>
          <a:xfrm>
            <a:off x="8185211" y="6062357"/>
            <a:ext cx="54468" cy="5110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8" name="Tekstvak 107"/>
          <p:cNvSpPr txBox="1"/>
          <p:nvPr/>
        </p:nvSpPr>
        <p:spPr>
          <a:xfrm>
            <a:off x="714629" y="3419632"/>
            <a:ext cx="403603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Teken een lijn door de punten.</a:t>
            </a:r>
          </a:p>
        </p:txBody>
      </p:sp>
      <p:cxnSp>
        <p:nvCxnSpPr>
          <p:cNvPr id="110" name="Rechte verbindingslijn 109"/>
          <p:cNvCxnSpPr/>
          <p:nvPr/>
        </p:nvCxnSpPr>
        <p:spPr>
          <a:xfrm>
            <a:off x="6570812" y="4828509"/>
            <a:ext cx="1638826" cy="1273144"/>
          </a:xfrm>
          <a:prstGeom prst="line">
            <a:avLst/>
          </a:prstGeom>
          <a:ln w="254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Tekstvak 111"/>
          <p:cNvSpPr txBox="1"/>
          <p:nvPr/>
        </p:nvSpPr>
        <p:spPr>
          <a:xfrm>
            <a:off x="432421" y="1990055"/>
            <a:ext cx="853295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b="1" dirty="0"/>
              <a:t>e </a:t>
            </a:r>
            <a:r>
              <a:rPr lang="nl-NL" sz="2200" dirty="0"/>
              <a:t>Lees uit de grafiek af na hoeveel kilometer er nog 50 liter benzine in de tank zit.</a:t>
            </a:r>
            <a:endParaRPr lang="nl-NL" sz="2200" b="1" dirty="0"/>
          </a:p>
        </p:txBody>
      </p:sp>
      <p:sp>
        <p:nvSpPr>
          <p:cNvPr id="113" name="Tekstvak 112"/>
          <p:cNvSpPr txBox="1"/>
          <p:nvPr/>
        </p:nvSpPr>
        <p:spPr>
          <a:xfrm>
            <a:off x="453834" y="3101799"/>
            <a:ext cx="563309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b="1" dirty="0"/>
              <a:t>e </a:t>
            </a:r>
            <a:r>
              <a:rPr lang="nl-NL" sz="2200" dirty="0"/>
              <a:t>Zoek op de grafiek het punt (…, 50) op.</a:t>
            </a:r>
            <a:endParaRPr lang="nl-NL" sz="2200" b="1" dirty="0"/>
          </a:p>
        </p:txBody>
      </p:sp>
      <p:sp>
        <p:nvSpPr>
          <p:cNvPr id="114" name="Tekstvak 113"/>
          <p:cNvSpPr txBox="1"/>
          <p:nvPr/>
        </p:nvSpPr>
        <p:spPr>
          <a:xfrm>
            <a:off x="6228259" y="5732268"/>
            <a:ext cx="5755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dirty="0">
                <a:solidFill>
                  <a:srgbClr val="00B050"/>
                </a:solidFill>
              </a:rPr>
              <a:t>50</a:t>
            </a:r>
          </a:p>
        </p:txBody>
      </p:sp>
      <p:cxnSp>
        <p:nvCxnSpPr>
          <p:cNvPr id="116" name="Rechte verbindingslijn 115"/>
          <p:cNvCxnSpPr/>
          <p:nvPr/>
        </p:nvCxnSpPr>
        <p:spPr>
          <a:xfrm>
            <a:off x="6570812" y="5877773"/>
            <a:ext cx="1331948" cy="8383"/>
          </a:xfrm>
          <a:prstGeom prst="line">
            <a:avLst/>
          </a:prstGeom>
          <a:ln w="25400">
            <a:solidFill>
              <a:srgbClr val="00B050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Ovaal 116"/>
          <p:cNvSpPr/>
          <p:nvPr/>
        </p:nvSpPr>
        <p:spPr>
          <a:xfrm>
            <a:off x="7882211" y="5851532"/>
            <a:ext cx="54468" cy="51105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119" name="Rechte verbindingslijn 118"/>
          <p:cNvCxnSpPr>
            <a:stCxn id="117" idx="4"/>
          </p:cNvCxnSpPr>
          <p:nvPr/>
        </p:nvCxnSpPr>
        <p:spPr>
          <a:xfrm>
            <a:off x="7909445" y="5902637"/>
            <a:ext cx="0" cy="250099"/>
          </a:xfrm>
          <a:prstGeom prst="line">
            <a:avLst/>
          </a:prstGeom>
          <a:ln w="25400">
            <a:solidFill>
              <a:srgbClr val="00B050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Tekstvak 119"/>
          <p:cNvSpPr txBox="1"/>
          <p:nvPr/>
        </p:nvSpPr>
        <p:spPr>
          <a:xfrm>
            <a:off x="7644018" y="6113925"/>
            <a:ext cx="5755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dirty="0">
                <a:solidFill>
                  <a:srgbClr val="00B050"/>
                </a:solidFill>
              </a:rPr>
              <a:t>250</a:t>
            </a:r>
          </a:p>
        </p:txBody>
      </p:sp>
      <p:sp>
        <p:nvSpPr>
          <p:cNvPr id="121" name="Tekstvak 120"/>
          <p:cNvSpPr txBox="1"/>
          <p:nvPr/>
        </p:nvSpPr>
        <p:spPr>
          <a:xfrm>
            <a:off x="1325835" y="5877773"/>
            <a:ext cx="239456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b="1" dirty="0"/>
              <a:t>e </a:t>
            </a:r>
            <a:r>
              <a:rPr lang="nl-NL" sz="2200" dirty="0"/>
              <a:t>250 km</a:t>
            </a:r>
            <a:endParaRPr lang="nl-NL" sz="2200" b="1" dirty="0"/>
          </a:p>
        </p:txBody>
      </p:sp>
      <p:sp>
        <p:nvSpPr>
          <p:cNvPr id="122" name="Einde presentatie icoon"/>
          <p:cNvSpPr/>
          <p:nvPr/>
        </p:nvSpPr>
        <p:spPr>
          <a:xfrm>
            <a:off x="8665745" y="6435255"/>
            <a:ext cx="288000" cy="28803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0377958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3.33333E-6 L 0.00434 0.44167 " pathEditMode="relative" rAng="0" ptsTypes="AA">
                                      <p:cBhvr>
                                        <p:cTn id="4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8" y="220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2" dur="75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750"/>
                            </p:stCondLst>
                            <p:childTnLst>
                              <p:par>
                                <p:cTn id="10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250"/>
                            </p:stCondLst>
                            <p:childTnLst>
                              <p:par>
                                <p:cTn id="109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5" dur="75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750"/>
                            </p:stCondLst>
                            <p:childTnLst>
                              <p:par>
                                <p:cTn id="12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1250"/>
                            </p:stCondLst>
                            <p:childTnLst>
                              <p:par>
                                <p:cTn id="12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0" dur="75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750"/>
                            </p:stCondLst>
                            <p:childTnLst>
                              <p:par>
                                <p:cTn id="13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1250"/>
                            </p:stCondLst>
                            <p:childTnLst>
                              <p:par>
                                <p:cTn id="139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5" dur="75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750"/>
                            </p:stCondLst>
                            <p:childTnLst>
                              <p:par>
                                <p:cTn id="15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1250"/>
                            </p:stCondLst>
                            <p:childTnLst>
                              <p:par>
                                <p:cTn id="15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6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500"/>
                            </p:stCondLst>
                            <p:childTnLst>
                              <p:par>
                                <p:cTn id="17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4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7" fill="hold">
                            <p:stCondLst>
                              <p:cond delay="500"/>
                            </p:stCondLst>
                            <p:childTnLst>
                              <p:par>
                                <p:cTn id="19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1000"/>
                            </p:stCondLst>
                            <p:childTnLst>
                              <p:par>
                                <p:cTn id="201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3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4" fill="hold">
                            <p:stCondLst>
                              <p:cond delay="2000"/>
                            </p:stCondLst>
                            <p:childTnLst>
                              <p:par>
                                <p:cTn id="20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7" fill="hold">
                            <p:stCondLst>
                              <p:cond delay="2500"/>
                            </p:stCondLst>
                            <p:childTnLst>
                              <p:par>
                                <p:cTn id="20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9" grpId="0"/>
      <p:bldP spid="16" grpId="0"/>
      <p:bldP spid="16" grpId="1"/>
      <p:bldP spid="17" grpId="0"/>
      <p:bldP spid="33" grpId="0"/>
      <p:bldP spid="34" grpId="0"/>
      <p:bldP spid="34" grpId="1"/>
      <p:bldP spid="35" grpId="0"/>
      <p:bldP spid="35" grpId="1"/>
      <p:bldP spid="37" grpId="0"/>
      <p:bldP spid="38" grpId="0"/>
      <p:bldP spid="38" grpId="1"/>
      <p:bldP spid="39" grpId="0"/>
      <p:bldP spid="39" grpId="1"/>
      <p:bldP spid="40" grpId="0"/>
      <p:bldP spid="54" grpId="0"/>
      <p:bldP spid="54" grpId="1"/>
      <p:bldP spid="55" grpId="0"/>
      <p:bldP spid="56" grpId="0"/>
      <p:bldP spid="57" grpId="0"/>
      <p:bldP spid="58" grpId="0"/>
      <p:bldP spid="59" grpId="0"/>
      <p:bldP spid="59" grpId="1"/>
      <p:bldP spid="60" grpId="0"/>
      <p:bldP spid="60" grpId="1"/>
      <p:bldP spid="99" grpId="0"/>
      <p:bldP spid="100" grpId="0" animBg="1"/>
      <p:bldP spid="100" grpId="1" animBg="1"/>
      <p:bldP spid="101" grpId="0" animBg="1"/>
      <p:bldP spid="102" grpId="0" animBg="1"/>
      <p:bldP spid="102" grpId="1" animBg="1"/>
      <p:bldP spid="103" grpId="0" animBg="1"/>
      <p:bldP spid="104" grpId="0" animBg="1"/>
      <p:bldP spid="104" grpId="1" animBg="1"/>
      <p:bldP spid="105" grpId="0" animBg="1"/>
      <p:bldP spid="106" grpId="0" animBg="1"/>
      <p:bldP spid="106" grpId="1" animBg="1"/>
      <p:bldP spid="107" grpId="0" animBg="1"/>
      <p:bldP spid="108" grpId="0"/>
      <p:bldP spid="108" grpId="1"/>
      <p:bldP spid="112" grpId="0"/>
      <p:bldP spid="113" grpId="0"/>
      <p:bldP spid="114" grpId="0"/>
      <p:bldP spid="117" grpId="0" animBg="1"/>
      <p:bldP spid="120" grpId="0"/>
      <p:bldP spid="121" grpId="0"/>
      <p:bldP spid="122" grpId="0" animBg="1"/>
    </p:bldLst>
  </p:timing>
</p:sld>
</file>

<file path=ppt/theme/theme1.xml><?xml version="1.0" encoding="utf-8"?>
<a:theme xmlns:a="http://schemas.openxmlformats.org/drawingml/2006/main" name="TheorieTemplateMacroWatermark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ardontwer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rgbClr val="00B050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200" dirty="0"/>
        </a:defPPr>
      </a:lstStyle>
    </a:txDef>
  </a:objectDefaults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TheorieTemplateMacroWatermark</Template>
  <TotalTime>174</TotalTime>
  <Words>308</Words>
  <Application>Microsoft Office PowerPoint</Application>
  <PresentationFormat>Diavoorstelling (4:3)</PresentationFormat>
  <Paragraphs>71</Paragraphs>
  <Slides>4</Slides>
  <Notes>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8" baseType="lpstr">
      <vt:lpstr>MS PGothic</vt:lpstr>
      <vt:lpstr>Arial</vt:lpstr>
      <vt:lpstr>Eurostile</vt:lpstr>
      <vt:lpstr>TheorieTemplateMacroWatermark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Manon Grevinga</dc:creator>
  <cp:lastModifiedBy>Luuk Mennen</cp:lastModifiedBy>
  <cp:revision>14</cp:revision>
  <dcterms:created xsi:type="dcterms:W3CDTF">2015-01-18T17:49:43Z</dcterms:created>
  <dcterms:modified xsi:type="dcterms:W3CDTF">2018-09-18T10:02:54Z</dcterms:modified>
</cp:coreProperties>
</file>