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3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FFFF"/>
    <a:srgbClr val="0099FF"/>
    <a:srgbClr val="FFFF00"/>
    <a:srgbClr val="66CCFF"/>
    <a:srgbClr val="00FF00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C57905-DB47-4D23-8FCB-60AE8DB75F62}" v="22" dt="2018-09-18T10:02:46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133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7FC57905-DB47-4D23-8FCB-60AE8DB75F62}"/>
    <pc:docChg chg="modSld">
      <pc:chgData name="Luuk Mennen" userId="e8da6a4e-8fc9-4e27-9348-3a94ae635dab" providerId="ADAL" clId="{7FC57905-DB47-4D23-8FCB-60AE8DB75F62}" dt="2018-09-18T10:02:46.595" v="21" actId="20577"/>
      <pc:docMkLst>
        <pc:docMk/>
      </pc:docMkLst>
      <pc:sldChg chg="modSp">
        <pc:chgData name="Luuk Mennen" userId="e8da6a4e-8fc9-4e27-9348-3a94ae635dab" providerId="ADAL" clId="{7FC57905-DB47-4D23-8FCB-60AE8DB75F62}" dt="2018-09-18T10:02:46.595" v="21" actId="20577"/>
        <pc:sldMkLst>
          <pc:docMk/>
          <pc:sldMk cId="0" sldId="322"/>
        </pc:sldMkLst>
        <pc:spChg chg="mod">
          <ac:chgData name="Luuk Mennen" userId="e8da6a4e-8fc9-4e27-9348-3a94ae635dab" providerId="ADAL" clId="{7FC57905-DB47-4D23-8FCB-60AE8DB75F62}" dt="2018-09-18T10:02:46.59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211960" y="3954461"/>
            <a:ext cx="3456384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Woordformules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j-lt"/>
              </a:rPr>
              <a:t>Variabelen</a:t>
            </a: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Variabelen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378768" y="1052736"/>
            <a:ext cx="60486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een woordformule kun je een tabel maken.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78768" y="1483623"/>
            <a:ext cx="70202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een tabel met regelmaat kun je een grafiek maken.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78768" y="1914510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grafiek is een rechte lijn.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8" y="2660720"/>
            <a:ext cx="76652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de formule </a:t>
            </a:r>
            <a:r>
              <a:rPr lang="nl-NL" sz="2200" b="1" dirty="0">
                <a:solidFill>
                  <a:srgbClr val="0099FF"/>
                </a:solidFill>
              </a:rPr>
              <a:t>kosten in € = 1,50 + 0,50 × aantal foto’s</a:t>
            </a:r>
            <a:r>
              <a:rPr lang="nl-NL" sz="2200" dirty="0"/>
              <a:t> staan woorden.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379504" y="2999274"/>
            <a:ext cx="48964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Daarom is het een woordformule.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78768" y="3861048"/>
            <a:ext cx="8330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woorden </a:t>
            </a:r>
            <a:r>
              <a:rPr lang="nl-NL" sz="2200" b="1" dirty="0">
                <a:solidFill>
                  <a:srgbClr val="0099FF"/>
                </a:solidFill>
              </a:rPr>
              <a:t>aantal foto’s </a:t>
            </a:r>
            <a:r>
              <a:rPr lang="nl-NL" sz="2200" dirty="0"/>
              <a:t>en </a:t>
            </a:r>
            <a:r>
              <a:rPr lang="nl-NL" sz="2200" b="1" dirty="0">
                <a:solidFill>
                  <a:srgbClr val="0099FF"/>
                </a:solidFill>
              </a:rPr>
              <a:t>kosten in € </a:t>
            </a:r>
            <a:r>
              <a:rPr lang="nl-NL" sz="2200" dirty="0"/>
              <a:t>zijn de </a:t>
            </a:r>
            <a:r>
              <a:rPr lang="nl-NL" sz="2200" b="1" dirty="0"/>
              <a:t>variabelen </a:t>
            </a:r>
            <a:r>
              <a:rPr lang="nl-NL" sz="2200" dirty="0"/>
              <a:t>van de formule. 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73134" y="4630489"/>
            <a:ext cx="5256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Variabel betekent ‘steeds anders’.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Variabelen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6941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1763688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sp>
        <p:nvSpPr>
          <p:cNvPr id="5" name="Tekstvak 4"/>
          <p:cNvSpPr txBox="1"/>
          <p:nvPr/>
        </p:nvSpPr>
        <p:spPr>
          <a:xfrm>
            <a:off x="449467" y="1131076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49467" y="1564230"/>
            <a:ext cx="5050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inhoud van een tank van een Formule 1 auto is 250 liter.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40130" y="2201914"/>
            <a:ext cx="41945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Elke kilometer verbruikt de auto 0,8 liter benzine.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35623" y="2893052"/>
            <a:ext cx="6902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Hierbij hoort de woordformule</a:t>
            </a:r>
          </a:p>
          <a:p>
            <a:r>
              <a:rPr lang="nl-NL" sz="2200" b="1" dirty="0">
                <a:solidFill>
                  <a:srgbClr val="0099FF"/>
                </a:solidFill>
              </a:rPr>
              <a:t>inhoud in liters = 250 – 0,8 × aantal kilometers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55343" y="3639852"/>
            <a:ext cx="50559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Wat zijn de variabelen in de formule?</a:t>
            </a:r>
            <a:endParaRPr lang="nl-NL" sz="2200" b="1" dirty="0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Variabelen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6941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1763688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grpSp>
        <p:nvGrpSpPr>
          <p:cNvPr id="11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12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449467" y="1131076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49467" y="1587518"/>
            <a:ext cx="6902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inhoud in liters = 250 – 0,8 × aantal kilometers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55343" y="2013234"/>
            <a:ext cx="50559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Wat zijn de variabelen in de formule?</a:t>
            </a:r>
            <a:endParaRPr lang="nl-NL" sz="2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449467" y="2670523"/>
            <a:ext cx="3896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449467" y="3101410"/>
            <a:ext cx="6193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Zoek de woorden in de formule.</a:t>
            </a:r>
            <a:endParaRPr lang="nl-NL" sz="2200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45094" y="3794731"/>
            <a:ext cx="30207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29" name="Groep 28"/>
          <p:cNvGrpSpPr/>
          <p:nvPr/>
        </p:nvGrpSpPr>
        <p:grpSpPr>
          <a:xfrm>
            <a:off x="519087" y="4184414"/>
            <a:ext cx="7976860" cy="2430662"/>
            <a:chOff x="519087" y="4184414"/>
            <a:chExt cx="7976860" cy="2430662"/>
          </a:xfrm>
        </p:grpSpPr>
        <p:grpSp>
          <p:nvGrpSpPr>
            <p:cNvPr id="24" name="Group 12"/>
            <p:cNvGrpSpPr/>
            <p:nvPr/>
          </p:nvGrpSpPr>
          <p:grpSpPr>
            <a:xfrm>
              <a:off x="519087" y="4184414"/>
              <a:ext cx="7976860" cy="2430662"/>
              <a:chOff x="508734" y="2634667"/>
              <a:chExt cx="7015594" cy="3175128"/>
            </a:xfrm>
          </p:grpSpPr>
          <p:grpSp>
            <p:nvGrpSpPr>
              <p:cNvPr id="25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7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8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26" name="Straight Connector 5"/>
              <p:cNvCxnSpPr/>
              <p:nvPr/>
            </p:nvCxnSpPr>
            <p:spPr>
              <a:xfrm>
                <a:off x="1218263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6"/>
            <p:cNvSpPr>
              <a:spLocks noChangeAspect="1"/>
            </p:cNvSpPr>
            <p:nvPr/>
          </p:nvSpPr>
          <p:spPr>
            <a:xfrm>
              <a:off x="880610" y="4615991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Oval 6"/>
            <p:cNvSpPr>
              <a:spLocks noChangeAspect="1"/>
            </p:cNvSpPr>
            <p:nvPr/>
          </p:nvSpPr>
          <p:spPr>
            <a:xfrm>
              <a:off x="874652" y="5308623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Oval 6"/>
            <p:cNvSpPr>
              <a:spLocks noChangeAspect="1"/>
            </p:cNvSpPr>
            <p:nvPr/>
          </p:nvSpPr>
          <p:spPr>
            <a:xfrm>
              <a:off x="871102" y="6003878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3" name="Tekstvak 32"/>
          <p:cNvSpPr txBox="1"/>
          <p:nvPr/>
        </p:nvSpPr>
        <p:spPr>
          <a:xfrm>
            <a:off x="1338899" y="4281932"/>
            <a:ext cx="540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Inhoud in liters en aantal kilometers.</a:t>
            </a:r>
            <a:endParaRPr lang="nl-NL" sz="2200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439561" y="2020336"/>
            <a:ext cx="4320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Wat is het </a:t>
            </a:r>
            <a:r>
              <a:rPr lang="nl-NL" sz="2200" b="1" dirty="0"/>
              <a:t>daalgetal</a:t>
            </a:r>
            <a:r>
              <a:rPr lang="nl-NL" sz="2200" dirty="0"/>
              <a:t>?</a:t>
            </a:r>
            <a:endParaRPr lang="nl-NL" sz="2200" b="1" dirty="0"/>
          </a:p>
        </p:txBody>
      </p:sp>
      <p:sp>
        <p:nvSpPr>
          <p:cNvPr id="35" name="Tekstvak 34"/>
          <p:cNvSpPr txBox="1"/>
          <p:nvPr/>
        </p:nvSpPr>
        <p:spPr>
          <a:xfrm>
            <a:off x="439560" y="3105747"/>
            <a:ext cx="84532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Het daalgetal zie je in de formule bij de achterste variabele.</a:t>
            </a:r>
            <a:r>
              <a:rPr lang="nl-NL" sz="2200" b="1" dirty="0"/>
              <a:t> 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1338899" y="4619639"/>
            <a:ext cx="4993888" cy="4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Het daalgetal is </a:t>
            </a:r>
            <a:endParaRPr lang="nl-NL" sz="2200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3567403" y="1598859"/>
            <a:ext cx="8589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0,8</a:t>
            </a:r>
          </a:p>
        </p:txBody>
      </p:sp>
      <p:sp>
        <p:nvSpPr>
          <p:cNvPr id="39" name="Tekstvak 38"/>
          <p:cNvSpPr txBox="1"/>
          <p:nvPr/>
        </p:nvSpPr>
        <p:spPr>
          <a:xfrm>
            <a:off x="445094" y="2020335"/>
            <a:ext cx="3473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Vul de tabel verder in.</a:t>
            </a:r>
            <a:endParaRPr lang="nl-NL" sz="2200" b="1" dirty="0"/>
          </a:p>
        </p:txBody>
      </p:sp>
      <p:sp>
        <p:nvSpPr>
          <p:cNvPr id="40" name="Tekstvak 39"/>
          <p:cNvSpPr txBox="1"/>
          <p:nvPr/>
        </p:nvSpPr>
        <p:spPr>
          <a:xfrm>
            <a:off x="1338899" y="4929712"/>
            <a:ext cx="6856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c</a:t>
            </a:r>
          </a:p>
        </p:txBody>
      </p:sp>
      <p:grpSp>
        <p:nvGrpSpPr>
          <p:cNvPr id="41" name="Groep 40"/>
          <p:cNvGrpSpPr/>
          <p:nvPr/>
        </p:nvGrpSpPr>
        <p:grpSpPr>
          <a:xfrm>
            <a:off x="1619703" y="5071879"/>
            <a:ext cx="3971455" cy="805894"/>
            <a:chOff x="1475656" y="3712518"/>
            <a:chExt cx="3971455" cy="805894"/>
          </a:xfrm>
        </p:grpSpPr>
        <p:grpSp>
          <p:nvGrpSpPr>
            <p:cNvPr id="42" name="Groep 41"/>
            <p:cNvGrpSpPr/>
            <p:nvPr/>
          </p:nvGrpSpPr>
          <p:grpSpPr>
            <a:xfrm>
              <a:off x="1547664" y="3712518"/>
              <a:ext cx="3899447" cy="805894"/>
              <a:chOff x="1547664" y="3712518"/>
              <a:chExt cx="3899447" cy="805894"/>
            </a:xfrm>
          </p:grpSpPr>
          <p:cxnSp>
            <p:nvCxnSpPr>
              <p:cNvPr id="49" name="Rechte verbindingslijn 48"/>
              <p:cNvCxnSpPr/>
              <p:nvPr/>
            </p:nvCxnSpPr>
            <p:spPr>
              <a:xfrm>
                <a:off x="1547664" y="4149080"/>
                <a:ext cx="3899447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>
              <a:xfrm>
                <a:off x="3131840" y="3717032"/>
                <a:ext cx="0" cy="80138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chte verbindingslijn 50"/>
              <p:cNvCxnSpPr/>
              <p:nvPr/>
            </p:nvCxnSpPr>
            <p:spPr>
              <a:xfrm>
                <a:off x="3696913" y="3712518"/>
                <a:ext cx="0" cy="805894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chte verbindingslijn 51"/>
              <p:cNvCxnSpPr/>
              <p:nvPr/>
            </p:nvCxnSpPr>
            <p:spPr>
              <a:xfrm flipH="1">
                <a:off x="4283742" y="3717032"/>
                <a:ext cx="5757" cy="80138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echte verbindingslijn 52"/>
              <p:cNvCxnSpPr/>
              <p:nvPr/>
            </p:nvCxnSpPr>
            <p:spPr>
              <a:xfrm>
                <a:off x="4860032" y="3717032"/>
                <a:ext cx="0" cy="80138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kstvak 42"/>
            <p:cNvSpPr txBox="1"/>
            <p:nvPr/>
          </p:nvSpPr>
          <p:spPr>
            <a:xfrm>
              <a:off x="3126333" y="3775234"/>
              <a:ext cx="5650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0</a:t>
              </a:r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3696913" y="3779748"/>
              <a:ext cx="5815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100</a:t>
              </a:r>
            </a:p>
          </p:txBody>
        </p:sp>
        <p:sp>
          <p:nvSpPr>
            <p:cNvPr id="45" name="Tekstvak 44"/>
            <p:cNvSpPr txBox="1"/>
            <p:nvPr/>
          </p:nvSpPr>
          <p:spPr>
            <a:xfrm>
              <a:off x="4283742" y="3774734"/>
              <a:ext cx="576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200</a:t>
              </a:r>
            </a:p>
          </p:txBody>
        </p:sp>
        <p:sp>
          <p:nvSpPr>
            <p:cNvPr id="46" name="Tekstvak 45"/>
            <p:cNvSpPr txBox="1"/>
            <p:nvPr/>
          </p:nvSpPr>
          <p:spPr>
            <a:xfrm>
              <a:off x="4860032" y="3769720"/>
              <a:ext cx="5870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300</a:t>
              </a:r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1475656" y="3753432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aantal km</a:t>
              </a:r>
            </a:p>
          </p:txBody>
        </p:sp>
        <p:sp>
          <p:nvSpPr>
            <p:cNvPr id="48" name="Tekstvak 47"/>
            <p:cNvSpPr txBox="1"/>
            <p:nvPr/>
          </p:nvSpPr>
          <p:spPr>
            <a:xfrm>
              <a:off x="1475656" y="4149080"/>
              <a:ext cx="16561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inhoud in liters</a:t>
              </a:r>
            </a:p>
          </p:txBody>
        </p:sp>
      </p:grpSp>
      <p:sp>
        <p:nvSpPr>
          <p:cNvPr id="54" name="Tekstvak 53"/>
          <p:cNvSpPr txBox="1"/>
          <p:nvPr/>
        </p:nvSpPr>
        <p:spPr>
          <a:xfrm>
            <a:off x="449467" y="3084087"/>
            <a:ext cx="62030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Vul voor de variabele 0, 100, 200 en 300 in.</a:t>
            </a:r>
            <a:endParaRPr lang="nl-NL" sz="2200" b="1" dirty="0"/>
          </a:p>
        </p:txBody>
      </p:sp>
      <p:sp>
        <p:nvSpPr>
          <p:cNvPr id="55" name="Tekstvak 54"/>
          <p:cNvSpPr txBox="1"/>
          <p:nvPr/>
        </p:nvSpPr>
        <p:spPr>
          <a:xfrm>
            <a:off x="3264031" y="5511432"/>
            <a:ext cx="581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250</a:t>
            </a:r>
          </a:p>
        </p:txBody>
      </p:sp>
      <p:sp>
        <p:nvSpPr>
          <p:cNvPr id="56" name="Tekstvak 55"/>
          <p:cNvSpPr txBox="1"/>
          <p:nvPr/>
        </p:nvSpPr>
        <p:spPr>
          <a:xfrm>
            <a:off x="3843850" y="5514627"/>
            <a:ext cx="581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170</a:t>
            </a:r>
          </a:p>
        </p:txBody>
      </p:sp>
      <p:sp>
        <p:nvSpPr>
          <p:cNvPr id="57" name="Tekstvak 56"/>
          <p:cNvSpPr txBox="1"/>
          <p:nvPr/>
        </p:nvSpPr>
        <p:spPr>
          <a:xfrm>
            <a:off x="4416302" y="5511400"/>
            <a:ext cx="581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90</a:t>
            </a:r>
          </a:p>
        </p:txBody>
      </p:sp>
      <p:sp>
        <p:nvSpPr>
          <p:cNvPr id="58" name="Tekstvak 57"/>
          <p:cNvSpPr txBox="1"/>
          <p:nvPr/>
        </p:nvSpPr>
        <p:spPr>
          <a:xfrm>
            <a:off x="4998489" y="5510343"/>
            <a:ext cx="581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449467" y="2023140"/>
            <a:ext cx="3248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Teken de grafiek.</a:t>
            </a:r>
            <a:endParaRPr lang="nl-NL" sz="2200" b="1" dirty="0"/>
          </a:p>
        </p:txBody>
      </p:sp>
      <p:sp>
        <p:nvSpPr>
          <p:cNvPr id="60" name="Tekstvak 59"/>
          <p:cNvSpPr txBox="1"/>
          <p:nvPr/>
        </p:nvSpPr>
        <p:spPr>
          <a:xfrm>
            <a:off x="436907" y="3114374"/>
            <a:ext cx="693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Teken de punten uit de tabel in het assenstelsel.</a:t>
            </a:r>
            <a:endParaRPr lang="nl-NL" sz="2200" b="1" dirty="0"/>
          </a:p>
        </p:txBody>
      </p:sp>
      <p:grpSp>
        <p:nvGrpSpPr>
          <p:cNvPr id="80" name="Groep 79"/>
          <p:cNvGrpSpPr/>
          <p:nvPr/>
        </p:nvGrpSpPr>
        <p:grpSpPr>
          <a:xfrm>
            <a:off x="6135280" y="4261614"/>
            <a:ext cx="2323293" cy="2305496"/>
            <a:chOff x="1115102" y="2365604"/>
            <a:chExt cx="3075686" cy="3052124"/>
          </a:xfrm>
        </p:grpSpPr>
        <p:grpSp>
          <p:nvGrpSpPr>
            <p:cNvPr id="81" name="Groep 80"/>
            <p:cNvGrpSpPr/>
            <p:nvPr/>
          </p:nvGrpSpPr>
          <p:grpSpPr>
            <a:xfrm>
              <a:off x="1691680" y="2708920"/>
              <a:ext cx="2169090" cy="2160240"/>
              <a:chOff x="1691680" y="2708920"/>
              <a:chExt cx="2169090" cy="2160240"/>
            </a:xfrm>
          </p:grpSpPr>
          <p:cxnSp>
            <p:nvCxnSpPr>
              <p:cNvPr id="91" name="Rechte verbindingslijn 90"/>
              <p:cNvCxnSpPr/>
              <p:nvPr/>
            </p:nvCxnSpPr>
            <p:spPr>
              <a:xfrm>
                <a:off x="1691680" y="2708920"/>
                <a:ext cx="0" cy="216024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Rechte verbindingslijn 91"/>
              <p:cNvCxnSpPr/>
              <p:nvPr/>
            </p:nvCxnSpPr>
            <p:spPr>
              <a:xfrm>
                <a:off x="1691680" y="4869160"/>
                <a:ext cx="21602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Rechte verbindingslijn 92"/>
              <p:cNvCxnSpPr/>
              <p:nvPr/>
            </p:nvCxnSpPr>
            <p:spPr>
              <a:xfrm>
                <a:off x="2411760" y="2708920"/>
                <a:ext cx="0" cy="216024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Rechte verbindingslijn 93"/>
              <p:cNvCxnSpPr/>
              <p:nvPr/>
            </p:nvCxnSpPr>
            <p:spPr>
              <a:xfrm>
                <a:off x="3131840" y="2708920"/>
                <a:ext cx="0" cy="216024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Rechte verbindingslijn 94"/>
              <p:cNvCxnSpPr/>
              <p:nvPr/>
            </p:nvCxnSpPr>
            <p:spPr>
              <a:xfrm>
                <a:off x="3860770" y="2708920"/>
                <a:ext cx="0" cy="216024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Rechte verbindingslijn 95"/>
              <p:cNvCxnSpPr/>
              <p:nvPr/>
            </p:nvCxnSpPr>
            <p:spPr>
              <a:xfrm flipH="1">
                <a:off x="1691680" y="2708920"/>
                <a:ext cx="2169090" cy="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Rechte verbindingslijn 96"/>
              <p:cNvCxnSpPr/>
              <p:nvPr/>
            </p:nvCxnSpPr>
            <p:spPr>
              <a:xfrm flipH="1">
                <a:off x="1691680" y="3429000"/>
                <a:ext cx="2169090" cy="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Rechte verbindingslijn 97"/>
              <p:cNvCxnSpPr/>
              <p:nvPr/>
            </p:nvCxnSpPr>
            <p:spPr>
              <a:xfrm flipH="1">
                <a:off x="1691680" y="4149080"/>
                <a:ext cx="2169090" cy="0"/>
              </a:xfrm>
              <a:prstGeom prst="line">
                <a:avLst/>
              </a:prstGeom>
              <a:ln w="12700">
                <a:solidFill>
                  <a:srgbClr val="00B0F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kstvak 81"/>
            <p:cNvSpPr txBox="1"/>
            <p:nvPr/>
          </p:nvSpPr>
          <p:spPr>
            <a:xfrm>
              <a:off x="1394798" y="4823284"/>
              <a:ext cx="358971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i="1" dirty="0"/>
                <a:t>O</a:t>
              </a:r>
            </a:p>
          </p:txBody>
        </p:sp>
        <p:sp>
          <p:nvSpPr>
            <p:cNvPr id="83" name="Tekstvak 82"/>
            <p:cNvSpPr txBox="1"/>
            <p:nvPr/>
          </p:nvSpPr>
          <p:spPr>
            <a:xfrm>
              <a:off x="2066283" y="4823284"/>
              <a:ext cx="682106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100</a:t>
              </a:r>
            </a:p>
          </p:txBody>
        </p:sp>
        <p:sp>
          <p:nvSpPr>
            <p:cNvPr id="84" name="Tekstvak 83"/>
            <p:cNvSpPr txBox="1"/>
            <p:nvPr/>
          </p:nvSpPr>
          <p:spPr>
            <a:xfrm>
              <a:off x="2722301" y="4817167"/>
              <a:ext cx="697738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200</a:t>
              </a:r>
            </a:p>
          </p:txBody>
        </p:sp>
        <p:sp>
          <p:nvSpPr>
            <p:cNvPr id="85" name="Tekstvak 84"/>
            <p:cNvSpPr txBox="1"/>
            <p:nvPr/>
          </p:nvSpPr>
          <p:spPr>
            <a:xfrm>
              <a:off x="3496962" y="4821793"/>
              <a:ext cx="693826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300</a:t>
              </a:r>
            </a:p>
          </p:txBody>
        </p:sp>
        <p:sp>
          <p:nvSpPr>
            <p:cNvPr id="86" name="Tekstvak 85"/>
            <p:cNvSpPr txBox="1"/>
            <p:nvPr/>
          </p:nvSpPr>
          <p:spPr>
            <a:xfrm>
              <a:off x="2748388" y="5010278"/>
              <a:ext cx="1335674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sz="1400" dirty="0"/>
                <a:t>Aantal km</a:t>
              </a:r>
            </a:p>
          </p:txBody>
        </p:sp>
        <p:sp>
          <p:nvSpPr>
            <p:cNvPr id="87" name="Tekstvak 86"/>
            <p:cNvSpPr txBox="1"/>
            <p:nvPr/>
          </p:nvSpPr>
          <p:spPr>
            <a:xfrm>
              <a:off x="1115102" y="3995191"/>
              <a:ext cx="731586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100</a:t>
              </a:r>
            </a:p>
          </p:txBody>
        </p:sp>
        <p:sp>
          <p:nvSpPr>
            <p:cNvPr id="88" name="Tekstvak 87"/>
            <p:cNvSpPr txBox="1"/>
            <p:nvPr/>
          </p:nvSpPr>
          <p:spPr>
            <a:xfrm>
              <a:off x="1115102" y="3281497"/>
              <a:ext cx="726091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200</a:t>
              </a:r>
            </a:p>
          </p:txBody>
        </p:sp>
        <p:sp>
          <p:nvSpPr>
            <p:cNvPr id="89" name="Tekstvak 88"/>
            <p:cNvSpPr txBox="1"/>
            <p:nvPr/>
          </p:nvSpPr>
          <p:spPr>
            <a:xfrm>
              <a:off x="1115102" y="2567803"/>
              <a:ext cx="723342" cy="407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300</a:t>
              </a:r>
            </a:p>
          </p:txBody>
        </p:sp>
        <p:sp>
          <p:nvSpPr>
            <p:cNvPr id="90" name="Tekstvak 89"/>
            <p:cNvSpPr txBox="1"/>
            <p:nvPr/>
          </p:nvSpPr>
          <p:spPr>
            <a:xfrm>
              <a:off x="1545595" y="2365604"/>
              <a:ext cx="1879094" cy="362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Inhoud in liters</a:t>
              </a:r>
            </a:p>
          </p:txBody>
        </p:sp>
      </p:grpSp>
      <p:sp>
        <p:nvSpPr>
          <p:cNvPr id="99" name="Tekstvak 98"/>
          <p:cNvSpPr txBox="1"/>
          <p:nvPr/>
        </p:nvSpPr>
        <p:spPr>
          <a:xfrm>
            <a:off x="5803435" y="4637032"/>
            <a:ext cx="5506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d</a:t>
            </a:r>
          </a:p>
        </p:txBody>
      </p:sp>
      <p:sp>
        <p:nvSpPr>
          <p:cNvPr id="100" name="Ovaal 99"/>
          <p:cNvSpPr/>
          <p:nvPr/>
        </p:nvSpPr>
        <p:spPr>
          <a:xfrm>
            <a:off x="3275887" y="5112793"/>
            <a:ext cx="572604" cy="809103"/>
          </a:xfrm>
          <a:prstGeom prst="ellipse">
            <a:avLst/>
          </a:prstGeom>
          <a:noFill/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1" name="Ovaal 100"/>
          <p:cNvSpPr/>
          <p:nvPr/>
        </p:nvSpPr>
        <p:spPr>
          <a:xfrm>
            <a:off x="6546385" y="4792579"/>
            <a:ext cx="54468" cy="511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3852714" y="5119644"/>
            <a:ext cx="572604" cy="809103"/>
          </a:xfrm>
          <a:prstGeom prst="ellipse">
            <a:avLst/>
          </a:prstGeom>
          <a:noFill/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Ovaal 102"/>
          <p:cNvSpPr/>
          <p:nvPr/>
        </p:nvSpPr>
        <p:spPr>
          <a:xfrm>
            <a:off x="7083795" y="5219097"/>
            <a:ext cx="54468" cy="511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Ovaal 103"/>
          <p:cNvSpPr/>
          <p:nvPr/>
        </p:nvSpPr>
        <p:spPr>
          <a:xfrm>
            <a:off x="4428372" y="5104179"/>
            <a:ext cx="572604" cy="809103"/>
          </a:xfrm>
          <a:prstGeom prst="ellipse">
            <a:avLst/>
          </a:prstGeom>
          <a:noFill/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Ovaal 104"/>
          <p:cNvSpPr/>
          <p:nvPr/>
        </p:nvSpPr>
        <p:spPr>
          <a:xfrm>
            <a:off x="7626114" y="5636551"/>
            <a:ext cx="54468" cy="511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Ovaal 105"/>
          <p:cNvSpPr/>
          <p:nvPr/>
        </p:nvSpPr>
        <p:spPr>
          <a:xfrm>
            <a:off x="5014141" y="5112792"/>
            <a:ext cx="572604" cy="809103"/>
          </a:xfrm>
          <a:prstGeom prst="ellipse">
            <a:avLst/>
          </a:prstGeom>
          <a:noFill/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7" name="Ovaal 106"/>
          <p:cNvSpPr/>
          <p:nvPr/>
        </p:nvSpPr>
        <p:spPr>
          <a:xfrm>
            <a:off x="8185211" y="6062357"/>
            <a:ext cx="54468" cy="511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8" name="Tekstvak 107"/>
          <p:cNvSpPr txBox="1"/>
          <p:nvPr/>
        </p:nvSpPr>
        <p:spPr>
          <a:xfrm>
            <a:off x="714629" y="3419632"/>
            <a:ext cx="40360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Teken een lijn door de punten.</a:t>
            </a:r>
          </a:p>
        </p:txBody>
      </p:sp>
      <p:cxnSp>
        <p:nvCxnSpPr>
          <p:cNvPr id="110" name="Rechte verbindingslijn 109"/>
          <p:cNvCxnSpPr/>
          <p:nvPr/>
        </p:nvCxnSpPr>
        <p:spPr>
          <a:xfrm>
            <a:off x="6570812" y="4828509"/>
            <a:ext cx="1638826" cy="127314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kstvak 111"/>
          <p:cNvSpPr txBox="1"/>
          <p:nvPr/>
        </p:nvSpPr>
        <p:spPr>
          <a:xfrm>
            <a:off x="432421" y="1990055"/>
            <a:ext cx="85329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 </a:t>
            </a:r>
            <a:r>
              <a:rPr lang="nl-NL" sz="2200" dirty="0"/>
              <a:t>Lees uit de grafiek af na hoeveel kilometer er nog 50 liter benzine in de tank zit.</a:t>
            </a:r>
            <a:endParaRPr lang="nl-NL" sz="2200" b="1" dirty="0"/>
          </a:p>
        </p:txBody>
      </p:sp>
      <p:sp>
        <p:nvSpPr>
          <p:cNvPr id="113" name="Tekstvak 112"/>
          <p:cNvSpPr txBox="1"/>
          <p:nvPr/>
        </p:nvSpPr>
        <p:spPr>
          <a:xfrm>
            <a:off x="453834" y="3101799"/>
            <a:ext cx="56330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 </a:t>
            </a:r>
            <a:r>
              <a:rPr lang="nl-NL" sz="2200" dirty="0"/>
              <a:t>Zoek op de grafiek het punt (…, 50) op.</a:t>
            </a:r>
            <a:endParaRPr lang="nl-NL" sz="2200" b="1" dirty="0"/>
          </a:p>
        </p:txBody>
      </p:sp>
      <p:sp>
        <p:nvSpPr>
          <p:cNvPr id="114" name="Tekstvak 113"/>
          <p:cNvSpPr txBox="1"/>
          <p:nvPr/>
        </p:nvSpPr>
        <p:spPr>
          <a:xfrm>
            <a:off x="6228259" y="5732268"/>
            <a:ext cx="57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B050"/>
                </a:solidFill>
              </a:rPr>
              <a:t>50</a:t>
            </a:r>
          </a:p>
        </p:txBody>
      </p:sp>
      <p:cxnSp>
        <p:nvCxnSpPr>
          <p:cNvPr id="116" name="Rechte verbindingslijn 115"/>
          <p:cNvCxnSpPr/>
          <p:nvPr/>
        </p:nvCxnSpPr>
        <p:spPr>
          <a:xfrm>
            <a:off x="6570812" y="5877773"/>
            <a:ext cx="1331948" cy="8383"/>
          </a:xfrm>
          <a:prstGeom prst="line">
            <a:avLst/>
          </a:prstGeom>
          <a:ln w="25400">
            <a:solidFill>
              <a:srgbClr val="00B05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al 116"/>
          <p:cNvSpPr/>
          <p:nvPr/>
        </p:nvSpPr>
        <p:spPr>
          <a:xfrm>
            <a:off x="7882211" y="5851532"/>
            <a:ext cx="54468" cy="5110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9" name="Rechte verbindingslijn 118"/>
          <p:cNvCxnSpPr>
            <a:stCxn id="117" idx="4"/>
          </p:cNvCxnSpPr>
          <p:nvPr/>
        </p:nvCxnSpPr>
        <p:spPr>
          <a:xfrm>
            <a:off x="7909445" y="5902637"/>
            <a:ext cx="0" cy="250099"/>
          </a:xfrm>
          <a:prstGeom prst="line">
            <a:avLst/>
          </a:prstGeom>
          <a:ln w="25400">
            <a:solidFill>
              <a:srgbClr val="00B05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kstvak 119"/>
          <p:cNvSpPr txBox="1"/>
          <p:nvPr/>
        </p:nvSpPr>
        <p:spPr>
          <a:xfrm>
            <a:off x="7644018" y="6113925"/>
            <a:ext cx="57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B050"/>
                </a:solidFill>
              </a:rPr>
              <a:t>250</a:t>
            </a:r>
          </a:p>
        </p:txBody>
      </p:sp>
      <p:sp>
        <p:nvSpPr>
          <p:cNvPr id="121" name="Tekstvak 120"/>
          <p:cNvSpPr txBox="1"/>
          <p:nvPr/>
        </p:nvSpPr>
        <p:spPr>
          <a:xfrm>
            <a:off x="1325835" y="5877773"/>
            <a:ext cx="23945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 </a:t>
            </a:r>
            <a:r>
              <a:rPr lang="nl-NL" sz="2200" dirty="0"/>
              <a:t>250 km</a:t>
            </a:r>
            <a:endParaRPr lang="nl-NL" sz="2200" b="1" dirty="0"/>
          </a:p>
        </p:txBody>
      </p:sp>
      <p:sp>
        <p:nvSpPr>
          <p:cNvPr id="122" name="Einde presentatie icoon"/>
          <p:cNvSpPr/>
          <p:nvPr/>
        </p:nvSpPr>
        <p:spPr>
          <a:xfrm>
            <a:off x="8665745" y="6435255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37795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0.00434 0.4416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"/>
                            </p:stCondLst>
                            <p:childTnLst>
                              <p:par>
                                <p:cTn id="10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5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25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75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"/>
                            </p:stCondLst>
                            <p:childTnLst>
                              <p:par>
                                <p:cTn id="1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5" dur="7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75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250"/>
                            </p:stCondLst>
                            <p:childTnLst>
                              <p:par>
                                <p:cTn id="1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"/>
                            </p:stCondLst>
                            <p:childTnLst>
                              <p:par>
                                <p:cTn id="2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9" grpId="0"/>
      <p:bldP spid="16" grpId="0"/>
      <p:bldP spid="16" grpId="1"/>
      <p:bldP spid="17" grpId="0"/>
      <p:bldP spid="33" grpId="0"/>
      <p:bldP spid="34" grpId="0"/>
      <p:bldP spid="34" grpId="1"/>
      <p:bldP spid="35" grpId="0"/>
      <p:bldP spid="35" grpId="1"/>
      <p:bldP spid="37" grpId="0"/>
      <p:bldP spid="38" grpId="0"/>
      <p:bldP spid="38" grpId="1"/>
      <p:bldP spid="39" grpId="0"/>
      <p:bldP spid="39" grpId="1"/>
      <p:bldP spid="40" grpId="0"/>
      <p:bldP spid="54" grpId="0"/>
      <p:bldP spid="54" grpId="1"/>
      <p:bldP spid="55" grpId="0"/>
      <p:bldP spid="56" grpId="0"/>
      <p:bldP spid="57" grpId="0"/>
      <p:bldP spid="58" grpId="0"/>
      <p:bldP spid="59" grpId="0"/>
      <p:bldP spid="59" grpId="1"/>
      <p:bldP spid="60" grpId="0"/>
      <p:bldP spid="60" grpId="1"/>
      <p:bldP spid="99" grpId="0"/>
      <p:bldP spid="100" grpId="0" animBg="1"/>
      <p:bldP spid="100" grpId="1" animBg="1"/>
      <p:bldP spid="101" grpId="0" animBg="1"/>
      <p:bldP spid="102" grpId="0" animBg="1"/>
      <p:bldP spid="102" grpId="1" animBg="1"/>
      <p:bldP spid="103" grpId="0" animBg="1"/>
      <p:bldP spid="104" grpId="0" animBg="1"/>
      <p:bldP spid="104" grpId="1" animBg="1"/>
      <p:bldP spid="105" grpId="0" animBg="1"/>
      <p:bldP spid="106" grpId="0" animBg="1"/>
      <p:bldP spid="106" grpId="1" animBg="1"/>
      <p:bldP spid="107" grpId="0" animBg="1"/>
      <p:bldP spid="108" grpId="0"/>
      <p:bldP spid="108" grpId="1"/>
      <p:bldP spid="112" grpId="0"/>
      <p:bldP spid="113" grpId="0"/>
      <p:bldP spid="114" grpId="0"/>
      <p:bldP spid="117" grpId="0" animBg="1"/>
      <p:bldP spid="120" grpId="0"/>
      <p:bldP spid="121" grpId="0"/>
      <p:bldP spid="122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2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174</TotalTime>
  <Words>308</Words>
  <Application>Microsoft Office PowerPoint</Application>
  <PresentationFormat>Diavoorstelling (4:3)</PresentationFormat>
  <Paragraphs>71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14</cp:revision>
  <dcterms:created xsi:type="dcterms:W3CDTF">2015-01-18T17:49:43Z</dcterms:created>
  <dcterms:modified xsi:type="dcterms:W3CDTF">2018-09-18T10:02:54Z</dcterms:modified>
</cp:coreProperties>
</file>