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3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D60093"/>
    <a:srgbClr val="FF9933"/>
    <a:srgbClr val="CC99FF"/>
    <a:srgbClr val="DEBDFF"/>
    <a:srgbClr val="9966FF"/>
    <a:srgbClr val="66FF66"/>
    <a:srgbClr val="D5FFD5"/>
    <a:srgbClr val="D1FFD1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4F0DC4-84F2-4574-8E36-4A384DEF1D14}" v="22" dt="2018-09-18T09:40:32.8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0" autoAdjust="0"/>
    <p:restoredTop sz="94660"/>
  </p:normalViewPr>
  <p:slideViewPr>
    <p:cSldViewPr>
      <p:cViewPr varScale="1">
        <p:scale>
          <a:sx n="72" d="100"/>
          <a:sy n="72" d="100"/>
        </p:scale>
        <p:origin x="13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544F0DC4-84F2-4574-8E36-4A384DEF1D14}"/>
    <pc:docChg chg="modSld">
      <pc:chgData name="Luuk Mennen" userId="e8da6a4e-8fc9-4e27-9348-3a94ae635dab" providerId="ADAL" clId="{544F0DC4-84F2-4574-8E36-4A384DEF1D14}" dt="2018-09-18T09:40:32.855" v="21" actId="20577"/>
      <pc:docMkLst>
        <pc:docMk/>
      </pc:docMkLst>
      <pc:sldChg chg="modSp">
        <pc:chgData name="Luuk Mennen" userId="e8da6a4e-8fc9-4e27-9348-3a94ae635dab" providerId="ADAL" clId="{544F0DC4-84F2-4574-8E36-4A384DEF1D14}" dt="2018-09-18T09:40:32.855" v="21" actId="20577"/>
        <pc:sldMkLst>
          <pc:docMk/>
          <pc:sldMk cId="0" sldId="322"/>
        </pc:sldMkLst>
        <pc:spChg chg="mod">
          <ac:chgData name="Luuk Mennen" userId="e8da6a4e-8fc9-4e27-9348-3a94ae635dab" providerId="ADAL" clId="{544F0DC4-84F2-4574-8E36-4A384DEF1D14}" dt="2018-09-18T09:40:32.855" v="21" actId="20577"/>
          <ac:spMkLst>
            <pc:docMk/>
            <pc:sldMk cId="0" sldId="32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491880" y="39544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Percentage berekenen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Procenten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berekenen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41"/>
          <p:cNvGrpSpPr/>
          <p:nvPr/>
        </p:nvGrpSpPr>
        <p:grpSpPr>
          <a:xfrm>
            <a:off x="460609" y="3169432"/>
            <a:ext cx="8085325" cy="3744416"/>
            <a:chOff x="467544" y="4013448"/>
            <a:chExt cx="8421291" cy="1575792"/>
          </a:xfrm>
        </p:grpSpPr>
        <p:grpSp>
          <p:nvGrpSpPr>
            <p:cNvPr id="52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54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5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53" name="Straight Connector 43"/>
            <p:cNvCxnSpPr/>
            <p:nvPr/>
          </p:nvCxnSpPr>
          <p:spPr>
            <a:xfrm>
              <a:off x="145144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kstvak 38"/>
          <p:cNvSpPr txBox="1"/>
          <p:nvPr/>
        </p:nvSpPr>
        <p:spPr>
          <a:xfrm>
            <a:off x="438838" y="707211"/>
            <a:ext cx="71574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Opgave</a:t>
            </a:r>
          </a:p>
          <a:p>
            <a:r>
              <a:rPr lang="nl-NL" sz="2200" dirty="0"/>
              <a:t>In een volière zitten 16 parkieten.</a:t>
            </a:r>
            <a:br>
              <a:rPr lang="nl-NL" sz="2200" dirty="0"/>
            </a:br>
            <a:r>
              <a:rPr lang="nl-NL" sz="2200" dirty="0"/>
              <a:t>Zeven van de parkieten zijn rood.</a:t>
            </a:r>
          </a:p>
          <a:p>
            <a:r>
              <a:rPr lang="nl-NL" sz="2200" dirty="0"/>
              <a:t>Hoeveel procent van de parkieten is rood?</a:t>
            </a:r>
          </a:p>
        </p:txBody>
      </p:sp>
      <p:grpSp>
        <p:nvGrpSpPr>
          <p:cNvPr id="102" name="Groep 101"/>
          <p:cNvGrpSpPr/>
          <p:nvPr/>
        </p:nvGrpSpPr>
        <p:grpSpPr>
          <a:xfrm>
            <a:off x="1691680" y="4158372"/>
            <a:ext cx="5119315" cy="1008112"/>
            <a:chOff x="1691680" y="4158372"/>
            <a:chExt cx="5119315" cy="1008112"/>
          </a:xfrm>
        </p:grpSpPr>
        <p:cxnSp>
          <p:nvCxnSpPr>
            <p:cNvPr id="37" name="Rechte verbindingslijn 36"/>
            <p:cNvCxnSpPr/>
            <p:nvPr/>
          </p:nvCxnSpPr>
          <p:spPr>
            <a:xfrm>
              <a:off x="1691680" y="4662428"/>
              <a:ext cx="5119315" cy="0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Rechte verbindingslijn 41"/>
            <p:cNvCxnSpPr/>
            <p:nvPr/>
          </p:nvCxnSpPr>
          <p:spPr>
            <a:xfrm>
              <a:off x="3059832" y="4158372"/>
              <a:ext cx="0" cy="1008112"/>
            </a:xfrm>
            <a:prstGeom prst="line">
              <a:avLst/>
            </a:prstGeom>
            <a:ln w="381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Rechte verbindingslijn 57"/>
            <p:cNvCxnSpPr/>
            <p:nvPr/>
          </p:nvCxnSpPr>
          <p:spPr>
            <a:xfrm>
              <a:off x="4355976" y="4158372"/>
              <a:ext cx="0" cy="1008112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echte verbindingslijn 58"/>
            <p:cNvCxnSpPr/>
            <p:nvPr/>
          </p:nvCxnSpPr>
          <p:spPr>
            <a:xfrm>
              <a:off x="5652120" y="4158372"/>
              <a:ext cx="0" cy="1008112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kstvak 44"/>
          <p:cNvSpPr txBox="1"/>
          <p:nvPr/>
        </p:nvSpPr>
        <p:spPr>
          <a:xfrm>
            <a:off x="1745685" y="4230380"/>
            <a:ext cx="11272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procent</a:t>
            </a:r>
          </a:p>
        </p:txBody>
      </p:sp>
      <p:sp>
        <p:nvSpPr>
          <p:cNvPr id="64" name="Tekstvak 63"/>
          <p:cNvSpPr txBox="1"/>
          <p:nvPr/>
        </p:nvSpPr>
        <p:spPr>
          <a:xfrm>
            <a:off x="1742733" y="4725144"/>
            <a:ext cx="9541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aantal</a:t>
            </a:r>
          </a:p>
        </p:txBody>
      </p:sp>
      <p:sp>
        <p:nvSpPr>
          <p:cNvPr id="65" name="Tekstvak 64"/>
          <p:cNvSpPr txBox="1"/>
          <p:nvPr/>
        </p:nvSpPr>
        <p:spPr>
          <a:xfrm>
            <a:off x="3426549" y="4230380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100</a:t>
            </a:r>
          </a:p>
        </p:txBody>
      </p:sp>
      <p:sp>
        <p:nvSpPr>
          <p:cNvPr id="69" name="Tekstvak 68"/>
          <p:cNvSpPr txBox="1"/>
          <p:nvPr/>
        </p:nvSpPr>
        <p:spPr>
          <a:xfrm>
            <a:off x="4841905" y="472630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</a:t>
            </a:r>
          </a:p>
        </p:txBody>
      </p:sp>
      <p:grpSp>
        <p:nvGrpSpPr>
          <p:cNvPr id="83" name="Groep 82"/>
          <p:cNvGrpSpPr/>
          <p:nvPr/>
        </p:nvGrpSpPr>
        <p:grpSpPr>
          <a:xfrm>
            <a:off x="4355976" y="4159966"/>
            <a:ext cx="1296144" cy="504056"/>
            <a:chOff x="4349229" y="4283804"/>
            <a:chExt cx="1296144" cy="504056"/>
          </a:xfrm>
        </p:grpSpPr>
        <p:cxnSp>
          <p:nvCxnSpPr>
            <p:cNvPr id="48" name="Rechte verbindingslijn 47"/>
            <p:cNvCxnSpPr/>
            <p:nvPr/>
          </p:nvCxnSpPr>
          <p:spPr>
            <a:xfrm>
              <a:off x="4349229" y="4283804"/>
              <a:ext cx="1296144" cy="504056"/>
            </a:xfrm>
            <a:prstGeom prst="line">
              <a:avLst/>
            </a:prstGeom>
            <a:ln w="9525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echte verbindingslijn 49"/>
            <p:cNvCxnSpPr/>
            <p:nvPr/>
          </p:nvCxnSpPr>
          <p:spPr>
            <a:xfrm flipV="1">
              <a:off x="4349229" y="4283804"/>
              <a:ext cx="1296144" cy="504056"/>
            </a:xfrm>
            <a:prstGeom prst="line">
              <a:avLst/>
            </a:prstGeom>
            <a:ln w="9525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Vrije vorm 103"/>
          <p:cNvSpPr/>
          <p:nvPr/>
        </p:nvSpPr>
        <p:spPr>
          <a:xfrm flipV="1">
            <a:off x="3786659" y="5166484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6414" name="Tekstvak 16413"/>
          <p:cNvSpPr txBox="1"/>
          <p:nvPr/>
        </p:nvSpPr>
        <p:spPr>
          <a:xfrm>
            <a:off x="3923928" y="5518393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: 16</a:t>
            </a:r>
          </a:p>
        </p:txBody>
      </p:sp>
      <p:sp>
        <p:nvSpPr>
          <p:cNvPr id="16413" name="Vrije vorm 16412"/>
          <p:cNvSpPr/>
          <p:nvPr/>
        </p:nvSpPr>
        <p:spPr>
          <a:xfrm>
            <a:off x="3786659" y="3798332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7" name="Tekstvak 106"/>
          <p:cNvSpPr txBox="1"/>
          <p:nvPr/>
        </p:nvSpPr>
        <p:spPr>
          <a:xfrm>
            <a:off x="3988059" y="3356992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: 16</a:t>
            </a:r>
          </a:p>
        </p:txBody>
      </p:sp>
      <p:sp>
        <p:nvSpPr>
          <p:cNvPr id="105" name="Vrije vorm 104"/>
          <p:cNvSpPr/>
          <p:nvPr/>
        </p:nvSpPr>
        <p:spPr>
          <a:xfrm flipV="1">
            <a:off x="5093800" y="5166484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8" name="Tekstvak 107"/>
          <p:cNvSpPr txBox="1"/>
          <p:nvPr/>
        </p:nvSpPr>
        <p:spPr>
          <a:xfrm>
            <a:off x="5261888" y="5517232"/>
            <a:ext cx="606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× </a:t>
            </a:r>
            <a:r>
              <a:rPr lang="nl-NL" sz="22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03" name="Vrije vorm 102"/>
          <p:cNvSpPr/>
          <p:nvPr/>
        </p:nvSpPr>
        <p:spPr>
          <a:xfrm>
            <a:off x="5093800" y="3798332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9" name="Tekstvak 108"/>
          <p:cNvSpPr txBox="1"/>
          <p:nvPr/>
        </p:nvSpPr>
        <p:spPr>
          <a:xfrm>
            <a:off x="5405904" y="3362090"/>
            <a:ext cx="606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× </a:t>
            </a:r>
            <a:r>
              <a:rPr lang="nl-NL" sz="22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6" name="Tekstvak 65"/>
          <p:cNvSpPr txBox="1"/>
          <p:nvPr/>
        </p:nvSpPr>
        <p:spPr>
          <a:xfrm>
            <a:off x="438838" y="2536440"/>
            <a:ext cx="37337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Maak een verhoudingstabel.</a:t>
            </a:r>
          </a:p>
        </p:txBody>
      </p:sp>
      <p:sp>
        <p:nvSpPr>
          <p:cNvPr id="73" name="Lijntoelichting 1 72"/>
          <p:cNvSpPr/>
          <p:nvPr/>
        </p:nvSpPr>
        <p:spPr>
          <a:xfrm>
            <a:off x="539552" y="5517232"/>
            <a:ext cx="2723779" cy="1152128"/>
          </a:xfrm>
          <a:prstGeom prst="borderCallout1">
            <a:avLst>
              <a:gd name="adj1" fmla="val -1073"/>
              <a:gd name="adj2" fmla="val 78408"/>
              <a:gd name="adj3" fmla="val -43509"/>
              <a:gd name="adj4" fmla="val 106862"/>
            </a:avLst>
          </a:pr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200" dirty="0">
                <a:solidFill>
                  <a:schemeClr val="tx1"/>
                </a:solidFill>
              </a:rPr>
              <a:t>Alle parkieten samen zijn 100%.</a:t>
            </a:r>
          </a:p>
        </p:txBody>
      </p:sp>
      <p:sp>
        <p:nvSpPr>
          <p:cNvPr id="114" name="Lijntoelichting 1 113"/>
          <p:cNvSpPr/>
          <p:nvPr/>
        </p:nvSpPr>
        <p:spPr>
          <a:xfrm>
            <a:off x="6641597" y="2271646"/>
            <a:ext cx="2088232" cy="1224136"/>
          </a:xfrm>
          <a:prstGeom prst="borderCallout1">
            <a:avLst>
              <a:gd name="adj1" fmla="val 100056"/>
              <a:gd name="adj2" fmla="val 34454"/>
              <a:gd name="adj3" fmla="val 224273"/>
              <a:gd name="adj4" fmla="val -9260"/>
            </a:avLst>
          </a:pr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200" dirty="0">
                <a:solidFill>
                  <a:schemeClr val="tx1"/>
                </a:solidFill>
              </a:rPr>
              <a:t>7 zet je achteraan bij aantal.</a:t>
            </a:r>
          </a:p>
        </p:txBody>
      </p:sp>
      <p:sp>
        <p:nvSpPr>
          <p:cNvPr id="116" name="Lijntoelichting 1 115"/>
          <p:cNvSpPr/>
          <p:nvPr/>
        </p:nvSpPr>
        <p:spPr>
          <a:xfrm>
            <a:off x="6948264" y="3861048"/>
            <a:ext cx="1944216" cy="1080120"/>
          </a:xfrm>
          <a:prstGeom prst="borderCallout1">
            <a:avLst>
              <a:gd name="adj1" fmla="val 49879"/>
              <a:gd name="adj2" fmla="val 16"/>
              <a:gd name="adj3" fmla="val 49233"/>
              <a:gd name="adj4" fmla="val -27960"/>
            </a:avLst>
          </a:pr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200" dirty="0">
                <a:solidFill>
                  <a:schemeClr val="tx1"/>
                </a:solidFill>
              </a:rPr>
              <a:t>Zet een vraagteken boven 7.</a:t>
            </a:r>
          </a:p>
        </p:txBody>
      </p:sp>
      <p:sp>
        <p:nvSpPr>
          <p:cNvPr id="117" name="Tekstvak 116"/>
          <p:cNvSpPr txBox="1"/>
          <p:nvPr/>
        </p:nvSpPr>
        <p:spPr>
          <a:xfrm>
            <a:off x="460610" y="2533399"/>
            <a:ext cx="56044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Zet bogen en berekeningen onder de tabel.</a:t>
            </a:r>
          </a:p>
        </p:txBody>
      </p:sp>
      <p:sp>
        <p:nvSpPr>
          <p:cNvPr id="86" name="Rechthoek 85"/>
          <p:cNvSpPr/>
          <p:nvPr/>
        </p:nvSpPr>
        <p:spPr>
          <a:xfrm>
            <a:off x="1547664" y="6022449"/>
            <a:ext cx="2765363" cy="532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200" dirty="0">
                <a:solidFill>
                  <a:schemeClr val="tx1"/>
                </a:solidFill>
              </a:rPr>
              <a:t>100 : 16 </a:t>
            </a:r>
            <a:r>
              <a:rPr lang="nl-NL" sz="2400" dirty="0">
                <a:solidFill>
                  <a:schemeClr val="tx1"/>
                </a:solidFill>
              </a:rPr>
              <a:t>× </a:t>
            </a:r>
            <a:r>
              <a:rPr lang="nl-NL" sz="2200" dirty="0">
                <a:solidFill>
                  <a:schemeClr val="tx1"/>
                </a:solidFill>
              </a:rPr>
              <a:t>7 =    	</a:t>
            </a:r>
          </a:p>
        </p:txBody>
      </p:sp>
      <p:sp>
        <p:nvSpPr>
          <p:cNvPr id="88" name="Tekstvak 87"/>
          <p:cNvSpPr txBox="1"/>
          <p:nvPr/>
        </p:nvSpPr>
        <p:spPr>
          <a:xfrm>
            <a:off x="438838" y="2883714"/>
            <a:ext cx="3937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Doe hetzelfde boven de tabel.</a:t>
            </a:r>
          </a:p>
        </p:txBody>
      </p:sp>
      <p:sp>
        <p:nvSpPr>
          <p:cNvPr id="89" name="Tekstvak 88"/>
          <p:cNvSpPr txBox="1"/>
          <p:nvPr/>
        </p:nvSpPr>
        <p:spPr>
          <a:xfrm>
            <a:off x="1547664" y="6238473"/>
            <a:ext cx="5904656" cy="430887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Dus: 43,8% van de parkieten is </a:t>
            </a:r>
            <a:r>
              <a:rPr lang="en-US" sz="2200" dirty="0"/>
              <a:t>rood</a:t>
            </a:r>
            <a:r>
              <a:rPr lang="nl-NL" sz="2200" dirty="0"/>
              <a:t>.</a:t>
            </a:r>
          </a:p>
        </p:txBody>
      </p:sp>
      <p:sp>
        <p:nvSpPr>
          <p:cNvPr id="124" name="Tekstvak 3"/>
          <p:cNvSpPr txBox="1"/>
          <p:nvPr/>
        </p:nvSpPr>
        <p:spPr>
          <a:xfrm>
            <a:off x="445772" y="2514668"/>
            <a:ext cx="66967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400" dirty="0"/>
              <a:t>Je wilt het percentage weten dat bij 7</a:t>
            </a:r>
          </a:p>
          <a:p>
            <a:r>
              <a:rPr lang="en-US" sz="2400" dirty="0" err="1"/>
              <a:t>parkieten</a:t>
            </a:r>
            <a:r>
              <a:rPr lang="en-US" sz="2400" dirty="0"/>
              <a:t> </a:t>
            </a:r>
            <a:r>
              <a:rPr lang="en-US" sz="2400" dirty="0" err="1"/>
              <a:t>hoort</a:t>
            </a:r>
            <a:r>
              <a:rPr lang="en-US" sz="2400" dirty="0"/>
              <a:t>.</a:t>
            </a:r>
            <a:br>
              <a:rPr lang="nl-NL" sz="2400" dirty="0"/>
            </a:br>
            <a:endParaRPr lang="nl-NL" sz="2200" dirty="0"/>
          </a:p>
        </p:txBody>
      </p:sp>
      <p:sp>
        <p:nvSpPr>
          <p:cNvPr id="49" name="Tekstvak 739"/>
          <p:cNvSpPr txBox="1">
            <a:spLocks noChangeArrowheads="1"/>
          </p:cNvSpPr>
          <p:nvPr/>
        </p:nvSpPr>
        <p:spPr bwMode="auto">
          <a:xfrm>
            <a:off x="454596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Procenten berekenen</a:t>
            </a:r>
          </a:p>
        </p:txBody>
      </p:sp>
      <p:sp>
        <p:nvSpPr>
          <p:cNvPr id="2" name="Rectangle 1"/>
          <p:cNvSpPr/>
          <p:nvPr/>
        </p:nvSpPr>
        <p:spPr>
          <a:xfrm>
            <a:off x="438838" y="2132856"/>
            <a:ext cx="1229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i="1" dirty="0"/>
              <a:t>Aanpak</a:t>
            </a:r>
          </a:p>
        </p:txBody>
      </p:sp>
      <p:sp>
        <p:nvSpPr>
          <p:cNvPr id="56" name="Oval 47"/>
          <p:cNvSpPr>
            <a:spLocks noChangeAspect="1"/>
          </p:cNvSpPr>
          <p:nvPr/>
        </p:nvSpPr>
        <p:spPr>
          <a:xfrm>
            <a:off x="938974" y="390531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Oval 46"/>
          <p:cNvSpPr>
            <a:spLocks noChangeAspect="1"/>
          </p:cNvSpPr>
          <p:nvPr/>
        </p:nvSpPr>
        <p:spPr>
          <a:xfrm>
            <a:off x="938974" y="485460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Oval 47"/>
          <p:cNvSpPr>
            <a:spLocks noChangeAspect="1"/>
          </p:cNvSpPr>
          <p:nvPr/>
        </p:nvSpPr>
        <p:spPr>
          <a:xfrm>
            <a:off x="938974" y="5790713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Tekstvak 66"/>
          <p:cNvSpPr txBox="1"/>
          <p:nvPr/>
        </p:nvSpPr>
        <p:spPr>
          <a:xfrm>
            <a:off x="2948474" y="1074508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16</a:t>
            </a:r>
          </a:p>
        </p:txBody>
      </p:sp>
      <p:grpSp>
        <p:nvGrpSpPr>
          <p:cNvPr id="62" name="Animatie icoon"/>
          <p:cNvGrpSpPr>
            <a:grpSpLocks noChangeAspect="1"/>
          </p:cNvGrpSpPr>
          <p:nvPr/>
        </p:nvGrpSpPr>
        <p:grpSpPr>
          <a:xfrm>
            <a:off x="8572599" y="6332227"/>
            <a:ext cx="440378" cy="360000"/>
            <a:chOff x="5076056" y="174576"/>
            <a:chExt cx="3276364" cy="2678360"/>
          </a:xfrm>
        </p:grpSpPr>
        <p:sp>
          <p:nvSpPr>
            <p:cNvPr id="6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7" name="Tekstvak 69"/>
          <p:cNvSpPr txBox="1"/>
          <p:nvPr/>
        </p:nvSpPr>
        <p:spPr>
          <a:xfrm>
            <a:off x="758738" y="143151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7</a:t>
            </a:r>
          </a:p>
        </p:txBody>
      </p:sp>
      <p:grpSp>
        <p:nvGrpSpPr>
          <p:cNvPr id="78" name="Animatie icoon"/>
          <p:cNvGrpSpPr>
            <a:grpSpLocks noChangeAspect="1"/>
          </p:cNvGrpSpPr>
          <p:nvPr/>
        </p:nvGrpSpPr>
        <p:grpSpPr>
          <a:xfrm>
            <a:off x="8572599" y="6343253"/>
            <a:ext cx="440378" cy="360000"/>
            <a:chOff x="5076056" y="174576"/>
            <a:chExt cx="3276364" cy="2678360"/>
          </a:xfrm>
        </p:grpSpPr>
        <p:sp>
          <p:nvSpPr>
            <p:cNvPr id="7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87" name="Animatie icoon"/>
          <p:cNvGrpSpPr>
            <a:grpSpLocks noChangeAspect="1"/>
          </p:cNvGrpSpPr>
          <p:nvPr/>
        </p:nvGrpSpPr>
        <p:grpSpPr>
          <a:xfrm>
            <a:off x="8572599" y="6343253"/>
            <a:ext cx="440378" cy="360000"/>
            <a:chOff x="5076056" y="174576"/>
            <a:chExt cx="3276364" cy="2678360"/>
          </a:xfrm>
        </p:grpSpPr>
        <p:sp>
          <p:nvSpPr>
            <p:cNvPr id="9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4" name="Animatie icoon"/>
          <p:cNvGrpSpPr>
            <a:grpSpLocks noChangeAspect="1"/>
          </p:cNvGrpSpPr>
          <p:nvPr/>
        </p:nvGrpSpPr>
        <p:grpSpPr>
          <a:xfrm>
            <a:off x="8572599" y="6346180"/>
            <a:ext cx="440378" cy="360000"/>
            <a:chOff x="5076056" y="174576"/>
            <a:chExt cx="3276364" cy="2678360"/>
          </a:xfrm>
        </p:grpSpPr>
        <p:sp>
          <p:nvSpPr>
            <p:cNvPr id="95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7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8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9" name="Animatie icoon"/>
          <p:cNvGrpSpPr>
            <a:grpSpLocks noChangeAspect="1"/>
          </p:cNvGrpSpPr>
          <p:nvPr/>
        </p:nvGrpSpPr>
        <p:grpSpPr>
          <a:xfrm>
            <a:off x="8604016" y="6303822"/>
            <a:ext cx="440378" cy="360000"/>
            <a:chOff x="5076056" y="174576"/>
            <a:chExt cx="3276364" cy="2678360"/>
          </a:xfrm>
        </p:grpSpPr>
        <p:sp>
          <p:nvSpPr>
            <p:cNvPr id="11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1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22" name="Animatie icoon"/>
          <p:cNvGrpSpPr>
            <a:grpSpLocks noChangeAspect="1"/>
          </p:cNvGrpSpPr>
          <p:nvPr/>
        </p:nvGrpSpPr>
        <p:grpSpPr>
          <a:xfrm>
            <a:off x="8545935" y="6290951"/>
            <a:ext cx="440378" cy="360000"/>
            <a:chOff x="5076056" y="174576"/>
            <a:chExt cx="3276364" cy="2678360"/>
          </a:xfrm>
        </p:grpSpPr>
        <p:sp>
          <p:nvSpPr>
            <p:cNvPr id="12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28" name="Animatie icoon"/>
          <p:cNvGrpSpPr>
            <a:grpSpLocks noChangeAspect="1"/>
          </p:cNvGrpSpPr>
          <p:nvPr/>
        </p:nvGrpSpPr>
        <p:grpSpPr>
          <a:xfrm>
            <a:off x="8545936" y="6323965"/>
            <a:ext cx="440378" cy="360000"/>
            <a:chOff x="5076056" y="174576"/>
            <a:chExt cx="3276364" cy="2678360"/>
          </a:xfrm>
        </p:grpSpPr>
        <p:sp>
          <p:nvSpPr>
            <p:cNvPr id="12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33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Rectangle 2"/>
          <p:cNvSpPr/>
          <p:nvPr/>
        </p:nvSpPr>
        <p:spPr>
          <a:xfrm>
            <a:off x="442046" y="2492896"/>
            <a:ext cx="48510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Maak nu de berekening 100 : </a:t>
            </a:r>
            <a:r>
              <a:rPr lang="nl-NL" sz="2400" dirty="0"/>
              <a:t>16 ×</a:t>
            </a:r>
            <a:r>
              <a:rPr lang="nl-NL" sz="2200" dirty="0"/>
              <a:t> 7</a:t>
            </a:r>
            <a:r>
              <a:rPr lang="nl-NL" sz="2400" dirty="0"/>
              <a:t>.</a:t>
            </a:r>
            <a:endParaRPr lang="nl-NL" sz="2200" dirty="0"/>
          </a:p>
        </p:txBody>
      </p:sp>
      <p:sp>
        <p:nvSpPr>
          <p:cNvPr id="4" name="Rectangle 3"/>
          <p:cNvSpPr/>
          <p:nvPr/>
        </p:nvSpPr>
        <p:spPr>
          <a:xfrm>
            <a:off x="3347864" y="5911091"/>
            <a:ext cx="97013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 43,75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6012160" y="4158372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1152" y="980728"/>
            <a:ext cx="5345234" cy="769441"/>
          </a:xfrm>
          <a:prstGeom prst="rect">
            <a:avLst/>
          </a:prstGeom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nl-NL" sz="2200" b="1" dirty="0"/>
              <a:t>Afspraak: Percentages rond je meestal af op één decimaal.</a:t>
            </a:r>
            <a:endParaRPr lang="en-US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532" y="5906511"/>
            <a:ext cx="1900971" cy="768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3 -0.00024 L 0.05382 0.53217 " pathEditMode="relative" rAng="0" ptsTypes="AA">
                                      <p:cBhvr>
                                        <p:cTn id="4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1" y="2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6 L 0.57656 0.48982 " pathEditMode="relative" rAng="0" ptsTypes="AA">
                                      <p:cBhvr>
                                        <p:cTn id="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19" y="2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uiExpand="1" build="p"/>
      <p:bldP spid="39" grpId="1" build="allAtOnce"/>
      <p:bldP spid="45" grpId="0"/>
      <p:bldP spid="64" grpId="0"/>
      <p:bldP spid="65" grpId="0"/>
      <p:bldP spid="69" grpId="0"/>
      <p:bldP spid="104" grpId="0" animBg="1"/>
      <p:bldP spid="16414" grpId="0"/>
      <p:bldP spid="16413" grpId="0" animBg="1"/>
      <p:bldP spid="107" grpId="0"/>
      <p:bldP spid="105" grpId="0" animBg="1"/>
      <p:bldP spid="108" grpId="0"/>
      <p:bldP spid="103" grpId="0" animBg="1"/>
      <p:bldP spid="109" grpId="0"/>
      <p:bldP spid="66" grpId="0"/>
      <p:bldP spid="66" grpId="1"/>
      <p:bldP spid="73" grpId="0" animBg="1"/>
      <p:bldP spid="73" grpId="1" animBg="1"/>
      <p:bldP spid="114" grpId="0" animBg="1"/>
      <p:bldP spid="114" grpId="1" animBg="1"/>
      <p:bldP spid="116" grpId="0" animBg="1"/>
      <p:bldP spid="116" grpId="1" animBg="1"/>
      <p:bldP spid="117" grpId="0"/>
      <p:bldP spid="117" grpId="1"/>
      <p:bldP spid="88" grpId="0"/>
      <p:bldP spid="88" grpId="1"/>
      <p:bldP spid="89" grpId="0"/>
      <p:bldP spid="124" grpId="0" uiExpand="1" build="p"/>
      <p:bldP spid="124" grpId="1" build="allAtOnce"/>
      <p:bldP spid="2" grpId="0"/>
      <p:bldP spid="56" grpId="0" animBg="1"/>
      <p:bldP spid="57" grpId="0" animBg="1"/>
      <p:bldP spid="60" grpId="0" animBg="1"/>
      <p:bldP spid="61" grpId="0"/>
      <p:bldP spid="61" grpId="1"/>
      <p:bldP spid="77" grpId="0"/>
      <p:bldP spid="77" grpId="1"/>
      <p:bldP spid="133" grpId="0" animBg="1"/>
      <p:bldP spid="3" grpId="0"/>
      <p:bldP spid="4" grpId="0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FF66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Diavoorstelling (4:3)</PresentationFormat>
  <Paragraphs>35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MS PGothic</vt:lpstr>
      <vt:lpstr>Arial</vt:lpstr>
      <vt:lpstr>Eurostile</vt:lpstr>
      <vt:lpstr>Standaardontwerp</vt:lpstr>
      <vt:lpstr>PowerPoint-presentatie</vt:lpstr>
      <vt:lpstr>PowerPoint-presentatie</vt:lpstr>
    </vt:vector>
  </TitlesOfParts>
  <Company>bou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Roeland Hiele</dc:creator>
  <cp:lastModifiedBy>Luuk Mennen</cp:lastModifiedBy>
  <cp:revision>218</cp:revision>
  <dcterms:created xsi:type="dcterms:W3CDTF">2010-10-09T17:26:36Z</dcterms:created>
  <dcterms:modified xsi:type="dcterms:W3CDTF">2018-09-18T09:40:37Z</dcterms:modified>
</cp:coreProperties>
</file>