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2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0099FF"/>
    <a:srgbClr val="66CCFF"/>
    <a:srgbClr val="D60093"/>
    <a:srgbClr val="00FF00"/>
    <a:srgbClr val="00FFFF"/>
    <a:srgbClr val="008000"/>
    <a:srgbClr val="CC99FF"/>
    <a:srgbClr val="DE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DDCE2E-688E-4D93-AE81-ED6E0534D429}" v="22" dt="2018-09-18T09:39:07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670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4BDDCE2E-688E-4D93-AE81-ED6E0534D429}"/>
    <pc:docChg chg="modSld">
      <pc:chgData name="Luuk Mennen" userId="e8da6a4e-8fc9-4e27-9348-3a94ae635dab" providerId="ADAL" clId="{4BDDCE2E-688E-4D93-AE81-ED6E0534D429}" dt="2018-09-18T09:39:07.117" v="21" actId="20577"/>
      <pc:docMkLst>
        <pc:docMk/>
      </pc:docMkLst>
      <pc:sldChg chg="modSp">
        <pc:chgData name="Luuk Mennen" userId="e8da6a4e-8fc9-4e27-9348-3a94ae635dab" providerId="ADAL" clId="{4BDDCE2E-688E-4D93-AE81-ED6E0534D429}" dt="2018-09-18T09:39:07.117" v="21" actId="20577"/>
        <pc:sldMkLst>
          <pc:docMk/>
          <pc:sldMk cId="0" sldId="322"/>
        </pc:sldMkLst>
        <pc:spChg chg="mod">
          <ac:chgData name="Luuk Mennen" userId="e8da6a4e-8fc9-4e27-9348-3a94ae635dab" providerId="ADAL" clId="{4BDDCE2E-688E-4D93-AE81-ED6E0534D429}" dt="2018-09-18T09:39:07.117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21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647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635896" y="3954461"/>
            <a:ext cx="4176464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Nieuwe prijs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Nieuwe prijs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Nieuwe prijs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70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5" name="Tekstvak 14"/>
          <p:cNvSpPr txBox="1"/>
          <p:nvPr/>
        </p:nvSpPr>
        <p:spPr>
          <a:xfrm>
            <a:off x="378768" y="1326355"/>
            <a:ext cx="7721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</a:t>
            </a:r>
            <a:r>
              <a:rPr lang="nl-NL" sz="2200" b="1" dirty="0"/>
              <a:t>nieuwe prijs</a:t>
            </a:r>
            <a:r>
              <a:rPr lang="nl-NL" sz="2200" dirty="0"/>
              <a:t> kun je op twee manieren berekenen.</a:t>
            </a:r>
          </a:p>
        </p:txBody>
      </p:sp>
      <p:grpSp>
        <p:nvGrpSpPr>
          <p:cNvPr id="17" name="Groep 16"/>
          <p:cNvGrpSpPr/>
          <p:nvPr/>
        </p:nvGrpSpPr>
        <p:grpSpPr>
          <a:xfrm>
            <a:off x="397099" y="1916251"/>
            <a:ext cx="5849416" cy="861774"/>
            <a:chOff x="378768" y="1700808"/>
            <a:chExt cx="5849416" cy="861774"/>
          </a:xfrm>
        </p:grpSpPr>
        <p:sp>
          <p:nvSpPr>
            <p:cNvPr id="14" name="Tekstvak 13"/>
            <p:cNvSpPr txBox="1"/>
            <p:nvPr/>
          </p:nvSpPr>
          <p:spPr>
            <a:xfrm>
              <a:off x="378768" y="1700808"/>
              <a:ext cx="453650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Manier 1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78768" y="2131695"/>
              <a:ext cx="58494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Je berekent eerst de korting in euro’s.</a:t>
              </a:r>
            </a:p>
          </p:txBody>
        </p:sp>
      </p:grpSp>
      <p:sp>
        <p:nvSpPr>
          <p:cNvPr id="18" name="Tekstvak 17"/>
          <p:cNvSpPr txBox="1"/>
          <p:nvPr/>
        </p:nvSpPr>
        <p:spPr>
          <a:xfrm>
            <a:off x="378768" y="2778025"/>
            <a:ext cx="6984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Daarna trek je de korting af van de oude prijs.</a:t>
            </a:r>
          </a:p>
        </p:txBody>
      </p:sp>
      <p:grpSp>
        <p:nvGrpSpPr>
          <p:cNvPr id="21" name="Groep 20"/>
          <p:cNvGrpSpPr/>
          <p:nvPr/>
        </p:nvGrpSpPr>
        <p:grpSpPr>
          <a:xfrm>
            <a:off x="397099" y="1916251"/>
            <a:ext cx="6624736" cy="861774"/>
            <a:chOff x="378768" y="3501588"/>
            <a:chExt cx="6624736" cy="861774"/>
          </a:xfrm>
        </p:grpSpPr>
        <p:sp>
          <p:nvSpPr>
            <p:cNvPr id="19" name="Tekstvak 18"/>
            <p:cNvSpPr txBox="1"/>
            <p:nvPr/>
          </p:nvSpPr>
          <p:spPr>
            <a:xfrm>
              <a:off x="378768" y="3501588"/>
              <a:ext cx="38884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Manier 2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378768" y="3932475"/>
              <a:ext cx="66247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Bereken eerst het percentage van de nieuwe prijs.</a:t>
              </a:r>
            </a:p>
          </p:txBody>
        </p:sp>
      </p:grpSp>
      <p:sp>
        <p:nvSpPr>
          <p:cNvPr id="22" name="Tekstvak 21"/>
          <p:cNvSpPr txBox="1"/>
          <p:nvPr/>
        </p:nvSpPr>
        <p:spPr>
          <a:xfrm>
            <a:off x="378768" y="2778025"/>
            <a:ext cx="5256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Daarna bereken je de nieuwe prijs.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97099" y="895468"/>
            <a:ext cx="83532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Astrid koopt een spijkerbroek van € 49. 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397099" y="3429580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Wat is het percentage dat Astrid moet betalen?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397099" y="3860467"/>
            <a:ext cx="57622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percentage = 100% - 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6277979" y="895468"/>
            <a:ext cx="919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15%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3711436" y="3860467"/>
            <a:ext cx="17266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85%</a:t>
            </a:r>
          </a:p>
        </p:txBody>
      </p:sp>
      <p:grpSp>
        <p:nvGrpSpPr>
          <p:cNvPr id="40" name="Groep 39"/>
          <p:cNvGrpSpPr/>
          <p:nvPr/>
        </p:nvGrpSpPr>
        <p:grpSpPr>
          <a:xfrm>
            <a:off x="2300182" y="5013176"/>
            <a:ext cx="3384376" cy="1008112"/>
            <a:chOff x="1187624" y="5050809"/>
            <a:chExt cx="3384376" cy="1008112"/>
          </a:xfrm>
        </p:grpSpPr>
        <p:grpSp>
          <p:nvGrpSpPr>
            <p:cNvPr id="37" name="Groep 36"/>
            <p:cNvGrpSpPr/>
            <p:nvPr/>
          </p:nvGrpSpPr>
          <p:grpSpPr>
            <a:xfrm>
              <a:off x="1187624" y="5050809"/>
              <a:ext cx="3384376" cy="1008112"/>
              <a:chOff x="1187624" y="5050809"/>
              <a:chExt cx="3384376" cy="1008112"/>
            </a:xfrm>
          </p:grpSpPr>
          <p:grpSp>
            <p:nvGrpSpPr>
              <p:cNvPr id="33" name="Groep 32"/>
              <p:cNvGrpSpPr/>
              <p:nvPr/>
            </p:nvGrpSpPr>
            <p:grpSpPr>
              <a:xfrm>
                <a:off x="1187624" y="5050809"/>
                <a:ext cx="3384376" cy="1008112"/>
                <a:chOff x="1187624" y="5050809"/>
                <a:chExt cx="3384376" cy="1008112"/>
              </a:xfrm>
            </p:grpSpPr>
            <p:cxnSp>
              <p:nvCxnSpPr>
                <p:cNvPr id="28" name="Rechte verbindingslijn 3"/>
                <p:cNvCxnSpPr/>
                <p:nvPr/>
              </p:nvCxnSpPr>
              <p:spPr>
                <a:xfrm>
                  <a:off x="1187624" y="5570191"/>
                  <a:ext cx="3384376" cy="0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4"/>
                <p:cNvCxnSpPr/>
                <p:nvPr/>
              </p:nvCxnSpPr>
              <p:spPr>
                <a:xfrm>
                  <a:off x="2411760" y="5050809"/>
                  <a:ext cx="0" cy="1008112"/>
                </a:xfrm>
                <a:prstGeom prst="line">
                  <a:avLst/>
                </a:prstGeom>
                <a:ln w="3810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5"/>
                <p:cNvCxnSpPr/>
                <p:nvPr/>
              </p:nvCxnSpPr>
              <p:spPr>
                <a:xfrm>
                  <a:off x="3131840" y="5050809"/>
                  <a:ext cx="0" cy="1008112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5"/>
                <p:cNvCxnSpPr/>
                <p:nvPr/>
              </p:nvCxnSpPr>
              <p:spPr>
                <a:xfrm>
                  <a:off x="3851920" y="5050809"/>
                  <a:ext cx="0" cy="1008112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kstvak 33"/>
              <p:cNvSpPr txBox="1"/>
              <p:nvPr/>
            </p:nvSpPr>
            <p:spPr>
              <a:xfrm>
                <a:off x="1187624" y="5139304"/>
                <a:ext cx="122413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procent</a:t>
                </a:r>
              </a:p>
            </p:txBody>
          </p:sp>
          <p:sp>
            <p:nvSpPr>
              <p:cNvPr id="36" name="Tekstvak 35"/>
              <p:cNvSpPr txBox="1"/>
              <p:nvPr/>
            </p:nvSpPr>
            <p:spPr>
              <a:xfrm>
                <a:off x="1187624" y="5570191"/>
                <a:ext cx="122413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prijs</a:t>
                </a:r>
              </a:p>
            </p:txBody>
          </p:sp>
        </p:grpSp>
        <p:sp>
          <p:nvSpPr>
            <p:cNvPr id="38" name="Tekstvak 37"/>
            <p:cNvSpPr txBox="1"/>
            <p:nvPr/>
          </p:nvSpPr>
          <p:spPr>
            <a:xfrm>
              <a:off x="2411760" y="5139304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100</a:t>
              </a:r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2411761" y="5570191"/>
              <a:ext cx="72007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49</a:t>
              </a: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3980550" y="4761148"/>
            <a:ext cx="578441" cy="504056"/>
            <a:chOff x="3853483" y="4293096"/>
            <a:chExt cx="578441" cy="576064"/>
          </a:xfrm>
        </p:grpSpPr>
        <p:sp>
          <p:nvSpPr>
            <p:cNvPr id="54" name="Boog 53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56" name="Rechte verbindingslijn met pijl 55"/>
            <p:cNvCxnSpPr>
              <a:stCxn id="54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kstvak 60"/>
          <p:cNvSpPr txBox="1"/>
          <p:nvPr/>
        </p:nvSpPr>
        <p:spPr>
          <a:xfrm>
            <a:off x="3925491" y="4365104"/>
            <a:ext cx="790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:100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4244398" y="5101671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1</a:t>
            </a:r>
          </a:p>
        </p:txBody>
      </p:sp>
      <p:grpSp>
        <p:nvGrpSpPr>
          <p:cNvPr id="63" name="Groep 62"/>
          <p:cNvGrpSpPr/>
          <p:nvPr/>
        </p:nvGrpSpPr>
        <p:grpSpPr>
          <a:xfrm rot="10800000" flipH="1">
            <a:off x="3996310" y="5808191"/>
            <a:ext cx="578441" cy="504056"/>
            <a:chOff x="3853483" y="4293096"/>
            <a:chExt cx="578441" cy="576064"/>
          </a:xfrm>
        </p:grpSpPr>
        <p:sp>
          <p:nvSpPr>
            <p:cNvPr id="64" name="Boog 63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5" name="Rechte verbindingslijn met pijl 64"/>
            <p:cNvCxnSpPr>
              <a:stCxn id="64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kstvak 65"/>
          <p:cNvSpPr txBox="1"/>
          <p:nvPr/>
        </p:nvSpPr>
        <p:spPr>
          <a:xfrm>
            <a:off x="3925491" y="6273856"/>
            <a:ext cx="790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:100</a:t>
            </a:r>
          </a:p>
        </p:txBody>
      </p:sp>
      <p:grpSp>
        <p:nvGrpSpPr>
          <p:cNvPr id="68" name="Groep 67"/>
          <p:cNvGrpSpPr/>
          <p:nvPr/>
        </p:nvGrpSpPr>
        <p:grpSpPr>
          <a:xfrm>
            <a:off x="4716016" y="4763338"/>
            <a:ext cx="578441" cy="504056"/>
            <a:chOff x="3853483" y="4293096"/>
            <a:chExt cx="578441" cy="576064"/>
          </a:xfrm>
        </p:grpSpPr>
        <p:sp>
          <p:nvSpPr>
            <p:cNvPr id="74" name="Boog 73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75" name="Rechte verbindingslijn met pijl 74"/>
            <p:cNvCxnSpPr>
              <a:stCxn id="74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kstvak 75"/>
          <p:cNvSpPr txBox="1"/>
          <p:nvPr/>
        </p:nvSpPr>
        <p:spPr>
          <a:xfrm>
            <a:off x="4716016" y="4365104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×85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4964478" y="5101671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85</a:t>
            </a:r>
          </a:p>
        </p:txBody>
      </p:sp>
      <p:grpSp>
        <p:nvGrpSpPr>
          <p:cNvPr id="78" name="Groep 77"/>
          <p:cNvGrpSpPr/>
          <p:nvPr/>
        </p:nvGrpSpPr>
        <p:grpSpPr>
          <a:xfrm rot="10800000" flipH="1">
            <a:off x="4712076" y="5808192"/>
            <a:ext cx="578441" cy="504056"/>
            <a:chOff x="3853483" y="4293096"/>
            <a:chExt cx="578441" cy="576064"/>
          </a:xfrm>
        </p:grpSpPr>
        <p:sp>
          <p:nvSpPr>
            <p:cNvPr id="79" name="Boog 78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80" name="Rechte verbindingslijn met pijl 79"/>
            <p:cNvCxnSpPr>
              <a:stCxn id="79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kstvak 80"/>
          <p:cNvSpPr txBox="1"/>
          <p:nvPr/>
        </p:nvSpPr>
        <p:spPr>
          <a:xfrm>
            <a:off x="4712075" y="6272401"/>
            <a:ext cx="7169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×85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4933603" y="5532558"/>
            <a:ext cx="903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41,65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5261901" y="895468"/>
            <a:ext cx="3096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Zij krijgt 15% korting.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837269" y="3927071"/>
            <a:ext cx="316024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dirty="0"/>
              <a:t>We gebruiken manier 2. Dit gaat sneller.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181471" y="5543027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?</a:t>
            </a:r>
          </a:p>
        </p:txBody>
      </p:sp>
      <p:grpSp>
        <p:nvGrpSpPr>
          <p:cNvPr id="83" name="Groep 82"/>
          <p:cNvGrpSpPr/>
          <p:nvPr/>
        </p:nvGrpSpPr>
        <p:grpSpPr>
          <a:xfrm>
            <a:off x="4239580" y="5549639"/>
            <a:ext cx="720080" cy="430887"/>
            <a:chOff x="6644015" y="5591391"/>
            <a:chExt cx="720080" cy="430887"/>
          </a:xfrm>
        </p:grpSpPr>
        <p:cxnSp>
          <p:nvCxnSpPr>
            <p:cNvPr id="84" name="Rechte verbindingslijn 83"/>
            <p:cNvCxnSpPr/>
            <p:nvPr/>
          </p:nvCxnSpPr>
          <p:spPr>
            <a:xfrm>
              <a:off x="6644015" y="5591391"/>
              <a:ext cx="720080" cy="428905"/>
            </a:xfrm>
            <a:prstGeom prst="line">
              <a:avLst/>
            </a:prstGeom>
            <a:ln w="127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chte verbindingslijn 84"/>
            <p:cNvCxnSpPr/>
            <p:nvPr/>
          </p:nvCxnSpPr>
          <p:spPr>
            <a:xfrm flipV="1">
              <a:off x="6644015" y="5591391"/>
              <a:ext cx="720080" cy="430887"/>
            </a:xfrm>
            <a:prstGeom prst="line">
              <a:avLst/>
            </a:prstGeom>
            <a:ln w="127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kstvak 6"/>
          <p:cNvSpPr txBox="1"/>
          <p:nvPr/>
        </p:nvSpPr>
        <p:spPr>
          <a:xfrm>
            <a:off x="6360855" y="5081300"/>
            <a:ext cx="2310131" cy="769441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dirty="0"/>
              <a:t>49 : 100 × 85</a:t>
            </a:r>
          </a:p>
          <a:p>
            <a:r>
              <a:rPr lang="nl-NL" sz="2200" dirty="0"/>
              <a:t>                  41,65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34705 0.4331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00" y="2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8" grpId="0"/>
      <p:bldP spid="18" grpId="1"/>
      <p:bldP spid="22" grpId="0"/>
      <p:bldP spid="24" grpId="0"/>
      <p:bldP spid="25" grpId="0"/>
      <p:bldP spid="26" grpId="0"/>
      <p:bldP spid="26" grpId="1"/>
      <p:bldP spid="27" grpId="0"/>
      <p:bldP spid="61" grpId="0"/>
      <p:bldP spid="62" grpId="0"/>
      <p:bldP spid="66" grpId="0"/>
      <p:bldP spid="76" grpId="0"/>
      <p:bldP spid="77" grpId="0"/>
      <p:bldP spid="81" grpId="0"/>
      <p:bldP spid="82" grpId="0"/>
      <p:bldP spid="59" grpId="0"/>
      <p:bldP spid="3" grpId="0" animBg="1"/>
      <p:bldP spid="3" grpId="1" animBg="1"/>
      <p:bldP spid="6" grpId="0"/>
      <p:bldP spid="6" grpId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8864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Nieuwe prijs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815607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49467" y="1455166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49467" y="1886053"/>
            <a:ext cx="6957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Een kaartje voor het Sportfondsenbad kost € 4,50.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49467" y="2316940"/>
            <a:ext cx="6957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prijs gaat met 20% omhoog. 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427984" y="2316940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Bereken de nieuwe prijs.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49467" y="3068959"/>
            <a:ext cx="37868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49467" y="3499846"/>
            <a:ext cx="7605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Bereken eerst hoeveel procent de nieuwe prijs is.</a:t>
            </a:r>
          </a:p>
        </p:txBody>
      </p:sp>
      <p:grpSp>
        <p:nvGrpSpPr>
          <p:cNvPr id="29" name="Groep 28"/>
          <p:cNvGrpSpPr/>
          <p:nvPr/>
        </p:nvGrpSpPr>
        <p:grpSpPr>
          <a:xfrm>
            <a:off x="449467" y="4184503"/>
            <a:ext cx="8245694" cy="2412849"/>
            <a:chOff x="426905" y="4150241"/>
            <a:chExt cx="8245694" cy="2375103"/>
          </a:xfrm>
        </p:grpSpPr>
        <p:grpSp>
          <p:nvGrpSpPr>
            <p:cNvPr id="16" name="Group 12"/>
            <p:cNvGrpSpPr/>
            <p:nvPr/>
          </p:nvGrpSpPr>
          <p:grpSpPr>
            <a:xfrm>
              <a:off x="449467" y="4581128"/>
              <a:ext cx="8223132" cy="1944216"/>
              <a:chOff x="508734" y="2634667"/>
              <a:chExt cx="7015594" cy="3175128"/>
            </a:xfrm>
          </p:grpSpPr>
          <p:grpSp>
            <p:nvGrpSpPr>
              <p:cNvPr id="17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24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" name="Wit vierkant"/>
                <p:cNvSpPr/>
                <p:nvPr/>
              </p:nvSpPr>
              <p:spPr>
                <a:xfrm>
                  <a:off x="666855" y="4018194"/>
                  <a:ext cx="7970460" cy="13189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18" name="Straight Connector 5"/>
              <p:cNvCxnSpPr/>
              <p:nvPr/>
            </p:nvCxnSpPr>
            <p:spPr>
              <a:xfrm>
                <a:off x="1300821" y="2634667"/>
                <a:ext cx="0" cy="3013495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kstvak 25"/>
            <p:cNvSpPr txBox="1"/>
            <p:nvPr/>
          </p:nvSpPr>
          <p:spPr>
            <a:xfrm>
              <a:off x="426905" y="4150241"/>
              <a:ext cx="350150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i="1" dirty="0"/>
                <a:t>Uitwerking</a:t>
              </a:r>
            </a:p>
          </p:txBody>
        </p:sp>
        <p:sp>
          <p:nvSpPr>
            <p:cNvPr id="27" name="Oval 6"/>
            <p:cNvSpPr>
              <a:spLocks noChangeAspect="1"/>
            </p:cNvSpPr>
            <p:nvPr/>
          </p:nvSpPr>
          <p:spPr>
            <a:xfrm>
              <a:off x="809375" y="4941168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l 6"/>
            <p:cNvSpPr>
              <a:spLocks noChangeAspect="1"/>
            </p:cNvSpPr>
            <p:nvPr/>
          </p:nvSpPr>
          <p:spPr>
            <a:xfrm>
              <a:off x="809375" y="5777896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0" name="Tekstvak 29"/>
          <p:cNvSpPr txBox="1"/>
          <p:nvPr/>
        </p:nvSpPr>
        <p:spPr>
          <a:xfrm>
            <a:off x="2632268" y="2316940"/>
            <a:ext cx="2592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00B050"/>
                </a:solidFill>
              </a:rPr>
              <a:t>20% omhoog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1400452" y="4832543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100%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2177659" y="4832543"/>
            <a:ext cx="23600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+ 20%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3048229" y="4832543"/>
            <a:ext cx="2376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120%</a:t>
            </a:r>
          </a:p>
        </p:txBody>
      </p:sp>
      <p:grpSp>
        <p:nvGrpSpPr>
          <p:cNvPr id="34" name="Groep 33"/>
          <p:cNvGrpSpPr/>
          <p:nvPr/>
        </p:nvGrpSpPr>
        <p:grpSpPr>
          <a:xfrm>
            <a:off x="5103851" y="5158522"/>
            <a:ext cx="3384376" cy="861774"/>
            <a:chOff x="1187624" y="5139304"/>
            <a:chExt cx="3384376" cy="861774"/>
          </a:xfrm>
        </p:grpSpPr>
        <p:grpSp>
          <p:nvGrpSpPr>
            <p:cNvPr id="35" name="Groep 36"/>
            <p:cNvGrpSpPr/>
            <p:nvPr/>
          </p:nvGrpSpPr>
          <p:grpSpPr>
            <a:xfrm>
              <a:off x="1187624" y="5139304"/>
              <a:ext cx="3384376" cy="861774"/>
              <a:chOff x="1187624" y="5139304"/>
              <a:chExt cx="3384376" cy="861774"/>
            </a:xfrm>
          </p:grpSpPr>
          <p:grpSp>
            <p:nvGrpSpPr>
              <p:cNvPr id="39" name="Groep 32"/>
              <p:cNvGrpSpPr/>
              <p:nvPr/>
            </p:nvGrpSpPr>
            <p:grpSpPr>
              <a:xfrm>
                <a:off x="1187624" y="5139304"/>
                <a:ext cx="3384376" cy="861774"/>
                <a:chOff x="1187624" y="5139304"/>
                <a:chExt cx="3384376" cy="861774"/>
              </a:xfrm>
            </p:grpSpPr>
            <p:cxnSp>
              <p:nvCxnSpPr>
                <p:cNvPr id="42" name="Rechte verbindingslijn 3"/>
                <p:cNvCxnSpPr/>
                <p:nvPr/>
              </p:nvCxnSpPr>
              <p:spPr>
                <a:xfrm>
                  <a:off x="1187624" y="5570191"/>
                  <a:ext cx="3384376" cy="0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Rechte verbindingslijn 4"/>
                <p:cNvCxnSpPr/>
                <p:nvPr/>
              </p:nvCxnSpPr>
              <p:spPr>
                <a:xfrm>
                  <a:off x="2411760" y="5141494"/>
                  <a:ext cx="0" cy="859584"/>
                </a:xfrm>
                <a:prstGeom prst="line">
                  <a:avLst/>
                </a:prstGeom>
                <a:ln w="3810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Rechte verbindingslijn 5"/>
                <p:cNvCxnSpPr/>
                <p:nvPr/>
              </p:nvCxnSpPr>
              <p:spPr>
                <a:xfrm>
                  <a:off x="3131840" y="5139304"/>
                  <a:ext cx="0" cy="861774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Rechte verbindingslijn 5"/>
                <p:cNvCxnSpPr/>
                <p:nvPr/>
              </p:nvCxnSpPr>
              <p:spPr>
                <a:xfrm>
                  <a:off x="3851920" y="5139304"/>
                  <a:ext cx="0" cy="861774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Tekstvak 39"/>
              <p:cNvSpPr txBox="1"/>
              <p:nvPr/>
            </p:nvSpPr>
            <p:spPr>
              <a:xfrm>
                <a:off x="1187624" y="5139304"/>
                <a:ext cx="122413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procent</a:t>
                </a:r>
              </a:p>
            </p:txBody>
          </p:sp>
          <p:sp>
            <p:nvSpPr>
              <p:cNvPr id="41" name="Tekstvak 40"/>
              <p:cNvSpPr txBox="1"/>
              <p:nvPr/>
            </p:nvSpPr>
            <p:spPr>
              <a:xfrm>
                <a:off x="1187624" y="5570191"/>
                <a:ext cx="122413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prijs</a:t>
                </a:r>
              </a:p>
            </p:txBody>
          </p:sp>
        </p:grpSp>
        <p:sp>
          <p:nvSpPr>
            <p:cNvPr id="37" name="Tekstvak 36"/>
            <p:cNvSpPr txBox="1"/>
            <p:nvPr/>
          </p:nvSpPr>
          <p:spPr>
            <a:xfrm>
              <a:off x="2411760" y="5139304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100</a:t>
              </a: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2355969" y="5570191"/>
              <a:ext cx="8640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4,50</a:t>
              </a:r>
            </a:p>
          </p:txBody>
        </p:sp>
      </p:grpSp>
      <p:sp>
        <p:nvSpPr>
          <p:cNvPr id="46" name="Tekstvak 45"/>
          <p:cNvSpPr txBox="1"/>
          <p:nvPr/>
        </p:nvSpPr>
        <p:spPr>
          <a:xfrm>
            <a:off x="426905" y="3499846"/>
            <a:ext cx="86953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Gebruik daarna een verhoudingstabel om de nieuwe prijs te berekenen.</a:t>
            </a:r>
          </a:p>
        </p:txBody>
      </p:sp>
      <p:grpSp>
        <p:nvGrpSpPr>
          <p:cNvPr id="47" name="Groep 46"/>
          <p:cNvGrpSpPr/>
          <p:nvPr/>
        </p:nvGrpSpPr>
        <p:grpSpPr>
          <a:xfrm>
            <a:off x="6725922" y="4936237"/>
            <a:ext cx="578441" cy="444569"/>
            <a:chOff x="3853483" y="4293096"/>
            <a:chExt cx="578441" cy="576064"/>
          </a:xfrm>
        </p:grpSpPr>
        <p:sp>
          <p:nvSpPr>
            <p:cNvPr id="48" name="Boog 47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49" name="Rechte verbindingslijn met pijl 48"/>
            <p:cNvCxnSpPr>
              <a:stCxn id="48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kstvak 49"/>
          <p:cNvSpPr txBox="1"/>
          <p:nvPr/>
        </p:nvSpPr>
        <p:spPr>
          <a:xfrm>
            <a:off x="7047318" y="5158522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1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6644015" y="458789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:100</a:t>
            </a:r>
          </a:p>
        </p:txBody>
      </p:sp>
      <p:grpSp>
        <p:nvGrpSpPr>
          <p:cNvPr id="59" name="Animatie icoon"/>
          <p:cNvGrpSpPr>
            <a:grpSpLocks noChangeAspect="1"/>
          </p:cNvGrpSpPr>
          <p:nvPr/>
        </p:nvGrpSpPr>
        <p:grpSpPr>
          <a:xfrm>
            <a:off x="8636304" y="6417352"/>
            <a:ext cx="440378" cy="360000"/>
            <a:chOff x="5076056" y="174576"/>
            <a:chExt cx="3276364" cy="2678360"/>
          </a:xfrm>
        </p:grpSpPr>
        <p:sp>
          <p:nvSpPr>
            <p:cNvPr id="60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3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4" name="Groep 63"/>
          <p:cNvGrpSpPr/>
          <p:nvPr/>
        </p:nvGrpSpPr>
        <p:grpSpPr>
          <a:xfrm rot="10800000" flipH="1">
            <a:off x="6731050" y="5792137"/>
            <a:ext cx="578441" cy="456318"/>
            <a:chOff x="3853483" y="4293096"/>
            <a:chExt cx="578441" cy="576064"/>
          </a:xfrm>
        </p:grpSpPr>
        <p:sp>
          <p:nvSpPr>
            <p:cNvPr id="65" name="Boog 64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6" name="Rechte verbindingslijn met pijl 65"/>
            <p:cNvCxnSpPr>
              <a:stCxn id="65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kstvak 66"/>
          <p:cNvSpPr txBox="1"/>
          <p:nvPr/>
        </p:nvSpPr>
        <p:spPr>
          <a:xfrm>
            <a:off x="6657801" y="6172100"/>
            <a:ext cx="779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:100</a:t>
            </a:r>
          </a:p>
        </p:txBody>
      </p:sp>
      <p:grpSp>
        <p:nvGrpSpPr>
          <p:cNvPr id="73" name="Groep 72"/>
          <p:cNvGrpSpPr/>
          <p:nvPr/>
        </p:nvGrpSpPr>
        <p:grpSpPr>
          <a:xfrm>
            <a:off x="7047318" y="5591391"/>
            <a:ext cx="720080" cy="430887"/>
            <a:chOff x="6644015" y="5591391"/>
            <a:chExt cx="720080" cy="430887"/>
          </a:xfrm>
        </p:grpSpPr>
        <p:cxnSp>
          <p:nvCxnSpPr>
            <p:cNvPr id="69" name="Rechte verbindingslijn 68"/>
            <p:cNvCxnSpPr/>
            <p:nvPr/>
          </p:nvCxnSpPr>
          <p:spPr>
            <a:xfrm>
              <a:off x="6644015" y="5591391"/>
              <a:ext cx="720080" cy="428905"/>
            </a:xfrm>
            <a:prstGeom prst="line">
              <a:avLst/>
            </a:prstGeom>
            <a:ln w="127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chte verbindingslijn 69"/>
            <p:cNvCxnSpPr/>
            <p:nvPr/>
          </p:nvCxnSpPr>
          <p:spPr>
            <a:xfrm flipV="1">
              <a:off x="6644015" y="5591391"/>
              <a:ext cx="720080" cy="430887"/>
            </a:xfrm>
            <a:prstGeom prst="line">
              <a:avLst/>
            </a:prstGeom>
            <a:ln w="127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ep 73"/>
          <p:cNvGrpSpPr/>
          <p:nvPr/>
        </p:nvGrpSpPr>
        <p:grpSpPr>
          <a:xfrm>
            <a:off x="7512510" y="4947249"/>
            <a:ext cx="578441" cy="444569"/>
            <a:chOff x="3853483" y="4293096"/>
            <a:chExt cx="578441" cy="576064"/>
          </a:xfrm>
        </p:grpSpPr>
        <p:sp>
          <p:nvSpPr>
            <p:cNvPr id="75" name="Boog 74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76" name="Rechte verbindingslijn met pijl 75"/>
            <p:cNvCxnSpPr>
              <a:stCxn id="75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kstvak 76"/>
          <p:cNvSpPr txBox="1"/>
          <p:nvPr/>
        </p:nvSpPr>
        <p:spPr>
          <a:xfrm>
            <a:off x="7407358" y="458789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×120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7768147" y="5169534"/>
            <a:ext cx="6913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120</a:t>
            </a:r>
          </a:p>
        </p:txBody>
      </p:sp>
      <p:grpSp>
        <p:nvGrpSpPr>
          <p:cNvPr id="79" name="Groep 78"/>
          <p:cNvGrpSpPr/>
          <p:nvPr/>
        </p:nvGrpSpPr>
        <p:grpSpPr>
          <a:xfrm rot="10800000" flipH="1">
            <a:off x="7512510" y="5794121"/>
            <a:ext cx="578441" cy="456318"/>
            <a:chOff x="3853483" y="4293096"/>
            <a:chExt cx="578441" cy="576064"/>
          </a:xfrm>
        </p:grpSpPr>
        <p:sp>
          <p:nvSpPr>
            <p:cNvPr id="80" name="Boog 79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81" name="Rechte verbindingslijn met pijl 80"/>
            <p:cNvCxnSpPr>
              <a:stCxn id="80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kstvak 81"/>
          <p:cNvSpPr txBox="1"/>
          <p:nvPr/>
        </p:nvSpPr>
        <p:spPr>
          <a:xfrm>
            <a:off x="7407358" y="6175027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×120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7768147" y="5589409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?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1400452" y="5280577"/>
            <a:ext cx="2544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nieuwe prijs =</a:t>
            </a:r>
          </a:p>
        </p:txBody>
      </p:sp>
      <p:sp>
        <p:nvSpPr>
          <p:cNvPr id="85" name="Tekstvak 84"/>
          <p:cNvSpPr txBox="1"/>
          <p:nvPr/>
        </p:nvSpPr>
        <p:spPr>
          <a:xfrm>
            <a:off x="6072891" y="1881408"/>
            <a:ext cx="1219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4,50</a:t>
            </a:r>
          </a:p>
        </p:txBody>
      </p:sp>
      <p:sp>
        <p:nvSpPr>
          <p:cNvPr id="87" name="Tekstvak 86"/>
          <p:cNvSpPr txBox="1"/>
          <p:nvPr/>
        </p:nvSpPr>
        <p:spPr>
          <a:xfrm>
            <a:off x="6644015" y="4557113"/>
            <a:ext cx="7810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:100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7379563" y="4587890"/>
            <a:ext cx="1035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×120</a:t>
            </a:r>
          </a:p>
        </p:txBody>
      </p:sp>
      <p:sp>
        <p:nvSpPr>
          <p:cNvPr id="89" name="Tekstvak 88"/>
          <p:cNvSpPr txBox="1"/>
          <p:nvPr/>
        </p:nvSpPr>
        <p:spPr>
          <a:xfrm>
            <a:off x="2941927" y="5699715"/>
            <a:ext cx="15957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€ 5,40</a:t>
            </a:r>
          </a:p>
        </p:txBody>
      </p:sp>
      <p:sp>
        <p:nvSpPr>
          <p:cNvPr id="9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Tekstvak 85"/>
          <p:cNvSpPr txBox="1"/>
          <p:nvPr/>
        </p:nvSpPr>
        <p:spPr>
          <a:xfrm>
            <a:off x="6337572" y="3576395"/>
            <a:ext cx="2568882" cy="769441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dirty="0"/>
              <a:t>4,50 : 100 × 120</a:t>
            </a:r>
          </a:p>
          <a:p>
            <a:r>
              <a:rPr lang="nl-NL" sz="2200" dirty="0"/>
              <a:t>                       5,40</a:t>
            </a:r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-0.31823 0.49467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20" y="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5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3.33333E-6 L -0.32153 0.10463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76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33351 0.10023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/>
      <p:bldP spid="14" grpId="0"/>
      <p:bldP spid="15" grpId="0"/>
      <p:bldP spid="15" grpId="1"/>
      <p:bldP spid="30" grpId="0"/>
      <p:bldP spid="30" grpId="1"/>
      <p:bldP spid="31" grpId="0"/>
      <p:bldP spid="32" grpId="0"/>
      <p:bldP spid="33" grpId="0"/>
      <p:bldP spid="46" grpId="0"/>
      <p:bldP spid="50" grpId="0"/>
      <p:bldP spid="77" grpId="0"/>
      <p:bldP spid="78" grpId="0"/>
      <p:bldP spid="82" grpId="0"/>
      <p:bldP spid="84" grpId="0"/>
      <p:bldP spid="85" grpId="0"/>
      <p:bldP spid="85" grpId="1"/>
      <p:bldP spid="87" grpId="0"/>
      <p:bldP spid="87" grpId="1"/>
      <p:bldP spid="88" grpId="0"/>
      <p:bldP spid="88" grpId="1"/>
      <p:bldP spid="89" grpId="0"/>
      <p:bldP spid="90" grpId="0" animBg="1"/>
      <p:bldP spid="86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226</Words>
  <Application>Microsoft Office PowerPoint</Application>
  <PresentationFormat>Diavoorstelling (4:3)</PresentationFormat>
  <Paragraphs>71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11</cp:revision>
  <dcterms:created xsi:type="dcterms:W3CDTF">2015-01-18T17:49:43Z</dcterms:created>
  <dcterms:modified xsi:type="dcterms:W3CDTF">2018-09-18T09:39:14Z</dcterms:modified>
</cp:coreProperties>
</file>