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22" r:id="rId2"/>
    <p:sldId id="327" r:id="rId3"/>
    <p:sldId id="328" r:id="rId4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m" initials="T" lastIdx="1" clrIdx="0"/>
  <p:cmAuthor id="1" name="T.H. Nijbroek" initials="N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9933"/>
    <a:srgbClr val="0099FF"/>
    <a:srgbClr val="66CCFF"/>
    <a:srgbClr val="D60093"/>
    <a:srgbClr val="00FF00"/>
    <a:srgbClr val="00FFFF"/>
    <a:srgbClr val="008000"/>
    <a:srgbClr val="CC99FF"/>
    <a:srgbClr val="DEBD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BDDCE2E-688E-4D93-AE81-ED6E0534D429}" v="22" dt="2018-09-18T09:39:07.11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0" autoAdjust="0"/>
    <p:restoredTop sz="97670" autoAdjust="0"/>
  </p:normalViewPr>
  <p:slideViewPr>
    <p:cSldViewPr snapToObjects="1">
      <p:cViewPr varScale="1">
        <p:scale>
          <a:sx n="68" d="100"/>
          <a:sy n="68" d="100"/>
        </p:scale>
        <p:origin x="142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11" Type="http://schemas.microsoft.com/office/2016/11/relationships/changesInfo" Target="changesInfos/changesInfo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uk Mennen" userId="e8da6a4e-8fc9-4e27-9348-3a94ae635dab" providerId="ADAL" clId="{4BDDCE2E-688E-4D93-AE81-ED6E0534D429}"/>
    <pc:docChg chg="modSld">
      <pc:chgData name="Luuk Mennen" userId="e8da6a4e-8fc9-4e27-9348-3a94ae635dab" providerId="ADAL" clId="{4BDDCE2E-688E-4D93-AE81-ED6E0534D429}" dt="2018-09-18T09:39:07.117" v="21" actId="20577"/>
      <pc:docMkLst>
        <pc:docMk/>
      </pc:docMkLst>
      <pc:sldChg chg="modSp">
        <pc:chgData name="Luuk Mennen" userId="e8da6a4e-8fc9-4e27-9348-3a94ae635dab" providerId="ADAL" clId="{4BDDCE2E-688E-4D93-AE81-ED6E0534D429}" dt="2018-09-18T09:39:07.117" v="21" actId="20577"/>
        <pc:sldMkLst>
          <pc:docMk/>
          <pc:sldMk cId="0" sldId="322"/>
        </pc:sldMkLst>
        <pc:spChg chg="mod">
          <ac:chgData name="Luuk Mennen" userId="e8da6a4e-8fc9-4e27-9348-3a94ae635dab" providerId="ADAL" clId="{4BDDCE2E-688E-4D93-AE81-ED6E0534D429}" dt="2018-09-18T09:39:07.117" v="21" actId="20577"/>
          <ac:spMkLst>
            <pc:docMk/>
            <pc:sldMk cId="0" sldId="322"/>
            <ac:spMk id="205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/>
              <a:t>Klik om de opmaakprofielen van de modeltekst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7595DC7-3F28-4B14-A17E-4C9311BF159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7000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10566C7-8CDC-47FA-BE1E-65423A37F256}" type="slidenum">
              <a:rPr lang="nl-NL" smtClean="0"/>
              <a:pPr eaLnBrk="1" hangingPunct="1"/>
              <a:t>1</a:t>
            </a:fld>
            <a:endParaRPr lang="nl-NL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B01C9BF-7A4D-4F29-A0EA-5BF064311FBC}" type="slidenum">
              <a:rPr lang="nl-NL" sz="1200">
                <a:ea typeface="MS PGothic" pitchFamily="34" charset="-128"/>
              </a:rPr>
              <a:pPr algn="r" eaLnBrk="1" hangingPunct="1"/>
              <a:t>1</a:t>
            </a:fld>
            <a:endParaRPr lang="nl-NL" sz="1200">
              <a:ea typeface="MS PGothic" pitchFamily="34" charset="-128"/>
            </a:endParaRPr>
          </a:p>
        </p:txBody>
      </p:sp>
      <p:sp>
        <p:nvSpPr>
          <p:cNvPr id="512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Arial" pitchFamily="34" charset="0"/>
            </a:endParaRPr>
          </a:p>
        </p:txBody>
      </p:sp>
      <p:sp>
        <p:nvSpPr>
          <p:cNvPr id="5126" name="Tijdelijke aanduiding voor dia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738ADDE-9C6C-4A0D-A84C-DB912C0EEC06}" type="slidenum">
              <a:rPr lang="nl-NL" sz="1200" b="1">
                <a:ea typeface="MS PGothic" pitchFamily="34" charset="-128"/>
              </a:rPr>
              <a:pPr algn="r" eaLnBrk="1" hangingPunct="1"/>
              <a:t>1</a:t>
            </a:fld>
            <a:endParaRPr lang="nl-NL" sz="1200" b="1"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932111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764782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het opmaakprofiel van de modelondertitel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12C65-7722-4A8C-A5CC-10F4CEEC6D2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3880122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l-NL" noProof="0"/>
              <a:t>Klik op het pictogram als u een afbeelding wilt toevoegen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90102-B343-4C86-A674-05614566CC5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2874875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2ADC7-7322-4D80-81BA-11C5CC3B95A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611213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36EF7-BA07-4578-B274-6555CCD735D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087731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0BA6D8-ACC9-4ACD-8091-14EFCD67E68D}" type="slidenum">
              <a:rPr lang="nl-NL" smtClean="0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2895099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E4955-A0C5-4819-AE89-1A54D003814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6098484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9A805-A37B-43FE-AC1E-1EE90B4F70B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5072980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AC07B-20F8-4AE5-B1FF-AD7A1E0601A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76895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42694-5EEE-4602-9D8B-5CC57A7B586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857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1A75D-B980-4646-A087-8E0A5ACA295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00219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D6954-F7EF-407E-B5F9-1403C34F901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7550215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413D2-F27A-445D-BB24-94F15CF31AD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599886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opmaakprofielen van de modeltekst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80BA6D8-ACC9-4ACD-8091-14EFCD67E68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ChangeArrowheads="1"/>
          </p:cNvSpPr>
          <p:nvPr/>
        </p:nvSpPr>
        <p:spPr bwMode="auto">
          <a:xfrm>
            <a:off x="3635896" y="3954461"/>
            <a:ext cx="4176464" cy="1346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defTabSz="906463" eaLnBrk="0" hangingPunct="0">
              <a:lnSpc>
                <a:spcPct val="110000"/>
              </a:lnSpc>
            </a:pPr>
            <a:r>
              <a:rPr lang="nl-NL" sz="2400" dirty="0">
                <a:latin typeface="+mn-lt"/>
              </a:rPr>
              <a:t>Nieuwe prijs</a:t>
            </a:r>
          </a:p>
          <a:p>
            <a:pPr defTabSz="906463" eaLnBrk="0" hangingPunct="0">
              <a:lnSpc>
                <a:spcPct val="110000"/>
              </a:lnSpc>
            </a:pPr>
            <a:r>
              <a:rPr lang="nl-NL" sz="2400" b="1" dirty="0">
                <a:solidFill>
                  <a:srgbClr val="D60093"/>
                </a:solidFill>
                <a:latin typeface="+mn-lt"/>
              </a:rPr>
              <a:t>Nieuwe prijs</a:t>
            </a:r>
            <a:endParaRPr lang="nl-NL" sz="2400" b="1" dirty="0">
              <a:solidFill>
                <a:srgbClr val="D60093"/>
              </a:solidFill>
              <a:latin typeface="Arial Black" pitchFamily="34" charset="0"/>
            </a:endParaRPr>
          </a:p>
          <a:p>
            <a:pPr defTabSz="906463" eaLnBrk="0" hangingPunct="0">
              <a:lnSpc>
                <a:spcPct val="110000"/>
              </a:lnSpc>
            </a:pPr>
            <a:endParaRPr lang="nl-NL" sz="2400" dirty="0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Nieuwe prijs</a:t>
            </a: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grpSp>
        <p:nvGrpSpPr>
          <p:cNvPr id="69" name="Animatie icoon"/>
          <p:cNvGrpSpPr>
            <a:grpSpLocks noChangeAspect="1"/>
          </p:cNvGrpSpPr>
          <p:nvPr/>
        </p:nvGrpSpPr>
        <p:grpSpPr>
          <a:xfrm>
            <a:off x="8525000" y="6309320"/>
            <a:ext cx="440378" cy="360000"/>
            <a:chOff x="5076056" y="174576"/>
            <a:chExt cx="3276364" cy="2678360"/>
          </a:xfrm>
        </p:grpSpPr>
        <p:sp>
          <p:nvSpPr>
            <p:cNvPr id="70" name="Rectangle 8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1" name="Isosceles Triangle 9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2" name="Oval 10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3" name="Oval 11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108" name="Volgende slide icoon"/>
          <p:cNvGrpSpPr/>
          <p:nvPr/>
        </p:nvGrpSpPr>
        <p:grpSpPr>
          <a:xfrm>
            <a:off x="8570315" y="6489300"/>
            <a:ext cx="395064" cy="180020"/>
            <a:chOff x="2610762" y="4509120"/>
            <a:chExt cx="395064" cy="180020"/>
          </a:xfrm>
        </p:grpSpPr>
        <p:sp>
          <p:nvSpPr>
            <p:cNvPr id="109" name="Isosceles Triangle 5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110" name="Isosceles Triangle 6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sp>
        <p:nvSpPr>
          <p:cNvPr id="15" name="Tekstvak 14"/>
          <p:cNvSpPr txBox="1"/>
          <p:nvPr/>
        </p:nvSpPr>
        <p:spPr>
          <a:xfrm>
            <a:off x="378768" y="1326355"/>
            <a:ext cx="772162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De </a:t>
            </a:r>
            <a:r>
              <a:rPr lang="nl-NL" sz="2200" b="1" dirty="0"/>
              <a:t>nieuwe prijs</a:t>
            </a:r>
            <a:r>
              <a:rPr lang="nl-NL" sz="2200" dirty="0"/>
              <a:t> kun je op twee manieren berekenen.</a:t>
            </a:r>
          </a:p>
        </p:txBody>
      </p:sp>
      <p:grpSp>
        <p:nvGrpSpPr>
          <p:cNvPr id="17" name="Groep 16"/>
          <p:cNvGrpSpPr/>
          <p:nvPr/>
        </p:nvGrpSpPr>
        <p:grpSpPr>
          <a:xfrm>
            <a:off x="397099" y="1916251"/>
            <a:ext cx="5849416" cy="861774"/>
            <a:chOff x="378768" y="1700808"/>
            <a:chExt cx="5849416" cy="861774"/>
          </a:xfrm>
        </p:grpSpPr>
        <p:sp>
          <p:nvSpPr>
            <p:cNvPr id="14" name="Tekstvak 13"/>
            <p:cNvSpPr txBox="1"/>
            <p:nvPr/>
          </p:nvSpPr>
          <p:spPr>
            <a:xfrm>
              <a:off x="378768" y="1700808"/>
              <a:ext cx="4536504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200" dirty="0"/>
                <a:t>Manier 1</a:t>
              </a:r>
            </a:p>
          </p:txBody>
        </p:sp>
        <p:sp>
          <p:nvSpPr>
            <p:cNvPr id="16" name="Tekstvak 15"/>
            <p:cNvSpPr txBox="1"/>
            <p:nvPr/>
          </p:nvSpPr>
          <p:spPr>
            <a:xfrm>
              <a:off x="378768" y="2131695"/>
              <a:ext cx="5849416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200" dirty="0"/>
                <a:t>Je berekent eerst de korting in euro’s.</a:t>
              </a:r>
            </a:p>
          </p:txBody>
        </p:sp>
      </p:grpSp>
      <p:sp>
        <p:nvSpPr>
          <p:cNvPr id="18" name="Tekstvak 17"/>
          <p:cNvSpPr txBox="1"/>
          <p:nvPr/>
        </p:nvSpPr>
        <p:spPr>
          <a:xfrm>
            <a:off x="378768" y="2778025"/>
            <a:ext cx="69847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Daarna trek je de korting af van de oude prijs.</a:t>
            </a:r>
          </a:p>
        </p:txBody>
      </p:sp>
      <p:grpSp>
        <p:nvGrpSpPr>
          <p:cNvPr id="21" name="Groep 20"/>
          <p:cNvGrpSpPr/>
          <p:nvPr/>
        </p:nvGrpSpPr>
        <p:grpSpPr>
          <a:xfrm>
            <a:off x="397099" y="1916251"/>
            <a:ext cx="6624736" cy="861774"/>
            <a:chOff x="378768" y="3501588"/>
            <a:chExt cx="6624736" cy="861774"/>
          </a:xfrm>
        </p:grpSpPr>
        <p:sp>
          <p:nvSpPr>
            <p:cNvPr id="19" name="Tekstvak 18"/>
            <p:cNvSpPr txBox="1"/>
            <p:nvPr/>
          </p:nvSpPr>
          <p:spPr>
            <a:xfrm>
              <a:off x="378768" y="3501588"/>
              <a:ext cx="3888432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200" dirty="0"/>
                <a:t>Manier 2</a:t>
              </a:r>
            </a:p>
          </p:txBody>
        </p:sp>
        <p:sp>
          <p:nvSpPr>
            <p:cNvPr id="20" name="Tekstvak 19"/>
            <p:cNvSpPr txBox="1"/>
            <p:nvPr/>
          </p:nvSpPr>
          <p:spPr>
            <a:xfrm>
              <a:off x="378768" y="3932475"/>
              <a:ext cx="6624736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200" dirty="0"/>
                <a:t>Bereken eerst het percentage van de nieuwe prijs.</a:t>
              </a:r>
            </a:p>
          </p:txBody>
        </p:sp>
      </p:grpSp>
      <p:sp>
        <p:nvSpPr>
          <p:cNvPr id="22" name="Tekstvak 21"/>
          <p:cNvSpPr txBox="1"/>
          <p:nvPr/>
        </p:nvSpPr>
        <p:spPr>
          <a:xfrm>
            <a:off x="378768" y="2778025"/>
            <a:ext cx="525658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Daarna bereken je de nieuwe prijs.</a:t>
            </a:r>
          </a:p>
        </p:txBody>
      </p:sp>
      <p:sp>
        <p:nvSpPr>
          <p:cNvPr id="23" name="Tekstvak 22"/>
          <p:cNvSpPr txBox="1"/>
          <p:nvPr/>
        </p:nvSpPr>
        <p:spPr>
          <a:xfrm>
            <a:off x="397099" y="895468"/>
            <a:ext cx="835323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Astrid koopt een spijkerbroek van € 49. </a:t>
            </a:r>
          </a:p>
        </p:txBody>
      </p:sp>
      <p:sp>
        <p:nvSpPr>
          <p:cNvPr id="24" name="Tekstvak 23"/>
          <p:cNvSpPr txBox="1"/>
          <p:nvPr/>
        </p:nvSpPr>
        <p:spPr>
          <a:xfrm>
            <a:off x="397099" y="3429580"/>
            <a:ext cx="748883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b="1" dirty="0">
                <a:solidFill>
                  <a:srgbClr val="0099FF"/>
                </a:solidFill>
              </a:rPr>
              <a:t>Wat is het percentage dat Astrid moet betalen?</a:t>
            </a:r>
          </a:p>
        </p:txBody>
      </p:sp>
      <p:sp>
        <p:nvSpPr>
          <p:cNvPr id="25" name="Tekstvak 24"/>
          <p:cNvSpPr txBox="1"/>
          <p:nvPr/>
        </p:nvSpPr>
        <p:spPr>
          <a:xfrm>
            <a:off x="397099" y="3860467"/>
            <a:ext cx="576220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percentage = 100% - </a:t>
            </a:r>
          </a:p>
        </p:txBody>
      </p:sp>
      <p:sp>
        <p:nvSpPr>
          <p:cNvPr id="26" name="Tekstvak 25"/>
          <p:cNvSpPr txBox="1"/>
          <p:nvPr/>
        </p:nvSpPr>
        <p:spPr>
          <a:xfrm>
            <a:off x="6277979" y="895468"/>
            <a:ext cx="91933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15%</a:t>
            </a:r>
          </a:p>
        </p:txBody>
      </p:sp>
      <p:sp>
        <p:nvSpPr>
          <p:cNvPr id="27" name="Tekstvak 26"/>
          <p:cNvSpPr txBox="1"/>
          <p:nvPr/>
        </p:nvSpPr>
        <p:spPr>
          <a:xfrm>
            <a:off x="3711436" y="3860467"/>
            <a:ext cx="172662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= 85%</a:t>
            </a:r>
          </a:p>
        </p:txBody>
      </p:sp>
      <p:grpSp>
        <p:nvGrpSpPr>
          <p:cNvPr id="40" name="Groep 39"/>
          <p:cNvGrpSpPr/>
          <p:nvPr/>
        </p:nvGrpSpPr>
        <p:grpSpPr>
          <a:xfrm>
            <a:off x="2300182" y="5013176"/>
            <a:ext cx="3384376" cy="1008112"/>
            <a:chOff x="1187624" y="5050809"/>
            <a:chExt cx="3384376" cy="1008112"/>
          </a:xfrm>
        </p:grpSpPr>
        <p:grpSp>
          <p:nvGrpSpPr>
            <p:cNvPr id="37" name="Groep 36"/>
            <p:cNvGrpSpPr/>
            <p:nvPr/>
          </p:nvGrpSpPr>
          <p:grpSpPr>
            <a:xfrm>
              <a:off x="1187624" y="5050809"/>
              <a:ext cx="3384376" cy="1008112"/>
              <a:chOff x="1187624" y="5050809"/>
              <a:chExt cx="3384376" cy="1008112"/>
            </a:xfrm>
          </p:grpSpPr>
          <p:grpSp>
            <p:nvGrpSpPr>
              <p:cNvPr id="33" name="Groep 32"/>
              <p:cNvGrpSpPr/>
              <p:nvPr/>
            </p:nvGrpSpPr>
            <p:grpSpPr>
              <a:xfrm>
                <a:off x="1187624" y="5050809"/>
                <a:ext cx="3384376" cy="1008112"/>
                <a:chOff x="1187624" y="5050809"/>
                <a:chExt cx="3384376" cy="1008112"/>
              </a:xfrm>
            </p:grpSpPr>
            <p:cxnSp>
              <p:nvCxnSpPr>
                <p:cNvPr id="28" name="Rechte verbindingslijn 3"/>
                <p:cNvCxnSpPr/>
                <p:nvPr/>
              </p:nvCxnSpPr>
              <p:spPr>
                <a:xfrm>
                  <a:off x="1187624" y="5570191"/>
                  <a:ext cx="3384376" cy="0"/>
                </a:xfrm>
                <a:prstGeom prst="line">
                  <a:avLst/>
                </a:prstGeom>
                <a:ln w="19050">
                  <a:solidFill>
                    <a:srgbClr val="FF6600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Rechte verbindingslijn 4"/>
                <p:cNvCxnSpPr/>
                <p:nvPr/>
              </p:nvCxnSpPr>
              <p:spPr>
                <a:xfrm>
                  <a:off x="2411760" y="5050809"/>
                  <a:ext cx="0" cy="1008112"/>
                </a:xfrm>
                <a:prstGeom prst="line">
                  <a:avLst/>
                </a:prstGeom>
                <a:ln w="38100">
                  <a:solidFill>
                    <a:srgbClr val="FF6600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Rechte verbindingslijn 5"/>
                <p:cNvCxnSpPr/>
                <p:nvPr/>
              </p:nvCxnSpPr>
              <p:spPr>
                <a:xfrm>
                  <a:off x="3131840" y="5050809"/>
                  <a:ext cx="0" cy="1008112"/>
                </a:xfrm>
                <a:prstGeom prst="line">
                  <a:avLst/>
                </a:prstGeom>
                <a:ln w="19050">
                  <a:solidFill>
                    <a:srgbClr val="FF6600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Rechte verbindingslijn 5"/>
                <p:cNvCxnSpPr/>
                <p:nvPr/>
              </p:nvCxnSpPr>
              <p:spPr>
                <a:xfrm>
                  <a:off x="3851920" y="5050809"/>
                  <a:ext cx="0" cy="1008112"/>
                </a:xfrm>
                <a:prstGeom prst="line">
                  <a:avLst/>
                </a:prstGeom>
                <a:ln w="19050">
                  <a:solidFill>
                    <a:srgbClr val="FF6600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4" name="Tekstvak 33"/>
              <p:cNvSpPr txBox="1"/>
              <p:nvPr/>
            </p:nvSpPr>
            <p:spPr>
              <a:xfrm>
                <a:off x="1187624" y="5139304"/>
                <a:ext cx="1224136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sz="2200" dirty="0"/>
                  <a:t>procent</a:t>
                </a:r>
              </a:p>
            </p:txBody>
          </p:sp>
          <p:sp>
            <p:nvSpPr>
              <p:cNvPr id="36" name="Tekstvak 35"/>
              <p:cNvSpPr txBox="1"/>
              <p:nvPr/>
            </p:nvSpPr>
            <p:spPr>
              <a:xfrm>
                <a:off x="1187624" y="5570191"/>
                <a:ext cx="1224136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sz="2200" dirty="0"/>
                  <a:t>prijs</a:t>
                </a:r>
              </a:p>
            </p:txBody>
          </p:sp>
        </p:grpSp>
        <p:sp>
          <p:nvSpPr>
            <p:cNvPr id="38" name="Tekstvak 37"/>
            <p:cNvSpPr txBox="1"/>
            <p:nvPr/>
          </p:nvSpPr>
          <p:spPr>
            <a:xfrm>
              <a:off x="2411760" y="5139304"/>
              <a:ext cx="72008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2200" dirty="0"/>
                <a:t>100</a:t>
              </a:r>
            </a:p>
          </p:txBody>
        </p:sp>
        <p:sp>
          <p:nvSpPr>
            <p:cNvPr id="39" name="Tekstvak 38"/>
            <p:cNvSpPr txBox="1"/>
            <p:nvPr/>
          </p:nvSpPr>
          <p:spPr>
            <a:xfrm>
              <a:off x="2411761" y="5570191"/>
              <a:ext cx="720079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2200" dirty="0"/>
                <a:t>49</a:t>
              </a:r>
            </a:p>
          </p:txBody>
        </p:sp>
      </p:grpSp>
      <p:grpSp>
        <p:nvGrpSpPr>
          <p:cNvPr id="57" name="Groep 56"/>
          <p:cNvGrpSpPr/>
          <p:nvPr/>
        </p:nvGrpSpPr>
        <p:grpSpPr>
          <a:xfrm>
            <a:off x="3980550" y="4761148"/>
            <a:ext cx="578441" cy="504056"/>
            <a:chOff x="3853483" y="4293096"/>
            <a:chExt cx="578441" cy="576064"/>
          </a:xfrm>
        </p:grpSpPr>
        <p:sp>
          <p:nvSpPr>
            <p:cNvPr id="54" name="Boog 53"/>
            <p:cNvSpPr/>
            <p:nvPr/>
          </p:nvSpPr>
          <p:spPr>
            <a:xfrm>
              <a:off x="3853483" y="4293096"/>
              <a:ext cx="574501" cy="576064"/>
            </a:xfrm>
            <a:prstGeom prst="arc">
              <a:avLst>
                <a:gd name="adj1" fmla="val 10750298"/>
                <a:gd name="adj2" fmla="val 20790771"/>
              </a:avLst>
            </a:prstGeom>
            <a:ln w="25400">
              <a:solidFill>
                <a:srgbClr val="FF66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cxnSp>
          <p:nvCxnSpPr>
            <p:cNvPr id="56" name="Rechte verbindingslijn met pijl 55"/>
            <p:cNvCxnSpPr>
              <a:stCxn id="54" idx="2"/>
            </p:cNvCxnSpPr>
            <p:nvPr/>
          </p:nvCxnSpPr>
          <p:spPr>
            <a:xfrm>
              <a:off x="4420104" y="4514124"/>
              <a:ext cx="11820" cy="69506"/>
            </a:xfrm>
            <a:prstGeom prst="straightConnector1">
              <a:avLst/>
            </a:prstGeom>
            <a:ln w="25400">
              <a:solidFill>
                <a:srgbClr val="FF66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1" name="Tekstvak 60"/>
          <p:cNvSpPr txBox="1"/>
          <p:nvPr/>
        </p:nvSpPr>
        <p:spPr>
          <a:xfrm>
            <a:off x="3925491" y="4365104"/>
            <a:ext cx="7905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:100</a:t>
            </a:r>
          </a:p>
        </p:txBody>
      </p:sp>
      <p:sp>
        <p:nvSpPr>
          <p:cNvPr id="62" name="Tekstvak 61"/>
          <p:cNvSpPr txBox="1"/>
          <p:nvPr/>
        </p:nvSpPr>
        <p:spPr>
          <a:xfrm>
            <a:off x="4244398" y="5101671"/>
            <a:ext cx="7200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200" dirty="0"/>
              <a:t>1</a:t>
            </a:r>
          </a:p>
        </p:txBody>
      </p:sp>
      <p:grpSp>
        <p:nvGrpSpPr>
          <p:cNvPr id="63" name="Groep 62"/>
          <p:cNvGrpSpPr/>
          <p:nvPr/>
        </p:nvGrpSpPr>
        <p:grpSpPr>
          <a:xfrm rot="10800000" flipH="1">
            <a:off x="3996310" y="5808191"/>
            <a:ext cx="578441" cy="504056"/>
            <a:chOff x="3853483" y="4293096"/>
            <a:chExt cx="578441" cy="576064"/>
          </a:xfrm>
        </p:grpSpPr>
        <p:sp>
          <p:nvSpPr>
            <p:cNvPr id="64" name="Boog 63"/>
            <p:cNvSpPr/>
            <p:nvPr/>
          </p:nvSpPr>
          <p:spPr>
            <a:xfrm>
              <a:off x="3853483" y="4293096"/>
              <a:ext cx="574501" cy="576064"/>
            </a:xfrm>
            <a:prstGeom prst="arc">
              <a:avLst>
                <a:gd name="adj1" fmla="val 10750298"/>
                <a:gd name="adj2" fmla="val 20790771"/>
              </a:avLst>
            </a:prstGeom>
            <a:ln w="25400">
              <a:solidFill>
                <a:srgbClr val="FF66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cxnSp>
          <p:nvCxnSpPr>
            <p:cNvPr id="65" name="Rechte verbindingslijn met pijl 64"/>
            <p:cNvCxnSpPr>
              <a:stCxn id="64" idx="2"/>
            </p:cNvCxnSpPr>
            <p:nvPr/>
          </p:nvCxnSpPr>
          <p:spPr>
            <a:xfrm>
              <a:off x="4420104" y="4514124"/>
              <a:ext cx="11820" cy="69506"/>
            </a:xfrm>
            <a:prstGeom prst="straightConnector1">
              <a:avLst/>
            </a:prstGeom>
            <a:ln w="25400">
              <a:solidFill>
                <a:srgbClr val="FF66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6" name="Tekstvak 65"/>
          <p:cNvSpPr txBox="1"/>
          <p:nvPr/>
        </p:nvSpPr>
        <p:spPr>
          <a:xfrm>
            <a:off x="3925491" y="6273856"/>
            <a:ext cx="7905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:100</a:t>
            </a:r>
          </a:p>
        </p:txBody>
      </p:sp>
      <p:grpSp>
        <p:nvGrpSpPr>
          <p:cNvPr id="68" name="Groep 67"/>
          <p:cNvGrpSpPr/>
          <p:nvPr/>
        </p:nvGrpSpPr>
        <p:grpSpPr>
          <a:xfrm>
            <a:off x="4716016" y="4763338"/>
            <a:ext cx="578441" cy="504056"/>
            <a:chOff x="3853483" y="4293096"/>
            <a:chExt cx="578441" cy="576064"/>
          </a:xfrm>
        </p:grpSpPr>
        <p:sp>
          <p:nvSpPr>
            <p:cNvPr id="74" name="Boog 73"/>
            <p:cNvSpPr/>
            <p:nvPr/>
          </p:nvSpPr>
          <p:spPr>
            <a:xfrm>
              <a:off x="3853483" y="4293096"/>
              <a:ext cx="574501" cy="576064"/>
            </a:xfrm>
            <a:prstGeom prst="arc">
              <a:avLst>
                <a:gd name="adj1" fmla="val 10750298"/>
                <a:gd name="adj2" fmla="val 20790771"/>
              </a:avLst>
            </a:prstGeom>
            <a:ln w="25400">
              <a:solidFill>
                <a:srgbClr val="FF66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cxnSp>
          <p:nvCxnSpPr>
            <p:cNvPr id="75" name="Rechte verbindingslijn met pijl 74"/>
            <p:cNvCxnSpPr>
              <a:stCxn id="74" idx="2"/>
            </p:cNvCxnSpPr>
            <p:nvPr/>
          </p:nvCxnSpPr>
          <p:spPr>
            <a:xfrm>
              <a:off x="4420104" y="4514124"/>
              <a:ext cx="11820" cy="69506"/>
            </a:xfrm>
            <a:prstGeom prst="straightConnector1">
              <a:avLst/>
            </a:prstGeom>
            <a:ln w="25400">
              <a:solidFill>
                <a:srgbClr val="FF66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6" name="Tekstvak 75"/>
          <p:cNvSpPr txBox="1"/>
          <p:nvPr/>
        </p:nvSpPr>
        <p:spPr>
          <a:xfrm>
            <a:off x="4716016" y="4365104"/>
            <a:ext cx="7200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×85</a:t>
            </a:r>
          </a:p>
        </p:txBody>
      </p:sp>
      <p:sp>
        <p:nvSpPr>
          <p:cNvPr id="77" name="Tekstvak 76"/>
          <p:cNvSpPr txBox="1"/>
          <p:nvPr/>
        </p:nvSpPr>
        <p:spPr>
          <a:xfrm>
            <a:off x="4964478" y="5101671"/>
            <a:ext cx="7200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200" dirty="0"/>
              <a:t>85</a:t>
            </a:r>
          </a:p>
        </p:txBody>
      </p:sp>
      <p:grpSp>
        <p:nvGrpSpPr>
          <p:cNvPr id="78" name="Groep 77"/>
          <p:cNvGrpSpPr/>
          <p:nvPr/>
        </p:nvGrpSpPr>
        <p:grpSpPr>
          <a:xfrm rot="10800000" flipH="1">
            <a:off x="4712076" y="5808192"/>
            <a:ext cx="578441" cy="504056"/>
            <a:chOff x="3853483" y="4293096"/>
            <a:chExt cx="578441" cy="576064"/>
          </a:xfrm>
        </p:grpSpPr>
        <p:sp>
          <p:nvSpPr>
            <p:cNvPr id="79" name="Boog 78"/>
            <p:cNvSpPr/>
            <p:nvPr/>
          </p:nvSpPr>
          <p:spPr>
            <a:xfrm>
              <a:off x="3853483" y="4293096"/>
              <a:ext cx="574501" cy="576064"/>
            </a:xfrm>
            <a:prstGeom prst="arc">
              <a:avLst>
                <a:gd name="adj1" fmla="val 10750298"/>
                <a:gd name="adj2" fmla="val 20790771"/>
              </a:avLst>
            </a:prstGeom>
            <a:ln w="25400">
              <a:solidFill>
                <a:srgbClr val="FF66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cxnSp>
          <p:nvCxnSpPr>
            <p:cNvPr id="80" name="Rechte verbindingslijn met pijl 79"/>
            <p:cNvCxnSpPr>
              <a:stCxn id="79" idx="2"/>
            </p:cNvCxnSpPr>
            <p:nvPr/>
          </p:nvCxnSpPr>
          <p:spPr>
            <a:xfrm>
              <a:off x="4420104" y="4514124"/>
              <a:ext cx="11820" cy="69506"/>
            </a:xfrm>
            <a:prstGeom prst="straightConnector1">
              <a:avLst/>
            </a:prstGeom>
            <a:ln w="25400">
              <a:solidFill>
                <a:srgbClr val="FF66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1" name="Tekstvak 80"/>
          <p:cNvSpPr txBox="1"/>
          <p:nvPr/>
        </p:nvSpPr>
        <p:spPr>
          <a:xfrm>
            <a:off x="4712075" y="6272401"/>
            <a:ext cx="71695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×85</a:t>
            </a:r>
          </a:p>
        </p:txBody>
      </p:sp>
      <p:sp>
        <p:nvSpPr>
          <p:cNvPr id="82" name="Tekstvak 81"/>
          <p:cNvSpPr txBox="1"/>
          <p:nvPr/>
        </p:nvSpPr>
        <p:spPr>
          <a:xfrm>
            <a:off x="4933603" y="5532558"/>
            <a:ext cx="90366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41,65</a:t>
            </a:r>
          </a:p>
        </p:txBody>
      </p:sp>
      <p:sp>
        <p:nvSpPr>
          <p:cNvPr id="59" name="Tekstvak 58"/>
          <p:cNvSpPr txBox="1"/>
          <p:nvPr/>
        </p:nvSpPr>
        <p:spPr>
          <a:xfrm>
            <a:off x="5261901" y="895468"/>
            <a:ext cx="309634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Zij krijgt 15% korting.</a:t>
            </a:r>
          </a:p>
        </p:txBody>
      </p:sp>
      <p:sp>
        <p:nvSpPr>
          <p:cNvPr id="3" name="Tekstvak 2"/>
          <p:cNvSpPr txBox="1"/>
          <p:nvPr/>
        </p:nvSpPr>
        <p:spPr>
          <a:xfrm>
            <a:off x="5837269" y="3927071"/>
            <a:ext cx="3160246" cy="76944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l-NL" sz="2200" dirty="0"/>
              <a:t>We gebruiken manier 2. Dit gaat sneller.</a:t>
            </a:r>
          </a:p>
        </p:txBody>
      </p:sp>
      <p:sp>
        <p:nvSpPr>
          <p:cNvPr id="6" name="Tekstvak 5"/>
          <p:cNvSpPr txBox="1"/>
          <p:nvPr/>
        </p:nvSpPr>
        <p:spPr>
          <a:xfrm>
            <a:off x="5181471" y="5543027"/>
            <a:ext cx="57606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?</a:t>
            </a:r>
          </a:p>
        </p:txBody>
      </p:sp>
      <p:grpSp>
        <p:nvGrpSpPr>
          <p:cNvPr id="83" name="Groep 82"/>
          <p:cNvGrpSpPr/>
          <p:nvPr/>
        </p:nvGrpSpPr>
        <p:grpSpPr>
          <a:xfrm>
            <a:off x="4239580" y="5549639"/>
            <a:ext cx="720080" cy="430887"/>
            <a:chOff x="6644015" y="5591391"/>
            <a:chExt cx="720080" cy="430887"/>
          </a:xfrm>
        </p:grpSpPr>
        <p:cxnSp>
          <p:nvCxnSpPr>
            <p:cNvPr id="84" name="Rechte verbindingslijn 83"/>
            <p:cNvCxnSpPr/>
            <p:nvPr/>
          </p:nvCxnSpPr>
          <p:spPr>
            <a:xfrm>
              <a:off x="6644015" y="5591391"/>
              <a:ext cx="720080" cy="428905"/>
            </a:xfrm>
            <a:prstGeom prst="line">
              <a:avLst/>
            </a:prstGeom>
            <a:ln w="12700">
              <a:solidFill>
                <a:srgbClr val="FF66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Rechte verbindingslijn 84"/>
            <p:cNvCxnSpPr/>
            <p:nvPr/>
          </p:nvCxnSpPr>
          <p:spPr>
            <a:xfrm flipV="1">
              <a:off x="6644015" y="5591391"/>
              <a:ext cx="720080" cy="430887"/>
            </a:xfrm>
            <a:prstGeom prst="line">
              <a:avLst/>
            </a:prstGeom>
            <a:ln w="12700">
              <a:solidFill>
                <a:srgbClr val="FF66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Tekstvak 6"/>
          <p:cNvSpPr txBox="1"/>
          <p:nvPr/>
        </p:nvSpPr>
        <p:spPr>
          <a:xfrm>
            <a:off x="6360855" y="5081300"/>
            <a:ext cx="2310131" cy="769441"/>
          </a:xfrm>
          <a:prstGeom prst="rect">
            <a:avLst/>
          </a:prstGeom>
          <a:solidFill>
            <a:schemeClr val="accent5">
              <a:lumMod val="9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l-NL" sz="2200" dirty="0"/>
              <a:t>49 : 100 × 85</a:t>
            </a:r>
          </a:p>
          <a:p>
            <a:r>
              <a:rPr lang="nl-NL" sz="2200" dirty="0"/>
              <a:t>                  41,65</a:t>
            </a:r>
          </a:p>
        </p:txBody>
      </p:sp>
    </p:spTree>
    <p:extLst>
      <p:ext uri="{BB962C8B-B14F-4D97-AF65-F5344CB8AC3E}">
        <p14:creationId xmlns:p14="http://schemas.microsoft.com/office/powerpoint/2010/main" val="2964322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4.44444E-6 L -0.34705 0.4331 " pathEditMode="relative" rAng="0" ptsTypes="AA">
                                      <p:cBhvr>
                                        <p:cTn id="5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400" y="21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500"/>
                            </p:stCondLst>
                            <p:childTnLst>
                              <p:par>
                                <p:cTn id="9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500"/>
                            </p:stCondLst>
                            <p:childTnLst>
                              <p:par>
                                <p:cTn id="109" presetID="1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750"/>
                            </p:stCondLst>
                            <p:childTnLst>
                              <p:par>
                                <p:cTn id="112" presetID="22" presetClass="entr" presetSubtype="8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1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3" fill="hold">
                      <p:stCondLst>
                        <p:cond delay="0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15" grpId="0"/>
      <p:bldP spid="18" grpId="0"/>
      <p:bldP spid="18" grpId="1"/>
      <p:bldP spid="22" grpId="0"/>
      <p:bldP spid="24" grpId="0"/>
      <p:bldP spid="25" grpId="0"/>
      <p:bldP spid="26" grpId="0"/>
      <p:bldP spid="26" grpId="1"/>
      <p:bldP spid="27" grpId="0"/>
      <p:bldP spid="61" grpId="0"/>
      <p:bldP spid="62" grpId="0"/>
      <p:bldP spid="66" grpId="0"/>
      <p:bldP spid="76" grpId="0"/>
      <p:bldP spid="77" grpId="0"/>
      <p:bldP spid="81" grpId="0"/>
      <p:bldP spid="82" grpId="0"/>
      <p:bldP spid="59" grpId="0"/>
      <p:bldP spid="3" grpId="0" animBg="1"/>
      <p:bldP spid="3" grpId="1" animBg="1"/>
      <p:bldP spid="6" grpId="0"/>
      <p:bldP spid="6" grpId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66437" y="584775"/>
            <a:ext cx="15735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D60093"/>
                </a:solidFill>
              </a:rPr>
              <a:t>Voorbeeld</a:t>
            </a:r>
            <a:endParaRPr lang="nl-NL" sz="2400" dirty="0">
              <a:solidFill>
                <a:srgbClr val="D60093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696913" y="1455166"/>
            <a:ext cx="1951625" cy="21898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" name="Rectangle 2"/>
          <p:cNvSpPr/>
          <p:nvPr/>
        </p:nvSpPr>
        <p:spPr>
          <a:xfrm>
            <a:off x="449467" y="188640"/>
            <a:ext cx="3903864" cy="9361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0" name="Tekstvak 739"/>
          <p:cNvSpPr txBox="1">
            <a:spLocks noChangeArrowheads="1"/>
          </p:cNvSpPr>
          <p:nvPr/>
        </p:nvSpPr>
        <p:spPr bwMode="auto">
          <a:xfrm>
            <a:off x="449467" y="18864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Nieuwe prijs</a:t>
            </a:r>
          </a:p>
        </p:txBody>
      </p:sp>
      <p:sp>
        <p:nvSpPr>
          <p:cNvPr id="21" name="TextBox 1"/>
          <p:cNvSpPr txBox="1"/>
          <p:nvPr/>
        </p:nvSpPr>
        <p:spPr>
          <a:xfrm>
            <a:off x="449467" y="815607"/>
            <a:ext cx="15735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D60093"/>
                </a:solidFill>
              </a:rPr>
              <a:t>Voorbeeld</a:t>
            </a:r>
            <a:endParaRPr lang="nl-NL" sz="2400" dirty="0">
              <a:solidFill>
                <a:srgbClr val="D60093"/>
              </a:solidFill>
            </a:endParaRPr>
          </a:p>
        </p:txBody>
      </p:sp>
      <p:sp>
        <p:nvSpPr>
          <p:cNvPr id="22" name="Rectangle 2"/>
          <p:cNvSpPr/>
          <p:nvPr/>
        </p:nvSpPr>
        <p:spPr>
          <a:xfrm>
            <a:off x="2915816" y="5921896"/>
            <a:ext cx="3903864" cy="9361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" name="c Noordhoff"/>
          <p:cNvSpPr txBox="1"/>
          <p:nvPr/>
        </p:nvSpPr>
        <p:spPr>
          <a:xfrm>
            <a:off x="3696913" y="6525344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36" name="Rechthoek 35"/>
          <p:cNvSpPr/>
          <p:nvPr/>
        </p:nvSpPr>
        <p:spPr>
          <a:xfrm>
            <a:off x="7801731" y="6196661"/>
            <a:ext cx="1320544" cy="605682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Tekstvak 9"/>
          <p:cNvSpPr txBox="1"/>
          <p:nvPr/>
        </p:nvSpPr>
        <p:spPr>
          <a:xfrm>
            <a:off x="449467" y="1455166"/>
            <a:ext cx="172819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i="1" dirty="0"/>
              <a:t>Opgave</a:t>
            </a:r>
          </a:p>
        </p:txBody>
      </p:sp>
      <p:sp>
        <p:nvSpPr>
          <p:cNvPr id="11" name="Tekstvak 10"/>
          <p:cNvSpPr txBox="1"/>
          <p:nvPr/>
        </p:nvSpPr>
        <p:spPr>
          <a:xfrm>
            <a:off x="449467" y="1886053"/>
            <a:ext cx="695789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Een kaartje voor het Sportfondsenbad kost € 4,50.</a:t>
            </a:r>
          </a:p>
        </p:txBody>
      </p:sp>
      <p:sp>
        <p:nvSpPr>
          <p:cNvPr id="12" name="Tekstvak 11"/>
          <p:cNvSpPr txBox="1"/>
          <p:nvPr/>
        </p:nvSpPr>
        <p:spPr>
          <a:xfrm>
            <a:off x="449467" y="2316940"/>
            <a:ext cx="695789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De prijs gaat met 20% omhoog. </a:t>
            </a:r>
          </a:p>
        </p:txBody>
      </p:sp>
      <p:sp>
        <p:nvSpPr>
          <p:cNvPr id="13" name="Tekstvak 12"/>
          <p:cNvSpPr txBox="1"/>
          <p:nvPr/>
        </p:nvSpPr>
        <p:spPr>
          <a:xfrm>
            <a:off x="4427984" y="2316940"/>
            <a:ext cx="381642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Bereken de nieuwe prijs.</a:t>
            </a:r>
          </a:p>
        </p:txBody>
      </p:sp>
      <p:sp>
        <p:nvSpPr>
          <p:cNvPr id="14" name="Tekstvak 13"/>
          <p:cNvSpPr txBox="1"/>
          <p:nvPr/>
        </p:nvSpPr>
        <p:spPr>
          <a:xfrm>
            <a:off x="449467" y="3068959"/>
            <a:ext cx="378689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i="1" dirty="0"/>
              <a:t>Aanpak</a:t>
            </a:r>
          </a:p>
        </p:txBody>
      </p:sp>
      <p:sp>
        <p:nvSpPr>
          <p:cNvPr id="15" name="Tekstvak 14"/>
          <p:cNvSpPr txBox="1"/>
          <p:nvPr/>
        </p:nvSpPr>
        <p:spPr>
          <a:xfrm>
            <a:off x="449467" y="3499846"/>
            <a:ext cx="760596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Bereken eerst hoeveel procent de nieuwe prijs is.</a:t>
            </a:r>
          </a:p>
        </p:txBody>
      </p:sp>
      <p:grpSp>
        <p:nvGrpSpPr>
          <p:cNvPr id="29" name="Groep 28"/>
          <p:cNvGrpSpPr/>
          <p:nvPr/>
        </p:nvGrpSpPr>
        <p:grpSpPr>
          <a:xfrm>
            <a:off x="449467" y="4184503"/>
            <a:ext cx="8245694" cy="2412849"/>
            <a:chOff x="426905" y="4150241"/>
            <a:chExt cx="8245694" cy="2375103"/>
          </a:xfrm>
        </p:grpSpPr>
        <p:grpSp>
          <p:nvGrpSpPr>
            <p:cNvPr id="16" name="Group 12"/>
            <p:cNvGrpSpPr/>
            <p:nvPr/>
          </p:nvGrpSpPr>
          <p:grpSpPr>
            <a:xfrm>
              <a:off x="449467" y="4581128"/>
              <a:ext cx="8223132" cy="1944216"/>
              <a:chOff x="508734" y="2634667"/>
              <a:chExt cx="7015594" cy="3175128"/>
            </a:xfrm>
          </p:grpSpPr>
          <p:grpSp>
            <p:nvGrpSpPr>
              <p:cNvPr id="17" name="Group 4"/>
              <p:cNvGrpSpPr/>
              <p:nvPr/>
            </p:nvGrpSpPr>
            <p:grpSpPr>
              <a:xfrm>
                <a:off x="508734" y="2634667"/>
                <a:ext cx="7015594" cy="3175128"/>
                <a:chOff x="467544" y="4018193"/>
                <a:chExt cx="8313787" cy="1389662"/>
              </a:xfrm>
            </p:grpSpPr>
            <p:sp>
              <p:nvSpPr>
                <p:cNvPr id="24" name="Grijze achtergrond"/>
                <p:cNvSpPr/>
                <p:nvPr/>
              </p:nvSpPr>
              <p:spPr>
                <a:xfrm>
                  <a:off x="467544" y="4018193"/>
                  <a:ext cx="8313787" cy="1389662"/>
                </a:xfrm>
                <a:prstGeom prst="rect">
                  <a:avLst/>
                </a:prstGeom>
                <a:gradFill flip="none" rotWithShape="1">
                  <a:gsLst>
                    <a:gs pos="86000">
                      <a:srgbClr val="808080"/>
                    </a:gs>
                    <a:gs pos="13000">
                      <a:srgbClr val="808080"/>
                    </a:gs>
                    <a:gs pos="98333">
                      <a:srgbClr val="FFFFFF"/>
                    </a:gs>
                    <a:gs pos="0">
                      <a:srgbClr val="FFFFFF"/>
                    </a:gs>
                  </a:gsLst>
                  <a:path path="rect">
                    <a:fillToRect l="50000" t="50000" r="50000" b="50000"/>
                  </a:path>
                  <a:tileRect/>
                </a:gradFill>
                <a:ln w="1270" cap="flat" cmpd="sng" algn="ctr">
                  <a:noFill/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nl-NL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/>
                  </a:endParaRPr>
                </a:p>
              </p:txBody>
            </p:sp>
            <p:sp>
              <p:nvSpPr>
                <p:cNvPr id="25" name="Wit vierkant"/>
                <p:cNvSpPr/>
                <p:nvPr/>
              </p:nvSpPr>
              <p:spPr>
                <a:xfrm>
                  <a:off x="666855" y="4018194"/>
                  <a:ext cx="7970460" cy="1318920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bg2">
                      <a:lumMod val="75000"/>
                    </a:schemeClr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dirty="0"/>
                </a:p>
              </p:txBody>
            </p:sp>
          </p:grpSp>
          <p:cxnSp>
            <p:nvCxnSpPr>
              <p:cNvPr id="18" name="Straight Connector 5"/>
              <p:cNvCxnSpPr/>
              <p:nvPr/>
            </p:nvCxnSpPr>
            <p:spPr>
              <a:xfrm>
                <a:off x="1300821" y="2634667"/>
                <a:ext cx="0" cy="3013495"/>
              </a:xfrm>
              <a:prstGeom prst="line">
                <a:avLst/>
              </a:prstGeom>
              <a:ln w="19050">
                <a:solidFill>
                  <a:srgbClr val="0070C0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6" name="Tekstvak 25"/>
            <p:cNvSpPr txBox="1"/>
            <p:nvPr/>
          </p:nvSpPr>
          <p:spPr>
            <a:xfrm>
              <a:off x="426905" y="4150241"/>
              <a:ext cx="3501507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200" i="1" dirty="0"/>
                <a:t>Uitwerking</a:t>
              </a:r>
            </a:p>
          </p:txBody>
        </p:sp>
        <p:sp>
          <p:nvSpPr>
            <p:cNvPr id="27" name="Oval 6"/>
            <p:cNvSpPr>
              <a:spLocks noChangeAspect="1"/>
            </p:cNvSpPr>
            <p:nvPr/>
          </p:nvSpPr>
          <p:spPr>
            <a:xfrm>
              <a:off x="809375" y="4941168"/>
              <a:ext cx="288000" cy="288000"/>
            </a:xfrm>
            <a:prstGeom prst="ellipse">
              <a:avLst/>
            </a:prstGeom>
            <a:gradFill flip="none" rotWithShape="1">
              <a:gsLst>
                <a:gs pos="95000">
                  <a:schemeClr val="bg2">
                    <a:lumMod val="90000"/>
                  </a:schemeClr>
                </a:gs>
                <a:gs pos="8000">
                  <a:schemeClr val="bg2">
                    <a:lumMod val="36000"/>
                  </a:schemeClr>
                </a:gs>
                <a:gs pos="0">
                  <a:schemeClr val="bg1"/>
                </a:gs>
              </a:gsLst>
              <a:lin ang="270000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8" name="Oval 6"/>
            <p:cNvSpPr>
              <a:spLocks noChangeAspect="1"/>
            </p:cNvSpPr>
            <p:nvPr/>
          </p:nvSpPr>
          <p:spPr>
            <a:xfrm>
              <a:off x="809375" y="5777896"/>
              <a:ext cx="288000" cy="288000"/>
            </a:xfrm>
            <a:prstGeom prst="ellipse">
              <a:avLst/>
            </a:prstGeom>
            <a:gradFill flip="none" rotWithShape="1">
              <a:gsLst>
                <a:gs pos="95000">
                  <a:schemeClr val="bg2">
                    <a:lumMod val="90000"/>
                  </a:schemeClr>
                </a:gs>
                <a:gs pos="8000">
                  <a:schemeClr val="bg2">
                    <a:lumMod val="36000"/>
                  </a:schemeClr>
                </a:gs>
                <a:gs pos="0">
                  <a:schemeClr val="bg1"/>
                </a:gs>
              </a:gsLst>
              <a:lin ang="270000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30" name="Tekstvak 29"/>
          <p:cNvSpPr txBox="1"/>
          <p:nvPr/>
        </p:nvSpPr>
        <p:spPr>
          <a:xfrm>
            <a:off x="2632268" y="2316940"/>
            <a:ext cx="259228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>
                <a:solidFill>
                  <a:srgbClr val="00B050"/>
                </a:solidFill>
              </a:rPr>
              <a:t>20% omhoog</a:t>
            </a:r>
          </a:p>
        </p:txBody>
      </p:sp>
      <p:sp>
        <p:nvSpPr>
          <p:cNvPr id="31" name="Tekstvak 30"/>
          <p:cNvSpPr txBox="1"/>
          <p:nvPr/>
        </p:nvSpPr>
        <p:spPr>
          <a:xfrm>
            <a:off x="1400452" y="4832543"/>
            <a:ext cx="115212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100%</a:t>
            </a:r>
          </a:p>
        </p:txBody>
      </p:sp>
      <p:sp>
        <p:nvSpPr>
          <p:cNvPr id="32" name="Tekstvak 31"/>
          <p:cNvSpPr txBox="1"/>
          <p:nvPr/>
        </p:nvSpPr>
        <p:spPr>
          <a:xfrm>
            <a:off x="2177659" y="4832543"/>
            <a:ext cx="236004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+ 20%</a:t>
            </a:r>
          </a:p>
        </p:txBody>
      </p:sp>
      <p:sp>
        <p:nvSpPr>
          <p:cNvPr id="33" name="Tekstvak 32"/>
          <p:cNvSpPr txBox="1"/>
          <p:nvPr/>
        </p:nvSpPr>
        <p:spPr>
          <a:xfrm>
            <a:off x="3048229" y="4832543"/>
            <a:ext cx="237626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= 120%</a:t>
            </a:r>
          </a:p>
        </p:txBody>
      </p:sp>
      <p:grpSp>
        <p:nvGrpSpPr>
          <p:cNvPr id="34" name="Groep 33"/>
          <p:cNvGrpSpPr/>
          <p:nvPr/>
        </p:nvGrpSpPr>
        <p:grpSpPr>
          <a:xfrm>
            <a:off x="5103851" y="5158522"/>
            <a:ext cx="3384376" cy="861774"/>
            <a:chOff x="1187624" y="5139304"/>
            <a:chExt cx="3384376" cy="861774"/>
          </a:xfrm>
        </p:grpSpPr>
        <p:grpSp>
          <p:nvGrpSpPr>
            <p:cNvPr id="35" name="Groep 36"/>
            <p:cNvGrpSpPr/>
            <p:nvPr/>
          </p:nvGrpSpPr>
          <p:grpSpPr>
            <a:xfrm>
              <a:off x="1187624" y="5139304"/>
              <a:ext cx="3384376" cy="861774"/>
              <a:chOff x="1187624" y="5139304"/>
              <a:chExt cx="3384376" cy="861774"/>
            </a:xfrm>
          </p:grpSpPr>
          <p:grpSp>
            <p:nvGrpSpPr>
              <p:cNvPr id="39" name="Groep 32"/>
              <p:cNvGrpSpPr/>
              <p:nvPr/>
            </p:nvGrpSpPr>
            <p:grpSpPr>
              <a:xfrm>
                <a:off x="1187624" y="5139304"/>
                <a:ext cx="3384376" cy="861774"/>
                <a:chOff x="1187624" y="5139304"/>
                <a:chExt cx="3384376" cy="861774"/>
              </a:xfrm>
            </p:grpSpPr>
            <p:cxnSp>
              <p:nvCxnSpPr>
                <p:cNvPr id="42" name="Rechte verbindingslijn 3"/>
                <p:cNvCxnSpPr/>
                <p:nvPr/>
              </p:nvCxnSpPr>
              <p:spPr>
                <a:xfrm>
                  <a:off x="1187624" y="5570191"/>
                  <a:ext cx="3384376" cy="0"/>
                </a:xfrm>
                <a:prstGeom prst="line">
                  <a:avLst/>
                </a:prstGeom>
                <a:ln w="19050">
                  <a:solidFill>
                    <a:srgbClr val="FF6600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Rechte verbindingslijn 4"/>
                <p:cNvCxnSpPr/>
                <p:nvPr/>
              </p:nvCxnSpPr>
              <p:spPr>
                <a:xfrm>
                  <a:off x="2411760" y="5141494"/>
                  <a:ext cx="0" cy="859584"/>
                </a:xfrm>
                <a:prstGeom prst="line">
                  <a:avLst/>
                </a:prstGeom>
                <a:ln w="38100">
                  <a:solidFill>
                    <a:srgbClr val="FF6600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Rechte verbindingslijn 5"/>
                <p:cNvCxnSpPr/>
                <p:nvPr/>
              </p:nvCxnSpPr>
              <p:spPr>
                <a:xfrm>
                  <a:off x="3131840" y="5139304"/>
                  <a:ext cx="0" cy="861774"/>
                </a:xfrm>
                <a:prstGeom prst="line">
                  <a:avLst/>
                </a:prstGeom>
                <a:ln w="19050">
                  <a:solidFill>
                    <a:srgbClr val="FF6600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Rechte verbindingslijn 5"/>
                <p:cNvCxnSpPr/>
                <p:nvPr/>
              </p:nvCxnSpPr>
              <p:spPr>
                <a:xfrm>
                  <a:off x="3851920" y="5139304"/>
                  <a:ext cx="0" cy="861774"/>
                </a:xfrm>
                <a:prstGeom prst="line">
                  <a:avLst/>
                </a:prstGeom>
                <a:ln w="19050">
                  <a:solidFill>
                    <a:srgbClr val="FF6600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0" name="Tekstvak 39"/>
              <p:cNvSpPr txBox="1"/>
              <p:nvPr/>
            </p:nvSpPr>
            <p:spPr>
              <a:xfrm>
                <a:off x="1187624" y="5139304"/>
                <a:ext cx="1224136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sz="2200" dirty="0"/>
                  <a:t>procent</a:t>
                </a:r>
              </a:p>
            </p:txBody>
          </p:sp>
          <p:sp>
            <p:nvSpPr>
              <p:cNvPr id="41" name="Tekstvak 40"/>
              <p:cNvSpPr txBox="1"/>
              <p:nvPr/>
            </p:nvSpPr>
            <p:spPr>
              <a:xfrm>
                <a:off x="1187624" y="5570191"/>
                <a:ext cx="1224136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sz="2200" dirty="0"/>
                  <a:t>prijs</a:t>
                </a:r>
              </a:p>
            </p:txBody>
          </p:sp>
        </p:grpSp>
        <p:sp>
          <p:nvSpPr>
            <p:cNvPr id="37" name="Tekstvak 36"/>
            <p:cNvSpPr txBox="1"/>
            <p:nvPr/>
          </p:nvSpPr>
          <p:spPr>
            <a:xfrm>
              <a:off x="2411760" y="5139304"/>
              <a:ext cx="72008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2200" dirty="0"/>
                <a:t>100</a:t>
              </a:r>
            </a:p>
          </p:txBody>
        </p:sp>
        <p:sp>
          <p:nvSpPr>
            <p:cNvPr id="38" name="Tekstvak 37"/>
            <p:cNvSpPr txBox="1"/>
            <p:nvPr/>
          </p:nvSpPr>
          <p:spPr>
            <a:xfrm>
              <a:off x="2355969" y="5570191"/>
              <a:ext cx="864096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2200" dirty="0"/>
                <a:t>4,50</a:t>
              </a:r>
            </a:p>
          </p:txBody>
        </p:sp>
      </p:grpSp>
      <p:sp>
        <p:nvSpPr>
          <p:cNvPr id="46" name="Tekstvak 45"/>
          <p:cNvSpPr txBox="1"/>
          <p:nvPr/>
        </p:nvSpPr>
        <p:spPr>
          <a:xfrm>
            <a:off x="426905" y="3499846"/>
            <a:ext cx="869537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100" dirty="0"/>
              <a:t>Gebruik daarna een verhoudingstabel om de nieuwe prijs te berekenen.</a:t>
            </a:r>
          </a:p>
        </p:txBody>
      </p:sp>
      <p:grpSp>
        <p:nvGrpSpPr>
          <p:cNvPr id="47" name="Groep 46"/>
          <p:cNvGrpSpPr/>
          <p:nvPr/>
        </p:nvGrpSpPr>
        <p:grpSpPr>
          <a:xfrm>
            <a:off x="6725922" y="4936237"/>
            <a:ext cx="578441" cy="444569"/>
            <a:chOff x="3853483" y="4293096"/>
            <a:chExt cx="578441" cy="576064"/>
          </a:xfrm>
        </p:grpSpPr>
        <p:sp>
          <p:nvSpPr>
            <p:cNvPr id="48" name="Boog 47"/>
            <p:cNvSpPr/>
            <p:nvPr/>
          </p:nvSpPr>
          <p:spPr>
            <a:xfrm>
              <a:off x="3853483" y="4293096"/>
              <a:ext cx="574501" cy="576064"/>
            </a:xfrm>
            <a:prstGeom prst="arc">
              <a:avLst>
                <a:gd name="adj1" fmla="val 10750298"/>
                <a:gd name="adj2" fmla="val 20790771"/>
              </a:avLst>
            </a:prstGeom>
            <a:ln w="25400">
              <a:solidFill>
                <a:srgbClr val="FF66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cxnSp>
          <p:nvCxnSpPr>
            <p:cNvPr id="49" name="Rechte verbindingslijn met pijl 48"/>
            <p:cNvCxnSpPr>
              <a:stCxn id="48" idx="2"/>
            </p:cNvCxnSpPr>
            <p:nvPr/>
          </p:nvCxnSpPr>
          <p:spPr>
            <a:xfrm>
              <a:off x="4420104" y="4514124"/>
              <a:ext cx="11820" cy="69506"/>
            </a:xfrm>
            <a:prstGeom prst="straightConnector1">
              <a:avLst/>
            </a:prstGeom>
            <a:ln w="25400">
              <a:solidFill>
                <a:srgbClr val="FF66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0" name="Tekstvak 49"/>
          <p:cNvSpPr txBox="1"/>
          <p:nvPr/>
        </p:nvSpPr>
        <p:spPr>
          <a:xfrm>
            <a:off x="7047318" y="5158522"/>
            <a:ext cx="7200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200" dirty="0"/>
              <a:t>1</a:t>
            </a:r>
          </a:p>
        </p:txBody>
      </p:sp>
      <p:sp>
        <p:nvSpPr>
          <p:cNvPr id="52" name="Tekstvak 51"/>
          <p:cNvSpPr txBox="1"/>
          <p:nvPr/>
        </p:nvSpPr>
        <p:spPr>
          <a:xfrm>
            <a:off x="6644015" y="4587890"/>
            <a:ext cx="10801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/>
              <a:t>:100</a:t>
            </a:r>
          </a:p>
        </p:txBody>
      </p:sp>
      <p:grpSp>
        <p:nvGrpSpPr>
          <p:cNvPr id="59" name="Animatie icoon"/>
          <p:cNvGrpSpPr>
            <a:grpSpLocks noChangeAspect="1"/>
          </p:cNvGrpSpPr>
          <p:nvPr/>
        </p:nvGrpSpPr>
        <p:grpSpPr>
          <a:xfrm>
            <a:off x="8636304" y="6417352"/>
            <a:ext cx="440378" cy="360000"/>
            <a:chOff x="5076056" y="174576"/>
            <a:chExt cx="3276364" cy="2678360"/>
          </a:xfrm>
        </p:grpSpPr>
        <p:sp>
          <p:nvSpPr>
            <p:cNvPr id="60" name="Rectangle 8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1" name="Isosceles Triangle 9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2" name="Oval 10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3" name="Oval 11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64" name="Groep 63"/>
          <p:cNvGrpSpPr/>
          <p:nvPr/>
        </p:nvGrpSpPr>
        <p:grpSpPr>
          <a:xfrm rot="10800000" flipH="1">
            <a:off x="6731050" y="5792137"/>
            <a:ext cx="578441" cy="456318"/>
            <a:chOff x="3853483" y="4293096"/>
            <a:chExt cx="578441" cy="576064"/>
          </a:xfrm>
        </p:grpSpPr>
        <p:sp>
          <p:nvSpPr>
            <p:cNvPr id="65" name="Boog 64"/>
            <p:cNvSpPr/>
            <p:nvPr/>
          </p:nvSpPr>
          <p:spPr>
            <a:xfrm>
              <a:off x="3853483" y="4293096"/>
              <a:ext cx="574501" cy="576064"/>
            </a:xfrm>
            <a:prstGeom prst="arc">
              <a:avLst>
                <a:gd name="adj1" fmla="val 10750298"/>
                <a:gd name="adj2" fmla="val 20790771"/>
              </a:avLst>
            </a:prstGeom>
            <a:ln w="25400">
              <a:solidFill>
                <a:srgbClr val="FF66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cxnSp>
          <p:nvCxnSpPr>
            <p:cNvPr id="66" name="Rechte verbindingslijn met pijl 65"/>
            <p:cNvCxnSpPr>
              <a:stCxn id="65" idx="2"/>
            </p:cNvCxnSpPr>
            <p:nvPr/>
          </p:nvCxnSpPr>
          <p:spPr>
            <a:xfrm>
              <a:off x="4420104" y="4514124"/>
              <a:ext cx="11820" cy="69506"/>
            </a:xfrm>
            <a:prstGeom prst="straightConnector1">
              <a:avLst/>
            </a:prstGeom>
            <a:ln w="25400">
              <a:solidFill>
                <a:srgbClr val="FF66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7" name="Tekstvak 66"/>
          <p:cNvSpPr txBox="1"/>
          <p:nvPr/>
        </p:nvSpPr>
        <p:spPr>
          <a:xfrm>
            <a:off x="6657801" y="6172100"/>
            <a:ext cx="7790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/>
              <a:t>:100</a:t>
            </a:r>
          </a:p>
        </p:txBody>
      </p:sp>
      <p:grpSp>
        <p:nvGrpSpPr>
          <p:cNvPr id="73" name="Groep 72"/>
          <p:cNvGrpSpPr/>
          <p:nvPr/>
        </p:nvGrpSpPr>
        <p:grpSpPr>
          <a:xfrm>
            <a:off x="7047318" y="5591391"/>
            <a:ext cx="720080" cy="430887"/>
            <a:chOff x="6644015" y="5591391"/>
            <a:chExt cx="720080" cy="430887"/>
          </a:xfrm>
        </p:grpSpPr>
        <p:cxnSp>
          <p:nvCxnSpPr>
            <p:cNvPr id="69" name="Rechte verbindingslijn 68"/>
            <p:cNvCxnSpPr/>
            <p:nvPr/>
          </p:nvCxnSpPr>
          <p:spPr>
            <a:xfrm>
              <a:off x="6644015" y="5591391"/>
              <a:ext cx="720080" cy="428905"/>
            </a:xfrm>
            <a:prstGeom prst="line">
              <a:avLst/>
            </a:prstGeom>
            <a:ln w="12700">
              <a:solidFill>
                <a:srgbClr val="FF66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Rechte verbindingslijn 69"/>
            <p:cNvCxnSpPr/>
            <p:nvPr/>
          </p:nvCxnSpPr>
          <p:spPr>
            <a:xfrm flipV="1">
              <a:off x="6644015" y="5591391"/>
              <a:ext cx="720080" cy="430887"/>
            </a:xfrm>
            <a:prstGeom prst="line">
              <a:avLst/>
            </a:prstGeom>
            <a:ln w="12700">
              <a:solidFill>
                <a:srgbClr val="FF66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4" name="Groep 73"/>
          <p:cNvGrpSpPr/>
          <p:nvPr/>
        </p:nvGrpSpPr>
        <p:grpSpPr>
          <a:xfrm>
            <a:off x="7512510" y="4947249"/>
            <a:ext cx="578441" cy="444569"/>
            <a:chOff x="3853483" y="4293096"/>
            <a:chExt cx="578441" cy="576064"/>
          </a:xfrm>
        </p:grpSpPr>
        <p:sp>
          <p:nvSpPr>
            <p:cNvPr id="75" name="Boog 74"/>
            <p:cNvSpPr/>
            <p:nvPr/>
          </p:nvSpPr>
          <p:spPr>
            <a:xfrm>
              <a:off x="3853483" y="4293096"/>
              <a:ext cx="574501" cy="576064"/>
            </a:xfrm>
            <a:prstGeom prst="arc">
              <a:avLst>
                <a:gd name="adj1" fmla="val 10750298"/>
                <a:gd name="adj2" fmla="val 20790771"/>
              </a:avLst>
            </a:prstGeom>
            <a:ln w="25400">
              <a:solidFill>
                <a:srgbClr val="FF66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cxnSp>
          <p:nvCxnSpPr>
            <p:cNvPr id="76" name="Rechte verbindingslijn met pijl 75"/>
            <p:cNvCxnSpPr>
              <a:stCxn id="75" idx="2"/>
            </p:cNvCxnSpPr>
            <p:nvPr/>
          </p:nvCxnSpPr>
          <p:spPr>
            <a:xfrm>
              <a:off x="4420104" y="4514124"/>
              <a:ext cx="11820" cy="69506"/>
            </a:xfrm>
            <a:prstGeom prst="straightConnector1">
              <a:avLst/>
            </a:prstGeom>
            <a:ln w="25400">
              <a:solidFill>
                <a:srgbClr val="FF66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7" name="Tekstvak 76"/>
          <p:cNvSpPr txBox="1"/>
          <p:nvPr/>
        </p:nvSpPr>
        <p:spPr>
          <a:xfrm>
            <a:off x="7407358" y="4587890"/>
            <a:ext cx="10081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/>
              <a:t>×120</a:t>
            </a:r>
          </a:p>
        </p:txBody>
      </p:sp>
      <p:sp>
        <p:nvSpPr>
          <p:cNvPr id="78" name="Tekstvak 77"/>
          <p:cNvSpPr txBox="1"/>
          <p:nvPr/>
        </p:nvSpPr>
        <p:spPr>
          <a:xfrm>
            <a:off x="7768147" y="5169534"/>
            <a:ext cx="69133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200" dirty="0"/>
              <a:t>120</a:t>
            </a:r>
          </a:p>
        </p:txBody>
      </p:sp>
      <p:grpSp>
        <p:nvGrpSpPr>
          <p:cNvPr id="79" name="Groep 78"/>
          <p:cNvGrpSpPr/>
          <p:nvPr/>
        </p:nvGrpSpPr>
        <p:grpSpPr>
          <a:xfrm rot="10800000" flipH="1">
            <a:off x="7512510" y="5794121"/>
            <a:ext cx="578441" cy="456318"/>
            <a:chOff x="3853483" y="4293096"/>
            <a:chExt cx="578441" cy="576064"/>
          </a:xfrm>
        </p:grpSpPr>
        <p:sp>
          <p:nvSpPr>
            <p:cNvPr id="80" name="Boog 79"/>
            <p:cNvSpPr/>
            <p:nvPr/>
          </p:nvSpPr>
          <p:spPr>
            <a:xfrm>
              <a:off x="3853483" y="4293096"/>
              <a:ext cx="574501" cy="576064"/>
            </a:xfrm>
            <a:prstGeom prst="arc">
              <a:avLst>
                <a:gd name="adj1" fmla="val 10750298"/>
                <a:gd name="adj2" fmla="val 20790771"/>
              </a:avLst>
            </a:prstGeom>
            <a:ln w="25400">
              <a:solidFill>
                <a:srgbClr val="FF66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cxnSp>
          <p:nvCxnSpPr>
            <p:cNvPr id="81" name="Rechte verbindingslijn met pijl 80"/>
            <p:cNvCxnSpPr>
              <a:stCxn id="80" idx="2"/>
            </p:cNvCxnSpPr>
            <p:nvPr/>
          </p:nvCxnSpPr>
          <p:spPr>
            <a:xfrm>
              <a:off x="4420104" y="4514124"/>
              <a:ext cx="11820" cy="69506"/>
            </a:xfrm>
            <a:prstGeom prst="straightConnector1">
              <a:avLst/>
            </a:prstGeom>
            <a:ln w="25400">
              <a:solidFill>
                <a:srgbClr val="FF66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2" name="Tekstvak 81"/>
          <p:cNvSpPr txBox="1"/>
          <p:nvPr/>
        </p:nvSpPr>
        <p:spPr>
          <a:xfrm>
            <a:off x="7407358" y="6175027"/>
            <a:ext cx="10081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/>
              <a:t>×120</a:t>
            </a:r>
          </a:p>
        </p:txBody>
      </p:sp>
      <p:sp>
        <p:nvSpPr>
          <p:cNvPr id="83" name="Tekstvak 82"/>
          <p:cNvSpPr txBox="1"/>
          <p:nvPr/>
        </p:nvSpPr>
        <p:spPr>
          <a:xfrm>
            <a:off x="7768147" y="5589409"/>
            <a:ext cx="7200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200" dirty="0"/>
              <a:t>?</a:t>
            </a:r>
          </a:p>
        </p:txBody>
      </p:sp>
      <p:sp>
        <p:nvSpPr>
          <p:cNvPr id="84" name="Tekstvak 83"/>
          <p:cNvSpPr txBox="1"/>
          <p:nvPr/>
        </p:nvSpPr>
        <p:spPr>
          <a:xfrm>
            <a:off x="1400452" y="5280577"/>
            <a:ext cx="254468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nieuwe prijs =</a:t>
            </a:r>
          </a:p>
        </p:txBody>
      </p:sp>
      <p:sp>
        <p:nvSpPr>
          <p:cNvPr id="85" name="Tekstvak 84"/>
          <p:cNvSpPr txBox="1"/>
          <p:nvPr/>
        </p:nvSpPr>
        <p:spPr>
          <a:xfrm>
            <a:off x="6072891" y="1881408"/>
            <a:ext cx="121965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4,50</a:t>
            </a:r>
          </a:p>
        </p:txBody>
      </p:sp>
      <p:sp>
        <p:nvSpPr>
          <p:cNvPr id="87" name="Tekstvak 86"/>
          <p:cNvSpPr txBox="1"/>
          <p:nvPr/>
        </p:nvSpPr>
        <p:spPr>
          <a:xfrm>
            <a:off x="6644015" y="4557113"/>
            <a:ext cx="78109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:100</a:t>
            </a:r>
          </a:p>
        </p:txBody>
      </p:sp>
      <p:sp>
        <p:nvSpPr>
          <p:cNvPr id="88" name="Tekstvak 87"/>
          <p:cNvSpPr txBox="1"/>
          <p:nvPr/>
        </p:nvSpPr>
        <p:spPr>
          <a:xfrm>
            <a:off x="7379563" y="4587890"/>
            <a:ext cx="103590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×120</a:t>
            </a:r>
          </a:p>
        </p:txBody>
      </p:sp>
      <p:sp>
        <p:nvSpPr>
          <p:cNvPr id="89" name="Tekstvak 88"/>
          <p:cNvSpPr txBox="1"/>
          <p:nvPr/>
        </p:nvSpPr>
        <p:spPr>
          <a:xfrm>
            <a:off x="2941927" y="5699715"/>
            <a:ext cx="159577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= € 5,40</a:t>
            </a:r>
          </a:p>
        </p:txBody>
      </p:sp>
      <p:sp>
        <p:nvSpPr>
          <p:cNvPr id="90" name="Einde presentatie icoon"/>
          <p:cNvSpPr/>
          <p:nvPr/>
        </p:nvSpPr>
        <p:spPr>
          <a:xfrm>
            <a:off x="8696948" y="6453336"/>
            <a:ext cx="288000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6" name="Tekstvak 85"/>
          <p:cNvSpPr txBox="1"/>
          <p:nvPr/>
        </p:nvSpPr>
        <p:spPr>
          <a:xfrm>
            <a:off x="6337572" y="3576395"/>
            <a:ext cx="2568882" cy="769441"/>
          </a:xfrm>
          <a:prstGeom prst="rect">
            <a:avLst/>
          </a:prstGeom>
          <a:solidFill>
            <a:schemeClr val="accent5">
              <a:lumMod val="9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l-NL" sz="2200" dirty="0"/>
              <a:t>4,50 : 100 × 120</a:t>
            </a:r>
          </a:p>
          <a:p>
            <a:r>
              <a:rPr lang="nl-NL" sz="2200" dirty="0"/>
              <a:t>                       5,40</a:t>
            </a:r>
          </a:p>
        </p:txBody>
      </p:sp>
    </p:spTree>
    <p:extLst>
      <p:ext uri="{BB962C8B-B14F-4D97-AF65-F5344CB8AC3E}">
        <p14:creationId xmlns:p14="http://schemas.microsoft.com/office/powerpoint/2010/main" val="163821574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500"/>
                            </p:stCondLst>
                            <p:childTnLst>
                              <p:par>
                                <p:cTn id="7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500"/>
                            </p:stCondLst>
                            <p:childTnLst>
                              <p:par>
                                <p:cTn id="9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500"/>
                            </p:stCondLst>
                            <p:childTnLst>
                              <p:par>
                                <p:cTn id="9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2.96296E-6 L -0.31823 0.49467 " pathEditMode="relative" rAng="0" ptsTypes="AA">
                                      <p:cBhvr>
                                        <p:cTn id="108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920" y="247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000"/>
                            </p:stCondLst>
                            <p:childTnLst>
                              <p:par>
                                <p:cTn id="11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35" presetClass="path" presetSubtype="0" accel="50000" decel="5000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8.33333E-7 -3.33333E-6 L -0.32153 0.10463 " pathEditMode="relative" rAng="0" ptsTypes="AA">
                                      <p:cBhvr>
                                        <p:cTn id="113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076" y="52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1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1.48148E-6 L -0.33351 0.10023 " pathEditMode="relative" rAng="0" ptsTypes="AA">
                                      <p:cBhvr>
                                        <p:cTn id="118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684" y="5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3500"/>
                            </p:stCondLst>
                            <p:childTnLst>
                              <p:par>
                                <p:cTn id="12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13" grpId="0"/>
      <p:bldP spid="14" grpId="0"/>
      <p:bldP spid="15" grpId="0"/>
      <p:bldP spid="15" grpId="1"/>
      <p:bldP spid="30" grpId="0"/>
      <p:bldP spid="30" grpId="1"/>
      <p:bldP spid="31" grpId="0"/>
      <p:bldP spid="32" grpId="0"/>
      <p:bldP spid="33" grpId="0"/>
      <p:bldP spid="46" grpId="0"/>
      <p:bldP spid="50" grpId="0"/>
      <p:bldP spid="77" grpId="0"/>
      <p:bldP spid="78" grpId="0"/>
      <p:bldP spid="82" grpId="0"/>
      <p:bldP spid="84" grpId="0"/>
      <p:bldP spid="85" grpId="0"/>
      <p:bldP spid="85" grpId="1"/>
      <p:bldP spid="87" grpId="0"/>
      <p:bldP spid="87" grpId="1"/>
      <p:bldP spid="88" grpId="0"/>
      <p:bldP spid="88" grpId="1"/>
      <p:bldP spid="89" grpId="0"/>
      <p:bldP spid="90" grpId="0" animBg="1"/>
      <p:bldP spid="86" grpId="0" animBg="1"/>
    </p:bldLst>
  </p:timing>
</p:sld>
</file>

<file path=ppt/theme/theme1.xml><?xml version="1.0" encoding="utf-8"?>
<a:theme xmlns:a="http://schemas.openxmlformats.org/drawingml/2006/main" name="TheorieTemplateMacroWatermark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00B05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400" dirty="0"/>
        </a:defPPr>
      </a:lstStyle>
    </a:tx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TheorieTemplateMacroWatermark</Template>
  <TotalTime>0</TotalTime>
  <Words>226</Words>
  <Application>Microsoft Office PowerPoint</Application>
  <PresentationFormat>Diavoorstelling (4:3)</PresentationFormat>
  <Paragraphs>71</Paragraphs>
  <Slides>3</Slides>
  <Notes>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8" baseType="lpstr">
      <vt:lpstr>MS PGothic</vt:lpstr>
      <vt:lpstr>Arial</vt:lpstr>
      <vt:lpstr>Arial Black</vt:lpstr>
      <vt:lpstr>Eurostile</vt:lpstr>
      <vt:lpstr>TheorieTemplateMacroWatermark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Manon Grevinga</dc:creator>
  <cp:lastModifiedBy>Luuk Mennen</cp:lastModifiedBy>
  <cp:revision>11</cp:revision>
  <dcterms:created xsi:type="dcterms:W3CDTF">2015-01-18T17:49:43Z</dcterms:created>
  <dcterms:modified xsi:type="dcterms:W3CDTF">2018-09-18T09:39:14Z</dcterms:modified>
</cp:coreProperties>
</file>