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22" r:id="rId2"/>
    <p:sldId id="327" r:id="rId3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m" initials="T" lastIdx="1" clrIdx="0"/>
  <p:cmAuthor id="1" name="T.H. Nijbroek" initials="N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0093"/>
    <a:srgbClr val="0099FF"/>
    <a:srgbClr val="00FF00"/>
    <a:srgbClr val="00FFFF"/>
    <a:srgbClr val="008000"/>
    <a:srgbClr val="CC99FF"/>
    <a:srgbClr val="DEBDFF"/>
    <a:srgbClr val="9966FF"/>
    <a:srgbClr val="66FF66"/>
    <a:srgbClr val="D5F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8262C12-88CD-49DC-B3C2-07176D260456}" v="22" dt="2018-09-17T11:56:21.16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0" autoAdjust="0"/>
    <p:restoredTop sz="84343" autoAdjust="0"/>
  </p:normalViewPr>
  <p:slideViewPr>
    <p:cSldViewPr snapToObjects="1">
      <p:cViewPr varScale="1">
        <p:scale>
          <a:sx n="61" d="100"/>
          <a:sy n="61" d="100"/>
        </p:scale>
        <p:origin x="163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commentAuthors" Target="commentAuthors.xml"/><Relationship Id="rId10" Type="http://schemas.microsoft.com/office/2016/11/relationships/changesInfo" Target="changesInfos/changesInfo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uk Mennen" userId="e8da6a4e-8fc9-4e27-9348-3a94ae635dab" providerId="ADAL" clId="{68262C12-88CD-49DC-B3C2-07176D260456}"/>
    <pc:docChg chg="modSld">
      <pc:chgData name="Luuk Mennen" userId="e8da6a4e-8fc9-4e27-9348-3a94ae635dab" providerId="ADAL" clId="{68262C12-88CD-49DC-B3C2-07176D260456}" dt="2018-09-17T11:56:21.169" v="21" actId="20577"/>
      <pc:docMkLst>
        <pc:docMk/>
      </pc:docMkLst>
      <pc:sldChg chg="modSp">
        <pc:chgData name="Luuk Mennen" userId="e8da6a4e-8fc9-4e27-9348-3a94ae635dab" providerId="ADAL" clId="{68262C12-88CD-49DC-B3C2-07176D260456}" dt="2018-09-17T11:56:21.169" v="21" actId="20577"/>
        <pc:sldMkLst>
          <pc:docMk/>
          <pc:sldMk cId="0" sldId="322"/>
        </pc:sldMkLst>
        <pc:spChg chg="mod">
          <ac:chgData name="Luuk Mennen" userId="e8da6a4e-8fc9-4e27-9348-3a94ae635dab" providerId="ADAL" clId="{68262C12-88CD-49DC-B3C2-07176D260456}" dt="2018-09-17T11:56:21.169" v="21" actId="20577"/>
          <ac:spMkLst>
            <pc:docMk/>
            <pc:sldMk cId="0" sldId="322"/>
            <ac:spMk id="205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/>
              <a:t>Klik om de opmaakprofielen van de modeltekst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7595DC7-3F28-4B14-A17E-4C9311BF159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7000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10566C7-8CDC-47FA-BE1E-65423A37F256}" type="slidenum">
              <a:rPr lang="nl-NL" smtClean="0"/>
              <a:pPr eaLnBrk="1" hangingPunct="1"/>
              <a:t>1</a:t>
            </a:fld>
            <a:endParaRPr lang="nl-NL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B01C9BF-7A4D-4F29-A0EA-5BF064311FBC}" type="slidenum">
              <a:rPr lang="nl-NL" sz="1200">
                <a:ea typeface="MS PGothic" pitchFamily="34" charset="-128"/>
              </a:rPr>
              <a:pPr algn="r" eaLnBrk="1" hangingPunct="1"/>
              <a:t>1</a:t>
            </a:fld>
            <a:endParaRPr lang="nl-NL" sz="1200">
              <a:ea typeface="MS PGothic" pitchFamily="34" charset="-128"/>
            </a:endParaRPr>
          </a:p>
        </p:txBody>
      </p:sp>
      <p:sp>
        <p:nvSpPr>
          <p:cNvPr id="512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Arial" pitchFamily="34" charset="0"/>
            </a:endParaRPr>
          </a:p>
        </p:txBody>
      </p:sp>
      <p:sp>
        <p:nvSpPr>
          <p:cNvPr id="5126" name="Tijdelijke aanduiding voor dia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738ADDE-9C6C-4A0D-A84C-DB912C0EEC06}" type="slidenum">
              <a:rPr lang="nl-NL" sz="1200" b="1">
                <a:ea typeface="MS PGothic" pitchFamily="34" charset="-128"/>
              </a:rPr>
              <a:pPr algn="r" eaLnBrk="1" hangingPunct="1"/>
              <a:t>1</a:t>
            </a:fld>
            <a:endParaRPr lang="nl-NL" sz="1200" b="1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2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12C65-7722-4A8C-A5CC-10F4CEEC6D2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3880122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90102-B343-4C86-A674-05614566CC5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2874875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2ADC7-7322-4D80-81BA-11C5CC3B95A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611213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36EF7-BA07-4578-B274-6555CCD735D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087731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0BA6D8-ACC9-4ACD-8091-14EFCD67E68D}" type="slidenum">
              <a:rPr lang="nl-NL" smtClean="0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2895099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E4955-A0C5-4819-AE89-1A54D003814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6098484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9A805-A37B-43FE-AC1E-1EE90B4F70B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5072980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AC07B-20F8-4AE5-B1FF-AD7A1E0601A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76895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42694-5EEE-4602-9D8B-5CC57A7B586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857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1A75D-B980-4646-A087-8E0A5ACA295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00219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D6954-F7EF-407E-B5F9-1403C34F901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7550215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413D2-F27A-445D-BB24-94F15CF31AD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599886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opmaakprofielen van de modeltekst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80BA6D8-ACC9-4ACD-8091-14EFCD67E68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ChangeArrowheads="1"/>
          </p:cNvSpPr>
          <p:nvPr/>
        </p:nvSpPr>
        <p:spPr bwMode="auto">
          <a:xfrm>
            <a:off x="2771800" y="3954459"/>
            <a:ext cx="3528392" cy="1346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defTabSz="906463" eaLnBrk="0" hangingPunct="0">
              <a:lnSpc>
                <a:spcPct val="110000"/>
              </a:lnSpc>
            </a:pPr>
            <a:r>
              <a:rPr lang="nl-NL" sz="2400">
                <a:latin typeface="+mn-lt"/>
              </a:rPr>
              <a:t>Informatie </a:t>
            </a:r>
            <a:r>
              <a:rPr lang="nl-NL" sz="2400" dirty="0">
                <a:latin typeface="+mn-lt"/>
              </a:rPr>
              <a:t>in een assenstelsel</a:t>
            </a:r>
          </a:p>
          <a:p>
            <a:pPr defTabSz="906463" eaLnBrk="0" hangingPunct="0">
              <a:lnSpc>
                <a:spcPct val="110000"/>
              </a:lnSpc>
            </a:pP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Grafieken</a:t>
            </a:r>
            <a:r>
              <a:rPr lang="en-US" sz="2400" b="1" dirty="0">
                <a:solidFill>
                  <a:srgbClr val="D60093"/>
                </a:solidFill>
                <a:latin typeface="+mn-lt"/>
              </a:rPr>
              <a:t> </a:t>
            </a: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tekenen</a:t>
            </a:r>
            <a:endParaRPr lang="nl-NL" sz="2400" dirty="0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3" name="Group 53"/>
          <p:cNvGrpSpPr/>
          <p:nvPr/>
        </p:nvGrpSpPr>
        <p:grpSpPr>
          <a:xfrm>
            <a:off x="5093295" y="2155680"/>
            <a:ext cx="4159226" cy="4447260"/>
            <a:chOff x="337988" y="4013448"/>
            <a:chExt cx="8421291" cy="1575792"/>
          </a:xfrm>
        </p:grpSpPr>
        <p:grpSp>
          <p:nvGrpSpPr>
            <p:cNvPr id="184" name="Group 54"/>
            <p:cNvGrpSpPr/>
            <p:nvPr/>
          </p:nvGrpSpPr>
          <p:grpSpPr>
            <a:xfrm>
              <a:off x="337988" y="4013448"/>
              <a:ext cx="8421291" cy="1575792"/>
              <a:chOff x="337988" y="4013448"/>
              <a:chExt cx="8421291" cy="1575792"/>
            </a:xfrm>
          </p:grpSpPr>
          <p:sp>
            <p:nvSpPr>
              <p:cNvPr id="186" name="Grijze achtergrond"/>
              <p:cNvSpPr/>
              <p:nvPr/>
            </p:nvSpPr>
            <p:spPr>
              <a:xfrm>
                <a:off x="337988" y="4013448"/>
                <a:ext cx="8421291" cy="1575792"/>
              </a:xfrm>
              <a:prstGeom prst="rect">
                <a:avLst/>
              </a:prstGeom>
              <a:gradFill flip="none" rotWithShape="1">
                <a:gsLst>
                  <a:gs pos="86000">
                    <a:srgbClr val="808080"/>
                  </a:gs>
                  <a:gs pos="13000">
                    <a:srgbClr val="808080"/>
                  </a:gs>
                  <a:gs pos="98333">
                    <a:srgbClr val="FFFFFF"/>
                  </a:gs>
                  <a:gs pos="0">
                    <a:srgbClr val="FFFFFF"/>
                  </a:gs>
                </a:gsLst>
                <a:path path="rect">
                  <a:fillToRect l="50000" t="50000" r="50000" b="50000"/>
                </a:path>
                <a:tileRect/>
              </a:gradFill>
              <a:ln w="127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l-NL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187" name="Wit vierkant"/>
              <p:cNvSpPr/>
              <p:nvPr/>
            </p:nvSpPr>
            <p:spPr>
              <a:xfrm>
                <a:off x="646658" y="4095428"/>
                <a:ext cx="7834964" cy="141183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2">
                    <a:lumMod val="75000"/>
                  </a:schemeClr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dirty="0"/>
              </a:p>
            </p:txBody>
          </p:sp>
        </p:grpSp>
        <p:cxnSp>
          <p:nvCxnSpPr>
            <p:cNvPr id="185" name="Straight Connector 55"/>
            <p:cNvCxnSpPr/>
            <p:nvPr/>
          </p:nvCxnSpPr>
          <p:spPr>
            <a:xfrm>
              <a:off x="1424008" y="4095428"/>
              <a:ext cx="0" cy="1411832"/>
            </a:xfrm>
            <a:prstGeom prst="line">
              <a:avLst/>
            </a:prstGeom>
            <a:ln w="19050">
              <a:solidFill>
                <a:srgbClr val="0070C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Grafieken tekenen</a:t>
            </a: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50" name="c Noordhoff"/>
          <p:cNvSpPr txBox="1"/>
          <p:nvPr/>
        </p:nvSpPr>
        <p:spPr>
          <a:xfrm>
            <a:off x="3581081" y="6581000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2" name="TextBox 56"/>
          <p:cNvSpPr txBox="1"/>
          <p:nvPr/>
        </p:nvSpPr>
        <p:spPr>
          <a:xfrm>
            <a:off x="476509" y="2926105"/>
            <a:ext cx="334258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>
                <a:solidFill>
                  <a:srgbClr val="0070C0"/>
                </a:solidFill>
              </a:rPr>
              <a:t>Hoe </a:t>
            </a:r>
            <a:r>
              <a:rPr lang="en-US" sz="2200" b="1" dirty="0" err="1">
                <a:solidFill>
                  <a:srgbClr val="0070C0"/>
                </a:solidFill>
              </a:rPr>
              <a:t>lang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moet</a:t>
            </a:r>
            <a:r>
              <a:rPr lang="en-US" sz="2200" b="1" dirty="0">
                <a:solidFill>
                  <a:srgbClr val="0070C0"/>
                </a:solidFill>
              </a:rPr>
              <a:t> de </a:t>
            </a:r>
            <a:br>
              <a:rPr lang="en-US" sz="2200" b="1" dirty="0">
                <a:solidFill>
                  <a:srgbClr val="0070C0"/>
                </a:solidFill>
              </a:rPr>
            </a:br>
            <a:r>
              <a:rPr lang="en-US" sz="2200" b="1" dirty="0" err="1">
                <a:solidFill>
                  <a:srgbClr val="0070C0"/>
                </a:solidFill>
              </a:rPr>
              <a:t>horizontale</a:t>
            </a:r>
            <a:r>
              <a:rPr lang="en-US" sz="2200" b="1" dirty="0">
                <a:solidFill>
                  <a:srgbClr val="0070C0"/>
                </a:solidFill>
              </a:rPr>
              <a:t> as </a:t>
            </a:r>
            <a:r>
              <a:rPr lang="en-US" sz="2200" b="1" dirty="0" err="1">
                <a:solidFill>
                  <a:srgbClr val="0070C0"/>
                </a:solidFill>
              </a:rPr>
              <a:t>worden</a:t>
            </a:r>
            <a:r>
              <a:rPr lang="en-US" sz="2200" b="1" dirty="0">
                <a:solidFill>
                  <a:srgbClr val="0070C0"/>
                </a:solidFill>
              </a:rPr>
              <a:t>?</a:t>
            </a:r>
          </a:p>
        </p:txBody>
      </p:sp>
      <p:grpSp>
        <p:nvGrpSpPr>
          <p:cNvPr id="28" name="Animatie icoon"/>
          <p:cNvGrpSpPr>
            <a:grpSpLocks noChangeAspect="1"/>
          </p:cNvGrpSpPr>
          <p:nvPr/>
        </p:nvGrpSpPr>
        <p:grpSpPr>
          <a:xfrm>
            <a:off x="8620759" y="6417352"/>
            <a:ext cx="440378" cy="360000"/>
            <a:chOff x="5076056" y="174576"/>
            <a:chExt cx="3276364" cy="2678360"/>
          </a:xfrm>
        </p:grpSpPr>
        <p:sp>
          <p:nvSpPr>
            <p:cNvPr id="29" name="Rectangle 51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0" name="Isosceles Triangle 52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1" name="Oval 53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2" name="Oval 54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cxnSp>
        <p:nvCxnSpPr>
          <p:cNvPr id="33" name="Rechte verbindingslijn 3"/>
          <p:cNvCxnSpPr/>
          <p:nvPr/>
        </p:nvCxnSpPr>
        <p:spPr>
          <a:xfrm>
            <a:off x="2915816" y="1557158"/>
            <a:ext cx="6142847" cy="0"/>
          </a:xfrm>
          <a:prstGeom prst="line">
            <a:avLst/>
          </a:prstGeom>
          <a:ln w="1905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Rechte verbindingslijn 4"/>
          <p:cNvCxnSpPr/>
          <p:nvPr/>
        </p:nvCxnSpPr>
        <p:spPr>
          <a:xfrm>
            <a:off x="5593381" y="1052736"/>
            <a:ext cx="0" cy="1008112"/>
          </a:xfrm>
          <a:prstGeom prst="line">
            <a:avLst/>
          </a:prstGeom>
          <a:ln w="3810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Prijs in euros"/>
          <p:cNvSpPr txBox="1"/>
          <p:nvPr/>
        </p:nvSpPr>
        <p:spPr>
          <a:xfrm>
            <a:off x="3204777" y="1564808"/>
            <a:ext cx="20152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r>
              <a:rPr lang="en-US" sz="2400" dirty="0" err="1"/>
              <a:t>afstand</a:t>
            </a:r>
            <a:r>
              <a:rPr lang="en-US" sz="2400" dirty="0"/>
              <a:t> in km</a:t>
            </a:r>
            <a:endParaRPr lang="nl-NL" sz="2400" dirty="0"/>
          </a:p>
        </p:txBody>
      </p:sp>
      <p:sp>
        <p:nvSpPr>
          <p:cNvPr id="36" name="Aantal fotos"/>
          <p:cNvSpPr txBox="1"/>
          <p:nvPr/>
        </p:nvSpPr>
        <p:spPr>
          <a:xfrm>
            <a:off x="3190555" y="1055742"/>
            <a:ext cx="16065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r>
              <a:rPr lang="nl-NL" sz="2400" dirty="0"/>
              <a:t>tijd in uren</a:t>
            </a:r>
          </a:p>
        </p:txBody>
      </p:sp>
      <p:cxnSp>
        <p:nvCxnSpPr>
          <p:cNvPr id="37" name="Rechte verbindingslijn 5"/>
          <p:cNvCxnSpPr/>
          <p:nvPr/>
        </p:nvCxnSpPr>
        <p:spPr>
          <a:xfrm>
            <a:off x="6156176" y="1098560"/>
            <a:ext cx="0" cy="916465"/>
          </a:xfrm>
          <a:prstGeom prst="line">
            <a:avLst/>
          </a:prstGeom>
          <a:ln w="1905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Rechte verbindingslijn 5"/>
          <p:cNvCxnSpPr/>
          <p:nvPr/>
        </p:nvCxnSpPr>
        <p:spPr>
          <a:xfrm>
            <a:off x="6660232" y="1052736"/>
            <a:ext cx="0" cy="1008112"/>
          </a:xfrm>
          <a:prstGeom prst="line">
            <a:avLst/>
          </a:prstGeom>
          <a:ln w="1905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Rechte verbindingslijn 5"/>
          <p:cNvCxnSpPr/>
          <p:nvPr/>
        </p:nvCxnSpPr>
        <p:spPr>
          <a:xfrm>
            <a:off x="7217246" y="1052736"/>
            <a:ext cx="0" cy="1008112"/>
          </a:xfrm>
          <a:prstGeom prst="line">
            <a:avLst/>
          </a:prstGeom>
          <a:ln w="1905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Rechte verbindingslijn 5"/>
          <p:cNvCxnSpPr/>
          <p:nvPr/>
        </p:nvCxnSpPr>
        <p:spPr>
          <a:xfrm>
            <a:off x="7778452" y="1052736"/>
            <a:ext cx="0" cy="1008112"/>
          </a:xfrm>
          <a:prstGeom prst="line">
            <a:avLst/>
          </a:prstGeom>
          <a:ln w="1905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Rechte verbindingslijn 5"/>
          <p:cNvCxnSpPr/>
          <p:nvPr/>
        </p:nvCxnSpPr>
        <p:spPr>
          <a:xfrm>
            <a:off x="8388424" y="1052736"/>
            <a:ext cx="0" cy="1008112"/>
          </a:xfrm>
          <a:prstGeom prst="line">
            <a:avLst/>
          </a:prstGeom>
          <a:ln w="1905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Rechte verbindingslijn 5"/>
          <p:cNvCxnSpPr/>
          <p:nvPr/>
        </p:nvCxnSpPr>
        <p:spPr>
          <a:xfrm>
            <a:off x="9036496" y="1047204"/>
            <a:ext cx="0" cy="1008112"/>
          </a:xfrm>
          <a:prstGeom prst="line">
            <a:avLst/>
          </a:prstGeom>
          <a:ln w="1905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56"/>
          <p:cNvSpPr txBox="1"/>
          <p:nvPr/>
        </p:nvSpPr>
        <p:spPr>
          <a:xfrm>
            <a:off x="2889967" y="692696"/>
            <a:ext cx="26385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FIETSTOCHT KARLIJN</a:t>
            </a:r>
          </a:p>
        </p:txBody>
      </p:sp>
      <p:sp>
        <p:nvSpPr>
          <p:cNvPr id="45" name="TextBox 57"/>
          <p:cNvSpPr txBox="1"/>
          <p:nvPr/>
        </p:nvSpPr>
        <p:spPr>
          <a:xfrm>
            <a:off x="5727980" y="1060752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0</a:t>
            </a:r>
            <a:endParaRPr lang="nl-NL" sz="2400" dirty="0"/>
          </a:p>
        </p:txBody>
      </p:sp>
      <p:sp>
        <p:nvSpPr>
          <p:cNvPr id="46" name="TextBox 58"/>
          <p:cNvSpPr txBox="1"/>
          <p:nvPr/>
        </p:nvSpPr>
        <p:spPr>
          <a:xfrm>
            <a:off x="5705655" y="1593651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0</a:t>
            </a:r>
            <a:endParaRPr lang="nl-NL" sz="2400" dirty="0"/>
          </a:p>
        </p:txBody>
      </p:sp>
      <p:sp>
        <p:nvSpPr>
          <p:cNvPr id="47" name="TextBox 59"/>
          <p:cNvSpPr txBox="1"/>
          <p:nvPr/>
        </p:nvSpPr>
        <p:spPr>
          <a:xfrm>
            <a:off x="6228184" y="1060752"/>
            <a:ext cx="3561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1</a:t>
            </a:r>
            <a:endParaRPr lang="nl-NL" sz="2400" dirty="0"/>
          </a:p>
        </p:txBody>
      </p:sp>
      <p:sp>
        <p:nvSpPr>
          <p:cNvPr id="48" name="TextBox 60"/>
          <p:cNvSpPr txBox="1"/>
          <p:nvPr/>
        </p:nvSpPr>
        <p:spPr>
          <a:xfrm>
            <a:off x="6146276" y="1593651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15</a:t>
            </a:r>
            <a:endParaRPr lang="nl-NL" sz="2400" dirty="0"/>
          </a:p>
        </p:txBody>
      </p:sp>
      <p:sp>
        <p:nvSpPr>
          <p:cNvPr id="49" name="TextBox 61"/>
          <p:cNvSpPr txBox="1"/>
          <p:nvPr/>
        </p:nvSpPr>
        <p:spPr>
          <a:xfrm>
            <a:off x="6675632" y="1593651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30</a:t>
            </a:r>
            <a:endParaRPr lang="nl-NL" sz="2400" dirty="0"/>
          </a:p>
        </p:txBody>
      </p:sp>
      <p:sp>
        <p:nvSpPr>
          <p:cNvPr id="51" name="TextBox 62"/>
          <p:cNvSpPr txBox="1"/>
          <p:nvPr/>
        </p:nvSpPr>
        <p:spPr>
          <a:xfrm>
            <a:off x="7232646" y="1593651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35</a:t>
            </a:r>
            <a:endParaRPr lang="nl-NL" sz="2400" dirty="0"/>
          </a:p>
        </p:txBody>
      </p:sp>
      <p:sp>
        <p:nvSpPr>
          <p:cNvPr id="54" name="TextBox 65"/>
          <p:cNvSpPr txBox="1"/>
          <p:nvPr/>
        </p:nvSpPr>
        <p:spPr>
          <a:xfrm>
            <a:off x="8460432" y="1593651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60</a:t>
            </a:r>
            <a:endParaRPr lang="nl-NL" sz="2400" dirty="0"/>
          </a:p>
        </p:txBody>
      </p:sp>
      <p:sp>
        <p:nvSpPr>
          <p:cNvPr id="55" name="TextBox 69"/>
          <p:cNvSpPr txBox="1"/>
          <p:nvPr/>
        </p:nvSpPr>
        <p:spPr>
          <a:xfrm>
            <a:off x="6798575" y="1060752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2</a:t>
            </a:r>
            <a:endParaRPr lang="nl-NL" sz="2400" dirty="0"/>
          </a:p>
        </p:txBody>
      </p:sp>
      <p:sp>
        <p:nvSpPr>
          <p:cNvPr id="56" name="TextBox 70"/>
          <p:cNvSpPr txBox="1"/>
          <p:nvPr/>
        </p:nvSpPr>
        <p:spPr>
          <a:xfrm>
            <a:off x="7312156" y="1060752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3</a:t>
            </a:r>
            <a:endParaRPr lang="nl-NL" sz="2400" dirty="0"/>
          </a:p>
        </p:txBody>
      </p:sp>
      <p:sp>
        <p:nvSpPr>
          <p:cNvPr id="58" name="TextBox 71"/>
          <p:cNvSpPr txBox="1"/>
          <p:nvPr/>
        </p:nvSpPr>
        <p:spPr>
          <a:xfrm>
            <a:off x="8546193" y="1060752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5</a:t>
            </a:r>
            <a:endParaRPr lang="nl-NL" sz="2400" dirty="0"/>
          </a:p>
        </p:txBody>
      </p:sp>
      <p:sp>
        <p:nvSpPr>
          <p:cNvPr id="59" name="TextBox 72"/>
          <p:cNvSpPr txBox="1"/>
          <p:nvPr/>
        </p:nvSpPr>
        <p:spPr>
          <a:xfrm>
            <a:off x="7884368" y="1060752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4</a:t>
            </a:r>
            <a:endParaRPr lang="nl-NL" sz="2400" dirty="0"/>
          </a:p>
        </p:txBody>
      </p:sp>
      <p:sp>
        <p:nvSpPr>
          <p:cNvPr id="60" name="TextBox 73"/>
          <p:cNvSpPr txBox="1"/>
          <p:nvPr/>
        </p:nvSpPr>
        <p:spPr>
          <a:xfrm>
            <a:off x="7830571" y="1593651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45</a:t>
            </a:r>
            <a:endParaRPr lang="nl-NL" sz="2400" dirty="0"/>
          </a:p>
        </p:txBody>
      </p:sp>
      <p:sp>
        <p:nvSpPr>
          <p:cNvPr id="11" name="Ovaal 10"/>
          <p:cNvSpPr/>
          <p:nvPr/>
        </p:nvSpPr>
        <p:spPr>
          <a:xfrm>
            <a:off x="2699792" y="905352"/>
            <a:ext cx="6387859" cy="742904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1" name="Ovaal 60"/>
          <p:cNvSpPr/>
          <p:nvPr/>
        </p:nvSpPr>
        <p:spPr>
          <a:xfrm>
            <a:off x="2771800" y="1432232"/>
            <a:ext cx="6343588" cy="742904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Tekstvak 11"/>
          <p:cNvSpPr txBox="1"/>
          <p:nvPr/>
        </p:nvSpPr>
        <p:spPr>
          <a:xfrm>
            <a:off x="3995936" y="332656"/>
            <a:ext cx="377194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hoort bij de horizontale as</a:t>
            </a:r>
          </a:p>
        </p:txBody>
      </p:sp>
      <p:sp>
        <p:nvSpPr>
          <p:cNvPr id="62" name="Tekstvak 61"/>
          <p:cNvSpPr txBox="1"/>
          <p:nvPr/>
        </p:nvSpPr>
        <p:spPr>
          <a:xfrm>
            <a:off x="5120537" y="2204864"/>
            <a:ext cx="377194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hoort bij de verticale as</a:t>
            </a:r>
          </a:p>
        </p:txBody>
      </p:sp>
      <p:sp>
        <p:nvSpPr>
          <p:cNvPr id="63" name="Einde presentatie icoon"/>
          <p:cNvSpPr/>
          <p:nvPr/>
        </p:nvSpPr>
        <p:spPr>
          <a:xfrm>
            <a:off x="8696948" y="6453336"/>
            <a:ext cx="288000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4" name="TextBox 6"/>
          <p:cNvSpPr txBox="1"/>
          <p:nvPr/>
        </p:nvSpPr>
        <p:spPr>
          <a:xfrm>
            <a:off x="378768" y="692696"/>
            <a:ext cx="15412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>
                <a:solidFill>
                  <a:srgbClr val="D60093"/>
                </a:solidFill>
              </a:rPr>
              <a:t>Voorbeeld</a:t>
            </a:r>
            <a:r>
              <a:rPr lang="en-US" sz="2400" dirty="0">
                <a:solidFill>
                  <a:srgbClr val="D60093"/>
                </a:solidFill>
              </a:rPr>
              <a:t> </a:t>
            </a:r>
            <a:endParaRPr lang="nl-NL" sz="2400" dirty="0">
              <a:solidFill>
                <a:srgbClr val="D60093"/>
              </a:solidFill>
            </a:endParaRPr>
          </a:p>
        </p:txBody>
      </p:sp>
      <p:sp>
        <p:nvSpPr>
          <p:cNvPr id="65" name="TextBox 8"/>
          <p:cNvSpPr txBox="1"/>
          <p:nvPr/>
        </p:nvSpPr>
        <p:spPr>
          <a:xfrm>
            <a:off x="467544" y="1124744"/>
            <a:ext cx="2336665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 err="1"/>
              <a:t>Opgave</a:t>
            </a:r>
            <a:endParaRPr lang="en-US" sz="2200" i="1" dirty="0"/>
          </a:p>
          <a:p>
            <a:r>
              <a:rPr lang="en-US" sz="2200" dirty="0" err="1"/>
              <a:t>Teken</a:t>
            </a:r>
            <a:r>
              <a:rPr lang="en-US" sz="2200" dirty="0"/>
              <a:t> de </a:t>
            </a:r>
            <a:r>
              <a:rPr lang="en-US" sz="2200" dirty="0" err="1"/>
              <a:t>grafiek</a:t>
            </a:r>
            <a:r>
              <a:rPr lang="en-US" sz="2200" dirty="0"/>
              <a:t> </a:t>
            </a:r>
            <a:br>
              <a:rPr lang="en-US" sz="2200" dirty="0"/>
            </a:br>
            <a:r>
              <a:rPr lang="en-US" sz="2200" dirty="0" err="1"/>
              <a:t>bij</a:t>
            </a:r>
            <a:r>
              <a:rPr lang="en-US" sz="2200" dirty="0"/>
              <a:t> de </a:t>
            </a:r>
            <a:r>
              <a:rPr lang="en-US" sz="2200" dirty="0" err="1"/>
              <a:t>tabel</a:t>
            </a:r>
            <a:r>
              <a:rPr lang="en-US" sz="2200" dirty="0"/>
              <a:t>.</a:t>
            </a:r>
          </a:p>
        </p:txBody>
      </p:sp>
      <p:sp>
        <p:nvSpPr>
          <p:cNvPr id="13" name="Ovaal 12"/>
          <p:cNvSpPr/>
          <p:nvPr/>
        </p:nvSpPr>
        <p:spPr>
          <a:xfrm>
            <a:off x="8407880" y="837873"/>
            <a:ext cx="629861" cy="1366991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67" name="Animatie icoon"/>
          <p:cNvGrpSpPr>
            <a:grpSpLocks noChangeAspect="1"/>
          </p:cNvGrpSpPr>
          <p:nvPr/>
        </p:nvGrpSpPr>
        <p:grpSpPr>
          <a:xfrm>
            <a:off x="8624621" y="6447789"/>
            <a:ext cx="440378" cy="360000"/>
            <a:chOff x="5076056" y="174576"/>
            <a:chExt cx="3276364" cy="2678360"/>
          </a:xfrm>
        </p:grpSpPr>
        <p:sp>
          <p:nvSpPr>
            <p:cNvPr id="68" name="Rectangle 51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9" name="Isosceles Triangle 52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0" name="Oval 53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1" name="Oval 54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80" name="TextBox 56"/>
          <p:cNvSpPr txBox="1"/>
          <p:nvPr/>
        </p:nvSpPr>
        <p:spPr>
          <a:xfrm>
            <a:off x="477592" y="2924944"/>
            <a:ext cx="363913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De </a:t>
            </a:r>
            <a:r>
              <a:rPr lang="en-US" sz="2200" dirty="0" err="1"/>
              <a:t>hoogste</a:t>
            </a:r>
            <a:r>
              <a:rPr lang="en-US" sz="2200" dirty="0"/>
              <a:t> </a:t>
            </a:r>
            <a:r>
              <a:rPr lang="en-US" sz="2200" dirty="0" err="1"/>
              <a:t>tijd</a:t>
            </a:r>
            <a:r>
              <a:rPr lang="en-US" sz="2200" dirty="0"/>
              <a:t> is 5 </a:t>
            </a:r>
            <a:r>
              <a:rPr lang="en-US" sz="2200" dirty="0" err="1"/>
              <a:t>uur</a:t>
            </a:r>
            <a:r>
              <a:rPr lang="en-US" sz="2200" dirty="0"/>
              <a:t>, </a:t>
            </a:r>
            <a:br>
              <a:rPr lang="en-US" sz="2200" dirty="0"/>
            </a:br>
            <a:r>
              <a:rPr lang="en-US" sz="2200" dirty="0"/>
              <a:t>de </a:t>
            </a:r>
            <a:r>
              <a:rPr lang="en-US" sz="2200" dirty="0" err="1"/>
              <a:t>horizontale</a:t>
            </a:r>
            <a:r>
              <a:rPr lang="en-US" sz="2200" dirty="0"/>
              <a:t> as </a:t>
            </a:r>
            <a:r>
              <a:rPr lang="en-US" sz="2200" dirty="0" err="1"/>
              <a:t>loopt</a:t>
            </a:r>
            <a:r>
              <a:rPr lang="en-US" sz="2200" dirty="0"/>
              <a:t> </a:t>
            </a:r>
            <a:r>
              <a:rPr lang="en-US" sz="2200" dirty="0" err="1"/>
              <a:t>dus</a:t>
            </a:r>
            <a:r>
              <a:rPr lang="en-US" sz="2200" dirty="0"/>
              <a:t> </a:t>
            </a:r>
            <a:br>
              <a:rPr lang="en-US" sz="2200" dirty="0"/>
            </a:br>
            <a:r>
              <a:rPr lang="en-US" sz="2200" dirty="0"/>
              <a:t>van 0 tot 5.</a:t>
            </a:r>
          </a:p>
        </p:txBody>
      </p:sp>
      <p:sp>
        <p:nvSpPr>
          <p:cNvPr id="81" name="TextBox 56"/>
          <p:cNvSpPr txBox="1"/>
          <p:nvPr/>
        </p:nvSpPr>
        <p:spPr>
          <a:xfrm>
            <a:off x="477592" y="3934217"/>
            <a:ext cx="446949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/>
              <a:t>Stapjes</a:t>
            </a:r>
            <a:r>
              <a:rPr lang="en-US" sz="2200" dirty="0"/>
              <a:t> van 1 </a:t>
            </a:r>
            <a:r>
              <a:rPr lang="en-US" sz="2200" dirty="0" err="1"/>
              <a:t>passen</a:t>
            </a:r>
            <a:r>
              <a:rPr lang="en-US" sz="2200" dirty="0"/>
              <a:t> in je </a:t>
            </a:r>
            <a:r>
              <a:rPr lang="en-US" sz="2200" dirty="0" err="1"/>
              <a:t>schrift</a:t>
            </a:r>
            <a:r>
              <a:rPr lang="en-US" sz="2200" dirty="0"/>
              <a:t>.</a:t>
            </a:r>
          </a:p>
        </p:txBody>
      </p:sp>
      <p:sp>
        <p:nvSpPr>
          <p:cNvPr id="82" name="TextBox 56"/>
          <p:cNvSpPr txBox="1"/>
          <p:nvPr/>
        </p:nvSpPr>
        <p:spPr>
          <a:xfrm>
            <a:off x="477592" y="3587964"/>
            <a:ext cx="476815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De </a:t>
            </a:r>
            <a:r>
              <a:rPr lang="en-US" sz="2200" dirty="0" err="1"/>
              <a:t>hoogste</a:t>
            </a:r>
            <a:r>
              <a:rPr lang="en-US" sz="2200" dirty="0"/>
              <a:t> </a:t>
            </a:r>
            <a:r>
              <a:rPr lang="en-US" sz="2200" dirty="0" err="1"/>
              <a:t>afstand</a:t>
            </a:r>
            <a:r>
              <a:rPr lang="en-US" sz="2200" dirty="0"/>
              <a:t> is 60 </a:t>
            </a:r>
            <a:r>
              <a:rPr lang="en-US" sz="2200" dirty="0" err="1"/>
              <a:t>kilomenter</a:t>
            </a:r>
            <a:r>
              <a:rPr lang="en-US" sz="2200" dirty="0"/>
              <a:t>,</a:t>
            </a:r>
          </a:p>
          <a:p>
            <a:r>
              <a:rPr lang="en-US" sz="2200" dirty="0"/>
              <a:t>de </a:t>
            </a:r>
            <a:r>
              <a:rPr lang="en-US" sz="2200" dirty="0" err="1"/>
              <a:t>verticale</a:t>
            </a:r>
            <a:r>
              <a:rPr lang="en-US" sz="2200" dirty="0"/>
              <a:t> as </a:t>
            </a:r>
            <a:r>
              <a:rPr lang="en-US" sz="2200" dirty="0" err="1"/>
              <a:t>loopt</a:t>
            </a:r>
            <a:r>
              <a:rPr lang="en-US" sz="2200" dirty="0"/>
              <a:t> </a:t>
            </a:r>
            <a:r>
              <a:rPr lang="en-US" sz="2200" dirty="0" err="1"/>
              <a:t>dus</a:t>
            </a:r>
            <a:r>
              <a:rPr lang="en-US" sz="2200" dirty="0"/>
              <a:t> </a:t>
            </a:r>
            <a:br>
              <a:rPr lang="en-US" sz="2200" dirty="0"/>
            </a:br>
            <a:r>
              <a:rPr lang="en-US" sz="2200" dirty="0"/>
              <a:t>van 0 tot 60.</a:t>
            </a:r>
          </a:p>
        </p:txBody>
      </p:sp>
      <p:sp>
        <p:nvSpPr>
          <p:cNvPr id="15" name="Rechthoek 14"/>
          <p:cNvSpPr/>
          <p:nvPr/>
        </p:nvSpPr>
        <p:spPr>
          <a:xfrm>
            <a:off x="477592" y="3574177"/>
            <a:ext cx="395332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dirty="0"/>
              <a:t>Neem daarom stapjes van 10.</a:t>
            </a:r>
          </a:p>
        </p:txBody>
      </p:sp>
      <p:sp>
        <p:nvSpPr>
          <p:cNvPr id="83" name="TextBox 56"/>
          <p:cNvSpPr txBox="1"/>
          <p:nvPr/>
        </p:nvSpPr>
        <p:spPr>
          <a:xfrm>
            <a:off x="482700" y="2926105"/>
            <a:ext cx="298030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>
                <a:solidFill>
                  <a:srgbClr val="0070C0"/>
                </a:solidFill>
              </a:rPr>
              <a:t>Hoe </a:t>
            </a:r>
            <a:r>
              <a:rPr lang="en-US" sz="2200" b="1" dirty="0" err="1">
                <a:solidFill>
                  <a:srgbClr val="0070C0"/>
                </a:solidFill>
              </a:rPr>
              <a:t>lang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moet</a:t>
            </a:r>
            <a:r>
              <a:rPr lang="en-US" sz="2200" b="1" dirty="0">
                <a:solidFill>
                  <a:srgbClr val="0070C0"/>
                </a:solidFill>
              </a:rPr>
              <a:t> de </a:t>
            </a:r>
            <a:br>
              <a:rPr lang="en-US" sz="2200" b="1" dirty="0">
                <a:solidFill>
                  <a:srgbClr val="0070C0"/>
                </a:solidFill>
              </a:rPr>
            </a:br>
            <a:r>
              <a:rPr lang="en-US" sz="2200" b="1" dirty="0" err="1">
                <a:solidFill>
                  <a:srgbClr val="0070C0"/>
                </a:solidFill>
              </a:rPr>
              <a:t>verticale</a:t>
            </a:r>
            <a:r>
              <a:rPr lang="en-US" sz="2200" b="1" dirty="0">
                <a:solidFill>
                  <a:srgbClr val="0070C0"/>
                </a:solidFill>
              </a:rPr>
              <a:t> as </a:t>
            </a:r>
            <a:r>
              <a:rPr lang="en-US" sz="2200" b="1" dirty="0" err="1">
                <a:solidFill>
                  <a:srgbClr val="0070C0"/>
                </a:solidFill>
              </a:rPr>
              <a:t>worden</a:t>
            </a:r>
            <a:r>
              <a:rPr lang="en-US" sz="2200" b="1" dirty="0">
                <a:solidFill>
                  <a:srgbClr val="0070C0"/>
                </a:solidFill>
              </a:rPr>
              <a:t>?</a:t>
            </a:r>
          </a:p>
        </p:txBody>
      </p:sp>
      <p:sp>
        <p:nvSpPr>
          <p:cNvPr id="85" name="TextBox 4"/>
          <p:cNvSpPr txBox="1"/>
          <p:nvPr/>
        </p:nvSpPr>
        <p:spPr>
          <a:xfrm>
            <a:off x="5595651" y="3225174"/>
            <a:ext cx="669087" cy="473358"/>
          </a:xfrm>
          <a:prstGeom prst="rect">
            <a:avLst/>
          </a:prstGeom>
          <a:noFill/>
        </p:spPr>
        <p:txBody>
          <a:bodyPr wrap="none" rtlCol="0">
            <a:normAutofit/>
          </a:bodyPr>
          <a:lstStyle/>
          <a:p>
            <a:pPr algn="ctr"/>
            <a:r>
              <a:rPr lang="en-US" dirty="0"/>
              <a:t>50</a:t>
            </a:r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6" name="TextBox 4"/>
          <p:cNvSpPr txBox="1"/>
          <p:nvPr/>
        </p:nvSpPr>
        <p:spPr>
          <a:xfrm>
            <a:off x="5595651" y="2744780"/>
            <a:ext cx="669087" cy="473358"/>
          </a:xfrm>
          <a:prstGeom prst="rect">
            <a:avLst/>
          </a:prstGeom>
          <a:noFill/>
        </p:spPr>
        <p:txBody>
          <a:bodyPr wrap="none" rtlCol="0">
            <a:normAutofit/>
          </a:bodyPr>
          <a:lstStyle/>
          <a:p>
            <a:pPr algn="ctr"/>
            <a:r>
              <a:rPr lang="en-US" dirty="0"/>
              <a:t>60</a:t>
            </a:r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" name="TextBox 4"/>
          <p:cNvSpPr txBox="1"/>
          <p:nvPr/>
        </p:nvSpPr>
        <p:spPr>
          <a:xfrm>
            <a:off x="5594619" y="3721352"/>
            <a:ext cx="669087" cy="473358"/>
          </a:xfrm>
          <a:prstGeom prst="rect">
            <a:avLst/>
          </a:prstGeom>
          <a:noFill/>
        </p:spPr>
        <p:txBody>
          <a:bodyPr wrap="none" rtlCol="0">
            <a:norm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40</a:t>
            </a:r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3" name="Rechte verbindingslijn 1836"/>
          <p:cNvCxnSpPr/>
          <p:nvPr/>
        </p:nvCxnSpPr>
        <p:spPr>
          <a:xfrm flipH="1">
            <a:off x="7232983" y="3897836"/>
            <a:ext cx="1" cy="1979598"/>
          </a:xfrm>
          <a:prstGeom prst="line">
            <a:avLst/>
          </a:prstGeom>
          <a:ln w="127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Rechte verbindingslijn 1837"/>
          <p:cNvCxnSpPr/>
          <p:nvPr/>
        </p:nvCxnSpPr>
        <p:spPr>
          <a:xfrm>
            <a:off x="7770318" y="3902847"/>
            <a:ext cx="0" cy="1974585"/>
          </a:xfrm>
          <a:prstGeom prst="line">
            <a:avLst/>
          </a:prstGeom>
          <a:ln w="127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Rechte verbindingslijn 1838"/>
          <p:cNvCxnSpPr/>
          <p:nvPr/>
        </p:nvCxnSpPr>
        <p:spPr>
          <a:xfrm flipH="1">
            <a:off x="8320000" y="3892159"/>
            <a:ext cx="1" cy="1977479"/>
          </a:xfrm>
          <a:prstGeom prst="line">
            <a:avLst/>
          </a:prstGeom>
          <a:ln w="127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Rechte verbindingslijn 1839"/>
          <p:cNvCxnSpPr/>
          <p:nvPr/>
        </p:nvCxnSpPr>
        <p:spPr>
          <a:xfrm flipH="1">
            <a:off x="8863501" y="3887148"/>
            <a:ext cx="1" cy="1990286"/>
          </a:xfrm>
          <a:prstGeom prst="line">
            <a:avLst/>
          </a:prstGeom>
          <a:ln w="127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Rechte verbindingslijn 1817"/>
          <p:cNvCxnSpPr/>
          <p:nvPr/>
        </p:nvCxnSpPr>
        <p:spPr>
          <a:xfrm>
            <a:off x="6112964" y="3902847"/>
            <a:ext cx="0" cy="197458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TextBox 10"/>
          <p:cNvSpPr txBox="1"/>
          <p:nvPr/>
        </p:nvSpPr>
        <p:spPr>
          <a:xfrm>
            <a:off x="5580112" y="5188954"/>
            <a:ext cx="669087" cy="473358"/>
          </a:xfrm>
          <a:prstGeom prst="rect">
            <a:avLst/>
          </a:prstGeom>
          <a:noFill/>
        </p:spPr>
        <p:txBody>
          <a:bodyPr wrap="none" rtlCol="0">
            <a:norm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9" name="TextBox 11"/>
          <p:cNvSpPr txBox="1"/>
          <p:nvPr/>
        </p:nvSpPr>
        <p:spPr>
          <a:xfrm>
            <a:off x="5580112" y="4702030"/>
            <a:ext cx="669087" cy="473358"/>
          </a:xfrm>
          <a:prstGeom prst="rect">
            <a:avLst/>
          </a:prstGeom>
          <a:noFill/>
        </p:spPr>
        <p:txBody>
          <a:bodyPr wrap="none" rtlCol="0">
            <a:norm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0" name="TextBox 12"/>
          <p:cNvSpPr txBox="1"/>
          <p:nvPr/>
        </p:nvSpPr>
        <p:spPr>
          <a:xfrm>
            <a:off x="5580899" y="4222245"/>
            <a:ext cx="669087" cy="473358"/>
          </a:xfrm>
          <a:prstGeom prst="rect">
            <a:avLst/>
          </a:prstGeom>
          <a:noFill/>
        </p:spPr>
        <p:txBody>
          <a:bodyPr wrap="none" rtlCol="0">
            <a:norm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30</a:t>
            </a:r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1" name="TextBox 13"/>
          <p:cNvSpPr txBox="1"/>
          <p:nvPr/>
        </p:nvSpPr>
        <p:spPr>
          <a:xfrm>
            <a:off x="6429451" y="5860043"/>
            <a:ext cx="508772" cy="342921"/>
          </a:xfrm>
          <a:prstGeom prst="rect">
            <a:avLst/>
          </a:prstGeom>
          <a:noFill/>
        </p:spPr>
        <p:txBody>
          <a:bodyPr wrap="none" rtlCol="0">
            <a:normAutofit fontScale="92500" lnSpcReduction="10000"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" name="TextBox 14"/>
          <p:cNvSpPr txBox="1"/>
          <p:nvPr/>
        </p:nvSpPr>
        <p:spPr>
          <a:xfrm>
            <a:off x="6996245" y="5861230"/>
            <a:ext cx="508772" cy="326887"/>
          </a:xfrm>
          <a:prstGeom prst="rect">
            <a:avLst/>
          </a:prstGeom>
          <a:noFill/>
        </p:spPr>
        <p:txBody>
          <a:bodyPr wrap="none" rtlCol="0">
            <a:normAutofit fontScale="92500" lnSpcReduction="10000"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3" name="TextBox 15"/>
          <p:cNvSpPr txBox="1"/>
          <p:nvPr/>
        </p:nvSpPr>
        <p:spPr>
          <a:xfrm>
            <a:off x="7525481" y="5857943"/>
            <a:ext cx="508772" cy="329366"/>
          </a:xfrm>
          <a:prstGeom prst="rect">
            <a:avLst/>
          </a:prstGeom>
          <a:noFill/>
        </p:spPr>
        <p:txBody>
          <a:bodyPr wrap="none" rtlCol="0">
            <a:normAutofit fontScale="92500" lnSpcReduction="10000"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4" name="TextBox 16"/>
          <p:cNvSpPr txBox="1"/>
          <p:nvPr/>
        </p:nvSpPr>
        <p:spPr>
          <a:xfrm>
            <a:off x="8069022" y="5861230"/>
            <a:ext cx="508772" cy="329366"/>
          </a:xfrm>
          <a:prstGeom prst="rect">
            <a:avLst/>
          </a:prstGeom>
          <a:noFill/>
        </p:spPr>
        <p:txBody>
          <a:bodyPr wrap="none" rtlCol="0">
            <a:normAutofit fontScale="92500" lnSpcReduction="10000"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5" name="TextBox 17"/>
          <p:cNvSpPr txBox="1"/>
          <p:nvPr/>
        </p:nvSpPr>
        <p:spPr>
          <a:xfrm>
            <a:off x="5771342" y="5852518"/>
            <a:ext cx="569270" cy="342834"/>
          </a:xfrm>
          <a:prstGeom prst="rect">
            <a:avLst/>
          </a:prstGeom>
          <a:noFill/>
        </p:spPr>
        <p:txBody>
          <a:bodyPr wrap="none" rtlCol="0">
            <a:normAutofit fontScale="92500" lnSpcReduction="10000"/>
          </a:bodyPr>
          <a:lstStyle/>
          <a:p>
            <a:r>
              <a:rPr lang="en-US" i="1" dirty="0"/>
              <a:t>O</a:t>
            </a:r>
            <a:endParaRPr lang="nl-NL" i="1" dirty="0"/>
          </a:p>
        </p:txBody>
      </p:sp>
      <p:cxnSp>
        <p:nvCxnSpPr>
          <p:cNvPr id="106" name="Rechte verbindingslijn 1850"/>
          <p:cNvCxnSpPr/>
          <p:nvPr/>
        </p:nvCxnSpPr>
        <p:spPr>
          <a:xfrm flipH="1">
            <a:off x="6112965" y="4390047"/>
            <a:ext cx="2750538" cy="0"/>
          </a:xfrm>
          <a:prstGeom prst="line">
            <a:avLst/>
          </a:prstGeom>
          <a:ln w="127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Rechte verbindingslijn 1851"/>
          <p:cNvCxnSpPr/>
          <p:nvPr/>
        </p:nvCxnSpPr>
        <p:spPr>
          <a:xfrm flipH="1">
            <a:off x="6112965" y="3897836"/>
            <a:ext cx="2738717" cy="0"/>
          </a:xfrm>
          <a:prstGeom prst="line">
            <a:avLst/>
          </a:prstGeom>
          <a:ln w="127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Rechte verbindingslijn 1852"/>
          <p:cNvCxnSpPr/>
          <p:nvPr/>
        </p:nvCxnSpPr>
        <p:spPr>
          <a:xfrm flipH="1">
            <a:off x="6112964" y="3405623"/>
            <a:ext cx="2750539" cy="0"/>
          </a:xfrm>
          <a:prstGeom prst="line">
            <a:avLst/>
          </a:prstGeom>
          <a:ln w="127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Rechte verbindingslijn 1853"/>
          <p:cNvCxnSpPr/>
          <p:nvPr/>
        </p:nvCxnSpPr>
        <p:spPr>
          <a:xfrm flipH="1">
            <a:off x="6112964" y="2913411"/>
            <a:ext cx="2750539" cy="0"/>
          </a:xfrm>
          <a:prstGeom prst="line">
            <a:avLst/>
          </a:prstGeom>
          <a:ln w="127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TextBox 23"/>
          <p:cNvSpPr txBox="1"/>
          <p:nvPr/>
        </p:nvSpPr>
        <p:spPr>
          <a:xfrm>
            <a:off x="8597294" y="5868821"/>
            <a:ext cx="508775" cy="329366"/>
          </a:xfrm>
          <a:prstGeom prst="rect">
            <a:avLst/>
          </a:prstGeom>
          <a:noFill/>
        </p:spPr>
        <p:txBody>
          <a:bodyPr wrap="none" rtlCol="0">
            <a:normAutofit fontScale="92500" lnSpcReduction="10000"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12" name="Rechte verbindingslijn 1820"/>
          <p:cNvCxnSpPr>
            <a:stCxn id="111" idx="0"/>
          </p:cNvCxnSpPr>
          <p:nvPr/>
        </p:nvCxnSpPr>
        <p:spPr>
          <a:xfrm flipH="1">
            <a:off x="6112964" y="5868821"/>
            <a:ext cx="2738717" cy="81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Rechte verbindingslijn 1836"/>
          <p:cNvCxnSpPr/>
          <p:nvPr/>
        </p:nvCxnSpPr>
        <p:spPr>
          <a:xfrm>
            <a:off x="7232983" y="2913411"/>
            <a:ext cx="0" cy="979413"/>
          </a:xfrm>
          <a:prstGeom prst="line">
            <a:avLst/>
          </a:prstGeom>
          <a:ln w="127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Rechte verbindingslijn 1837"/>
          <p:cNvCxnSpPr/>
          <p:nvPr/>
        </p:nvCxnSpPr>
        <p:spPr>
          <a:xfrm flipH="1">
            <a:off x="7776108" y="2913411"/>
            <a:ext cx="6" cy="979413"/>
          </a:xfrm>
          <a:prstGeom prst="line">
            <a:avLst/>
          </a:prstGeom>
          <a:ln w="127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Rechte verbindingslijn 1839"/>
          <p:cNvCxnSpPr/>
          <p:nvPr/>
        </p:nvCxnSpPr>
        <p:spPr>
          <a:xfrm flipH="1">
            <a:off x="8863501" y="2913411"/>
            <a:ext cx="1" cy="968725"/>
          </a:xfrm>
          <a:prstGeom prst="line">
            <a:avLst/>
          </a:prstGeom>
          <a:ln w="127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Rechte verbindingslijn 1817"/>
          <p:cNvCxnSpPr/>
          <p:nvPr/>
        </p:nvCxnSpPr>
        <p:spPr>
          <a:xfrm>
            <a:off x="6112964" y="2913411"/>
            <a:ext cx="0" cy="98442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Rechte verbindingslijn 1841"/>
          <p:cNvCxnSpPr/>
          <p:nvPr/>
        </p:nvCxnSpPr>
        <p:spPr>
          <a:xfrm>
            <a:off x="8319997" y="2913411"/>
            <a:ext cx="0" cy="973737"/>
          </a:xfrm>
          <a:prstGeom prst="line">
            <a:avLst/>
          </a:prstGeom>
          <a:ln w="127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Rechte verbindingslijn 1840"/>
          <p:cNvCxnSpPr/>
          <p:nvPr/>
        </p:nvCxnSpPr>
        <p:spPr>
          <a:xfrm flipH="1">
            <a:off x="6683270" y="2913411"/>
            <a:ext cx="567" cy="2964023"/>
          </a:xfrm>
          <a:prstGeom prst="line">
            <a:avLst/>
          </a:prstGeom>
          <a:ln w="127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Rechte verbindingslijn 1851"/>
          <p:cNvCxnSpPr/>
          <p:nvPr/>
        </p:nvCxnSpPr>
        <p:spPr>
          <a:xfrm flipH="1">
            <a:off x="6112964" y="5369043"/>
            <a:ext cx="2750539" cy="0"/>
          </a:xfrm>
          <a:prstGeom prst="line">
            <a:avLst/>
          </a:prstGeom>
          <a:ln w="127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Rechte verbindingslijn 1852"/>
          <p:cNvCxnSpPr/>
          <p:nvPr/>
        </p:nvCxnSpPr>
        <p:spPr>
          <a:xfrm flipH="1">
            <a:off x="6112965" y="4875648"/>
            <a:ext cx="2750538" cy="0"/>
          </a:xfrm>
          <a:prstGeom prst="line">
            <a:avLst/>
          </a:prstGeom>
          <a:ln w="127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4" name="Animatie icoon"/>
          <p:cNvGrpSpPr>
            <a:grpSpLocks noChangeAspect="1"/>
          </p:cNvGrpSpPr>
          <p:nvPr/>
        </p:nvGrpSpPr>
        <p:grpSpPr>
          <a:xfrm>
            <a:off x="8620760" y="6433314"/>
            <a:ext cx="440378" cy="360000"/>
            <a:chOff x="5076056" y="174576"/>
            <a:chExt cx="3276364" cy="2678360"/>
          </a:xfrm>
        </p:grpSpPr>
        <p:sp>
          <p:nvSpPr>
            <p:cNvPr id="165" name="Rectangle 51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66" name="Isosceles Triangle 52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67" name="Oval 53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68" name="Oval 54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169" name="Animatie icoon"/>
          <p:cNvGrpSpPr>
            <a:grpSpLocks noChangeAspect="1"/>
          </p:cNvGrpSpPr>
          <p:nvPr/>
        </p:nvGrpSpPr>
        <p:grpSpPr>
          <a:xfrm>
            <a:off x="8616067" y="6425867"/>
            <a:ext cx="440378" cy="360000"/>
            <a:chOff x="5076056" y="174576"/>
            <a:chExt cx="3276364" cy="2678360"/>
          </a:xfrm>
        </p:grpSpPr>
        <p:sp>
          <p:nvSpPr>
            <p:cNvPr id="170" name="Rectangle 51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71" name="Isosceles Triangle 52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72" name="Oval 53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73" name="Oval 54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174" name="Animatie icoon"/>
          <p:cNvGrpSpPr>
            <a:grpSpLocks noChangeAspect="1"/>
          </p:cNvGrpSpPr>
          <p:nvPr/>
        </p:nvGrpSpPr>
        <p:grpSpPr>
          <a:xfrm>
            <a:off x="8613778" y="6437612"/>
            <a:ext cx="440378" cy="360000"/>
            <a:chOff x="5076056" y="174576"/>
            <a:chExt cx="3276364" cy="2678360"/>
          </a:xfrm>
        </p:grpSpPr>
        <p:sp>
          <p:nvSpPr>
            <p:cNvPr id="175" name="Rectangle 51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76" name="Isosceles Triangle 52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77" name="Oval 53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78" name="Oval 54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3076" name="Tekstvak 3075"/>
          <p:cNvSpPr txBox="1"/>
          <p:nvPr/>
        </p:nvSpPr>
        <p:spPr>
          <a:xfrm>
            <a:off x="7764424" y="6029275"/>
            <a:ext cx="1344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tijd in uren</a:t>
            </a:r>
          </a:p>
        </p:txBody>
      </p:sp>
      <p:sp>
        <p:nvSpPr>
          <p:cNvPr id="180" name="Tekstvak 179"/>
          <p:cNvSpPr txBox="1"/>
          <p:nvPr/>
        </p:nvSpPr>
        <p:spPr>
          <a:xfrm>
            <a:off x="5973796" y="2555612"/>
            <a:ext cx="1910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afstand in km</a:t>
            </a:r>
          </a:p>
        </p:txBody>
      </p:sp>
      <p:sp>
        <p:nvSpPr>
          <p:cNvPr id="181" name="TextBox 56"/>
          <p:cNvSpPr txBox="1"/>
          <p:nvPr/>
        </p:nvSpPr>
        <p:spPr>
          <a:xfrm>
            <a:off x="6469961" y="2339588"/>
            <a:ext cx="26385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FIETSTOCHT KARLIJN</a:t>
            </a:r>
          </a:p>
        </p:txBody>
      </p:sp>
      <p:sp>
        <p:nvSpPr>
          <p:cNvPr id="182" name="TextBox 8"/>
          <p:cNvSpPr txBox="1"/>
          <p:nvPr/>
        </p:nvSpPr>
        <p:spPr>
          <a:xfrm>
            <a:off x="508638" y="2566065"/>
            <a:ext cx="114165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 err="1"/>
              <a:t>Aanpak</a:t>
            </a:r>
            <a:endParaRPr lang="en-US" sz="2200" dirty="0"/>
          </a:p>
        </p:txBody>
      </p:sp>
      <p:sp>
        <p:nvSpPr>
          <p:cNvPr id="193" name="TextBox 8"/>
          <p:cNvSpPr txBox="1"/>
          <p:nvPr/>
        </p:nvSpPr>
        <p:spPr>
          <a:xfrm>
            <a:off x="5148170" y="1970545"/>
            <a:ext cx="150233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 err="1"/>
              <a:t>Uitwerking</a:t>
            </a:r>
            <a:endParaRPr lang="en-US" sz="2200" dirty="0"/>
          </a:p>
        </p:txBody>
      </p:sp>
      <p:sp>
        <p:nvSpPr>
          <p:cNvPr id="194" name="Oval 58"/>
          <p:cNvSpPr>
            <a:spLocks noChangeAspect="1"/>
          </p:cNvSpPr>
          <p:nvPr/>
        </p:nvSpPr>
        <p:spPr>
          <a:xfrm>
            <a:off x="5354445" y="3510285"/>
            <a:ext cx="216000" cy="216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5" name="Oval 59"/>
          <p:cNvSpPr>
            <a:spLocks noChangeAspect="1"/>
          </p:cNvSpPr>
          <p:nvPr/>
        </p:nvSpPr>
        <p:spPr>
          <a:xfrm>
            <a:off x="5354421" y="4158357"/>
            <a:ext cx="216000" cy="216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6" name="Oval 60"/>
          <p:cNvSpPr>
            <a:spLocks noChangeAspect="1"/>
          </p:cNvSpPr>
          <p:nvPr/>
        </p:nvSpPr>
        <p:spPr>
          <a:xfrm>
            <a:off x="5364112" y="4878437"/>
            <a:ext cx="216000" cy="216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7" name="Oval 61"/>
          <p:cNvSpPr>
            <a:spLocks noChangeAspect="1"/>
          </p:cNvSpPr>
          <p:nvPr/>
        </p:nvSpPr>
        <p:spPr>
          <a:xfrm>
            <a:off x="5354421" y="5598517"/>
            <a:ext cx="216000" cy="216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8" name="Oval 62"/>
          <p:cNvSpPr>
            <a:spLocks noChangeAspect="1"/>
          </p:cNvSpPr>
          <p:nvPr/>
        </p:nvSpPr>
        <p:spPr>
          <a:xfrm>
            <a:off x="5347564" y="2934221"/>
            <a:ext cx="216000" cy="216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200" name="Animatie icoon"/>
          <p:cNvGrpSpPr>
            <a:grpSpLocks noChangeAspect="1"/>
          </p:cNvGrpSpPr>
          <p:nvPr/>
        </p:nvGrpSpPr>
        <p:grpSpPr>
          <a:xfrm>
            <a:off x="8597294" y="6456027"/>
            <a:ext cx="440378" cy="360000"/>
            <a:chOff x="5076056" y="174576"/>
            <a:chExt cx="3276364" cy="2678360"/>
          </a:xfrm>
        </p:grpSpPr>
        <p:sp>
          <p:nvSpPr>
            <p:cNvPr id="201" name="Rectangle 51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02" name="Isosceles Triangle 52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03" name="Oval 53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04" name="Oval 54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205" name="Animatie icoon"/>
          <p:cNvGrpSpPr>
            <a:grpSpLocks noChangeAspect="1"/>
          </p:cNvGrpSpPr>
          <p:nvPr/>
        </p:nvGrpSpPr>
        <p:grpSpPr>
          <a:xfrm>
            <a:off x="8631492" y="6442442"/>
            <a:ext cx="440378" cy="360000"/>
            <a:chOff x="5076056" y="174576"/>
            <a:chExt cx="3276364" cy="2678360"/>
          </a:xfrm>
        </p:grpSpPr>
        <p:sp>
          <p:nvSpPr>
            <p:cNvPr id="206" name="Rectangle 51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07" name="Isosceles Triangle 52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08" name="Oval 53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09" name="Oval 54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210" name="Animatie icoon"/>
          <p:cNvGrpSpPr>
            <a:grpSpLocks noChangeAspect="1"/>
          </p:cNvGrpSpPr>
          <p:nvPr/>
        </p:nvGrpSpPr>
        <p:grpSpPr>
          <a:xfrm>
            <a:off x="8618784" y="6450716"/>
            <a:ext cx="440378" cy="360000"/>
            <a:chOff x="5076056" y="174576"/>
            <a:chExt cx="3276364" cy="2678360"/>
          </a:xfrm>
        </p:grpSpPr>
        <p:sp>
          <p:nvSpPr>
            <p:cNvPr id="211" name="Rectangle 51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12" name="Isosceles Triangle 52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13" name="Oval 53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14" name="Oval 54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215" name="Animatie icoon"/>
          <p:cNvGrpSpPr>
            <a:grpSpLocks noChangeAspect="1"/>
          </p:cNvGrpSpPr>
          <p:nvPr/>
        </p:nvGrpSpPr>
        <p:grpSpPr>
          <a:xfrm>
            <a:off x="8624622" y="6436981"/>
            <a:ext cx="440378" cy="360000"/>
            <a:chOff x="5076056" y="174576"/>
            <a:chExt cx="3276364" cy="2678360"/>
          </a:xfrm>
        </p:grpSpPr>
        <p:sp>
          <p:nvSpPr>
            <p:cNvPr id="216" name="Rectangle 51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17" name="Isosceles Triangle 52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18" name="Oval 53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19" name="Oval 54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220" name="Animatie icoon"/>
          <p:cNvGrpSpPr>
            <a:grpSpLocks noChangeAspect="1"/>
          </p:cNvGrpSpPr>
          <p:nvPr/>
        </p:nvGrpSpPr>
        <p:grpSpPr>
          <a:xfrm>
            <a:off x="8605858" y="6450716"/>
            <a:ext cx="440378" cy="360000"/>
            <a:chOff x="5076056" y="174576"/>
            <a:chExt cx="3276364" cy="2678360"/>
          </a:xfrm>
        </p:grpSpPr>
        <p:sp>
          <p:nvSpPr>
            <p:cNvPr id="221" name="Rectangle 51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22" name="Isosceles Triangle 52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23" name="Oval 53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24" name="Oval 54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225" name="Animatie icoon"/>
          <p:cNvGrpSpPr>
            <a:grpSpLocks noChangeAspect="1"/>
          </p:cNvGrpSpPr>
          <p:nvPr/>
        </p:nvGrpSpPr>
        <p:grpSpPr>
          <a:xfrm>
            <a:off x="8616048" y="6453752"/>
            <a:ext cx="440378" cy="360000"/>
            <a:chOff x="5076056" y="174576"/>
            <a:chExt cx="3276364" cy="2678360"/>
          </a:xfrm>
        </p:grpSpPr>
        <p:sp>
          <p:nvSpPr>
            <p:cNvPr id="226" name="Rectangle 51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27" name="Isosceles Triangle 52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28" name="Oval 53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29" name="Oval 54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231" name="Ovaal 230"/>
          <p:cNvSpPr/>
          <p:nvPr/>
        </p:nvSpPr>
        <p:spPr>
          <a:xfrm>
            <a:off x="5553210" y="834538"/>
            <a:ext cx="629861" cy="1355136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2" name="Ovaal 231"/>
          <p:cNvSpPr/>
          <p:nvPr/>
        </p:nvSpPr>
        <p:spPr>
          <a:xfrm>
            <a:off x="6084168" y="835706"/>
            <a:ext cx="629861" cy="1353344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3" name="Ovaal 232"/>
          <p:cNvSpPr/>
          <p:nvPr/>
        </p:nvSpPr>
        <p:spPr>
          <a:xfrm>
            <a:off x="6606435" y="853070"/>
            <a:ext cx="629861" cy="1351794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4" name="Ovaal 233"/>
          <p:cNvSpPr/>
          <p:nvPr/>
        </p:nvSpPr>
        <p:spPr>
          <a:xfrm>
            <a:off x="7182499" y="847842"/>
            <a:ext cx="629861" cy="1354848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5" name="Ovaal 234"/>
          <p:cNvSpPr/>
          <p:nvPr/>
        </p:nvSpPr>
        <p:spPr>
          <a:xfrm>
            <a:off x="7812360" y="834538"/>
            <a:ext cx="629861" cy="1355136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6" name="Ovaal 235"/>
          <p:cNvSpPr/>
          <p:nvPr/>
        </p:nvSpPr>
        <p:spPr>
          <a:xfrm>
            <a:off x="8406635" y="833376"/>
            <a:ext cx="629861" cy="1359041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43" name="TextBox 56"/>
          <p:cNvSpPr txBox="1"/>
          <p:nvPr/>
        </p:nvSpPr>
        <p:spPr>
          <a:xfrm>
            <a:off x="477069" y="4294257"/>
            <a:ext cx="373448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/>
              <a:t>Teken</a:t>
            </a:r>
            <a:r>
              <a:rPr lang="en-US" sz="2200" dirty="0"/>
              <a:t> de </a:t>
            </a:r>
            <a:r>
              <a:rPr lang="en-US" sz="2200" dirty="0" err="1"/>
              <a:t>punten</a:t>
            </a:r>
            <a:r>
              <a:rPr lang="en-US" sz="2200" dirty="0"/>
              <a:t> </a:t>
            </a:r>
            <a:r>
              <a:rPr lang="en-US" sz="2200" dirty="0" err="1"/>
              <a:t>uit</a:t>
            </a:r>
            <a:r>
              <a:rPr lang="en-US" sz="2200" dirty="0"/>
              <a:t> de </a:t>
            </a:r>
            <a:r>
              <a:rPr lang="en-US" sz="2200" dirty="0" err="1"/>
              <a:t>tabel</a:t>
            </a:r>
            <a:endParaRPr lang="en-US" sz="2200" dirty="0"/>
          </a:p>
          <a:p>
            <a:r>
              <a:rPr lang="en-US" sz="2200" dirty="0"/>
              <a:t>in het </a:t>
            </a:r>
            <a:r>
              <a:rPr lang="en-US" sz="2200" dirty="0" err="1"/>
              <a:t>assenstelsel</a:t>
            </a:r>
            <a:r>
              <a:rPr lang="en-US" sz="2200" dirty="0"/>
              <a:t>.</a:t>
            </a:r>
          </a:p>
        </p:txBody>
      </p:sp>
      <p:sp>
        <p:nvSpPr>
          <p:cNvPr id="244" name="TextBox 56"/>
          <p:cNvSpPr txBox="1"/>
          <p:nvPr/>
        </p:nvSpPr>
        <p:spPr>
          <a:xfrm>
            <a:off x="467544" y="4293096"/>
            <a:ext cx="395409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/>
              <a:t>Teken</a:t>
            </a:r>
            <a:r>
              <a:rPr lang="en-US" sz="2200" dirty="0"/>
              <a:t> </a:t>
            </a:r>
            <a:r>
              <a:rPr lang="en-US" sz="2200" dirty="0" err="1"/>
              <a:t>een</a:t>
            </a:r>
            <a:r>
              <a:rPr lang="en-US" sz="2200" dirty="0"/>
              <a:t> </a:t>
            </a:r>
            <a:r>
              <a:rPr lang="en-US" sz="2200" dirty="0" err="1"/>
              <a:t>vloeiende</a:t>
            </a:r>
            <a:r>
              <a:rPr lang="en-US" sz="2200" dirty="0"/>
              <a:t> </a:t>
            </a:r>
            <a:r>
              <a:rPr lang="en-US" sz="2200" dirty="0" err="1"/>
              <a:t>kromme</a:t>
            </a:r>
            <a:r>
              <a:rPr lang="en-US" sz="2200" dirty="0"/>
              <a:t> </a:t>
            </a:r>
          </a:p>
          <a:p>
            <a:r>
              <a:rPr lang="en-US" sz="2200" dirty="0"/>
              <a:t>door de </a:t>
            </a:r>
            <a:r>
              <a:rPr lang="en-US" sz="2200" dirty="0" err="1"/>
              <a:t>punten</a:t>
            </a:r>
            <a:r>
              <a:rPr lang="en-US" sz="2200" dirty="0"/>
              <a:t>.</a:t>
            </a:r>
          </a:p>
        </p:txBody>
      </p:sp>
      <p:cxnSp>
        <p:nvCxnSpPr>
          <p:cNvPr id="3080" name="Rechte verbindingslijn 3079"/>
          <p:cNvCxnSpPr/>
          <p:nvPr/>
        </p:nvCxnSpPr>
        <p:spPr>
          <a:xfrm flipV="1">
            <a:off x="6121191" y="5090073"/>
            <a:ext cx="554441" cy="776771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7" name="Ovaal 236"/>
          <p:cNvSpPr/>
          <p:nvPr/>
        </p:nvSpPr>
        <p:spPr>
          <a:xfrm>
            <a:off x="6077774" y="5830840"/>
            <a:ext cx="72008" cy="72008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46" name="Vrije vorm 245"/>
          <p:cNvSpPr/>
          <p:nvPr/>
        </p:nvSpPr>
        <p:spPr>
          <a:xfrm>
            <a:off x="6670548" y="4137660"/>
            <a:ext cx="1106424" cy="955548"/>
          </a:xfrm>
          <a:custGeom>
            <a:avLst/>
            <a:gdLst>
              <a:gd name="connsiteX0" fmla="*/ 0 w 1106424"/>
              <a:gd name="connsiteY0" fmla="*/ 955548 h 955548"/>
              <a:gd name="connsiteX1" fmla="*/ 562356 w 1106424"/>
              <a:gd name="connsiteY1" fmla="*/ 256032 h 955548"/>
              <a:gd name="connsiteX2" fmla="*/ 1106424 w 1106424"/>
              <a:gd name="connsiteY2" fmla="*/ 0 h 9555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06424" h="955548">
                <a:moveTo>
                  <a:pt x="0" y="955548"/>
                </a:moveTo>
                <a:cubicBezTo>
                  <a:pt x="188976" y="685419"/>
                  <a:pt x="377952" y="415290"/>
                  <a:pt x="562356" y="256032"/>
                </a:cubicBezTo>
                <a:cubicBezTo>
                  <a:pt x="746760" y="96774"/>
                  <a:pt x="926592" y="48387"/>
                  <a:pt x="1106424" y="0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sp>
        <p:nvSpPr>
          <p:cNvPr id="239" name="Ovaal 238"/>
          <p:cNvSpPr/>
          <p:nvPr/>
        </p:nvSpPr>
        <p:spPr>
          <a:xfrm>
            <a:off x="7197290" y="4354043"/>
            <a:ext cx="72008" cy="72008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8" name="Ovaal 237"/>
          <p:cNvSpPr/>
          <p:nvPr/>
        </p:nvSpPr>
        <p:spPr>
          <a:xfrm>
            <a:off x="6644509" y="5058433"/>
            <a:ext cx="72008" cy="72008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50" name="Vrije vorm 249"/>
          <p:cNvSpPr/>
          <p:nvPr/>
        </p:nvSpPr>
        <p:spPr>
          <a:xfrm>
            <a:off x="7744968" y="2921508"/>
            <a:ext cx="1110996" cy="1229868"/>
          </a:xfrm>
          <a:custGeom>
            <a:avLst/>
            <a:gdLst>
              <a:gd name="connsiteX0" fmla="*/ 0 w 1110996"/>
              <a:gd name="connsiteY0" fmla="*/ 1229868 h 1229868"/>
              <a:gd name="connsiteX1" fmla="*/ 580644 w 1110996"/>
              <a:gd name="connsiteY1" fmla="*/ 736092 h 1229868"/>
              <a:gd name="connsiteX2" fmla="*/ 1110996 w 1110996"/>
              <a:gd name="connsiteY2" fmla="*/ 0 h 12298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10996" h="1229868">
                <a:moveTo>
                  <a:pt x="0" y="1229868"/>
                </a:moveTo>
                <a:cubicBezTo>
                  <a:pt x="197739" y="1085469"/>
                  <a:pt x="395478" y="941070"/>
                  <a:pt x="580644" y="736092"/>
                </a:cubicBezTo>
                <a:cubicBezTo>
                  <a:pt x="765810" y="531114"/>
                  <a:pt x="1110996" y="0"/>
                  <a:pt x="1110996" y="0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40" name="Ovaal 239"/>
          <p:cNvSpPr/>
          <p:nvPr/>
        </p:nvSpPr>
        <p:spPr>
          <a:xfrm>
            <a:off x="7736018" y="4098266"/>
            <a:ext cx="72008" cy="72008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41" name="Ovaal 240"/>
          <p:cNvSpPr/>
          <p:nvPr/>
        </p:nvSpPr>
        <p:spPr>
          <a:xfrm>
            <a:off x="8290650" y="3610352"/>
            <a:ext cx="72008" cy="72008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42" name="Ovaal 241"/>
          <p:cNvSpPr/>
          <p:nvPr/>
        </p:nvSpPr>
        <p:spPr>
          <a:xfrm>
            <a:off x="8824222" y="2885767"/>
            <a:ext cx="72008" cy="72008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278" name="Animatie icoon"/>
          <p:cNvGrpSpPr>
            <a:grpSpLocks noChangeAspect="1"/>
          </p:cNvGrpSpPr>
          <p:nvPr/>
        </p:nvGrpSpPr>
        <p:grpSpPr>
          <a:xfrm>
            <a:off x="8647272" y="6453336"/>
            <a:ext cx="440378" cy="360000"/>
            <a:chOff x="5076056" y="174576"/>
            <a:chExt cx="3276364" cy="2678360"/>
          </a:xfrm>
        </p:grpSpPr>
        <p:sp>
          <p:nvSpPr>
            <p:cNvPr id="279" name="Rectangle 51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80" name="Isosceles Triangle 52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81" name="Oval 53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82" name="Oval 54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</p:spTree>
    <p:extLst>
      <p:ext uri="{BB962C8B-B14F-4D97-AF65-F5344CB8AC3E}">
        <p14:creationId xmlns:p14="http://schemas.microsoft.com/office/powerpoint/2010/main" val="2964322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500"/>
                            </p:stCondLst>
                            <p:childTnLst>
                              <p:par>
                                <p:cTn id="11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1000"/>
                            </p:stCondLst>
                            <p:childTnLst>
                              <p:par>
                                <p:cTn id="1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1000"/>
                            </p:stCondLst>
                            <p:childTnLst>
                              <p:par>
                                <p:cTn id="12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3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500"/>
                            </p:stCondLst>
                            <p:childTnLst>
                              <p:par>
                                <p:cTn id="16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7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1000"/>
                            </p:stCondLst>
                            <p:childTnLst>
                              <p:par>
                                <p:cTn id="16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>
                            <p:stCondLst>
                              <p:cond delay="1000"/>
                            </p:stCondLst>
                            <p:childTnLst>
                              <p:par>
                                <p:cTn id="18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>
                      <p:stCondLst>
                        <p:cond delay="indefinite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>
                      <p:stCondLst>
                        <p:cond delay="indefinite"/>
                      </p:stCondLst>
                      <p:childTnLst>
                        <p:par>
                          <p:cTn id="233" fill="hold">
                            <p:stCondLst>
                              <p:cond delay="0"/>
                            </p:stCondLst>
                            <p:childTnLst>
                              <p:par>
                                <p:cTn id="2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>
                      <p:stCondLst>
                        <p:cond delay="indefinite"/>
                      </p:stCondLst>
                      <p:childTnLst>
                        <p:par>
                          <p:cTn id="237" fill="hold">
                            <p:stCondLst>
                              <p:cond delay="0"/>
                            </p:stCondLst>
                            <p:childTnLst>
                              <p:par>
                                <p:cTn id="2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7" dur="5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8" fill="hold">
                            <p:stCondLst>
                              <p:cond delay="500"/>
                            </p:stCondLst>
                            <p:childTnLst>
                              <p:par>
                                <p:cTn id="24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1" fill="hold">
                            <p:stCondLst>
                              <p:cond delay="1000"/>
                            </p:stCondLst>
                            <p:childTnLst>
                              <p:par>
                                <p:cTn id="25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4" fill="hold">
                      <p:stCondLst>
                        <p:cond delay="indefinite"/>
                      </p:stCondLst>
                      <p:childTnLst>
                        <p:par>
                          <p:cTn id="255" fill="hold">
                            <p:stCondLst>
                              <p:cond delay="0"/>
                            </p:stCondLst>
                            <p:childTnLst>
                              <p:par>
                                <p:cTn id="25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8" fill="hold">
                      <p:stCondLst>
                        <p:cond delay="indefinite"/>
                      </p:stCondLst>
                      <p:childTnLst>
                        <p:par>
                          <p:cTn id="259" fill="hold">
                            <p:stCondLst>
                              <p:cond delay="0"/>
                            </p:stCondLst>
                            <p:childTnLst>
                              <p:par>
                                <p:cTn id="2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2" fill="hold">
                            <p:stCondLst>
                              <p:cond delay="0"/>
                            </p:stCondLst>
                            <p:childTnLst>
                              <p:par>
                                <p:cTn id="26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5" dur="50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6" fill="hold">
                            <p:stCondLst>
                              <p:cond delay="500"/>
                            </p:stCondLst>
                            <p:childTnLst>
                              <p:par>
                                <p:cTn id="26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9" fill="hold">
                            <p:stCondLst>
                              <p:cond delay="1000"/>
                            </p:stCondLst>
                            <p:childTnLst>
                              <p:par>
                                <p:cTn id="27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2" fill="hold">
                      <p:stCondLst>
                        <p:cond delay="indefinite"/>
                      </p:stCondLst>
                      <p:childTnLst>
                        <p:par>
                          <p:cTn id="273" fill="hold">
                            <p:stCondLst>
                              <p:cond delay="0"/>
                            </p:stCondLst>
                            <p:childTnLst>
                              <p:par>
                                <p:cTn id="27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6" fill="hold">
                      <p:stCondLst>
                        <p:cond delay="indefinite"/>
                      </p:stCondLst>
                      <p:childTnLst>
                        <p:par>
                          <p:cTn id="277" fill="hold">
                            <p:stCondLst>
                              <p:cond delay="0"/>
                            </p:stCondLst>
                            <p:childTnLst>
                              <p:par>
                                <p:cTn id="27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0" fill="hold">
                            <p:stCondLst>
                              <p:cond delay="0"/>
                            </p:stCondLst>
                            <p:childTnLst>
                              <p:par>
                                <p:cTn id="28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3" dur="5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4" fill="hold">
                            <p:stCondLst>
                              <p:cond delay="500"/>
                            </p:stCondLst>
                            <p:childTnLst>
                              <p:par>
                                <p:cTn id="28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0" fill="hold">
                      <p:stCondLst>
                        <p:cond delay="indefinite"/>
                      </p:stCondLst>
                      <p:childTnLst>
                        <p:par>
                          <p:cTn id="291" fill="hold">
                            <p:stCondLst>
                              <p:cond delay="0"/>
                            </p:stCondLst>
                            <p:childTnLst>
                              <p:par>
                                <p:cTn id="29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4" fill="hold">
                      <p:stCondLst>
                        <p:cond delay="indefinite"/>
                      </p:stCondLst>
                      <p:childTnLst>
                        <p:par>
                          <p:cTn id="295" fill="hold">
                            <p:stCondLst>
                              <p:cond delay="0"/>
                            </p:stCondLst>
                            <p:childTnLst>
                              <p:par>
                                <p:cTn id="29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8" fill="hold">
                            <p:stCondLst>
                              <p:cond delay="0"/>
                            </p:stCondLst>
                            <p:childTnLst>
                              <p:par>
                                <p:cTn id="29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1" dur="5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2" fill="hold">
                            <p:stCondLst>
                              <p:cond delay="500"/>
                            </p:stCondLst>
                            <p:childTnLst>
                              <p:par>
                                <p:cTn id="30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5" fill="hold">
                            <p:stCondLst>
                              <p:cond delay="1000"/>
                            </p:stCondLst>
                            <p:childTnLst>
                              <p:par>
                                <p:cTn id="30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8" fill="hold">
                      <p:stCondLst>
                        <p:cond delay="indefinite"/>
                      </p:stCondLst>
                      <p:childTnLst>
                        <p:par>
                          <p:cTn id="309" fill="hold">
                            <p:stCondLst>
                              <p:cond delay="0"/>
                            </p:stCondLst>
                            <p:childTnLst>
                              <p:par>
                                <p:cTn id="31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2" fill="hold">
                      <p:stCondLst>
                        <p:cond delay="indefinite"/>
                      </p:stCondLst>
                      <p:childTnLst>
                        <p:par>
                          <p:cTn id="313" fill="hold">
                            <p:stCondLst>
                              <p:cond delay="0"/>
                            </p:stCondLst>
                            <p:childTnLst>
                              <p:par>
                                <p:cTn id="3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6" fill="hold">
                            <p:stCondLst>
                              <p:cond delay="0"/>
                            </p:stCondLst>
                            <p:childTnLst>
                              <p:par>
                                <p:cTn id="317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9" dur="5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0" fill="hold">
                            <p:stCondLst>
                              <p:cond delay="500"/>
                            </p:stCondLst>
                            <p:childTnLst>
                              <p:par>
                                <p:cTn id="32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3" fill="hold">
                            <p:stCondLst>
                              <p:cond delay="1000"/>
                            </p:stCondLst>
                            <p:childTnLst>
                              <p:par>
                                <p:cTn id="32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6" fill="hold">
                            <p:stCondLst>
                              <p:cond delay="1000"/>
                            </p:stCondLst>
                            <p:childTnLst>
                              <p:par>
                                <p:cTn id="327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9" fill="hold">
                      <p:stCondLst>
                        <p:cond delay="indefinite"/>
                      </p:stCondLst>
                      <p:childTnLst>
                        <p:par>
                          <p:cTn id="330" fill="hold">
                            <p:stCondLst>
                              <p:cond delay="0"/>
                            </p:stCondLst>
                            <p:childTnLst>
                              <p:par>
                                <p:cTn id="3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3" fill="hold">
                            <p:stCondLst>
                              <p:cond delay="0"/>
                            </p:stCondLst>
                            <p:childTnLst>
                              <p:par>
                                <p:cTn id="334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6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7" fill="hold">
                            <p:stCondLst>
                              <p:cond delay="500"/>
                            </p:stCondLst>
                            <p:childTnLst>
                              <p:par>
                                <p:cTn id="33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0" fill="hold">
                            <p:stCondLst>
                              <p:cond delay="1000"/>
                            </p:stCondLst>
                            <p:childTnLst>
                              <p:par>
                                <p:cTn id="34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3" fill="hold">
                      <p:stCondLst>
                        <p:cond delay="indefinite"/>
                      </p:stCondLst>
                      <p:childTnLst>
                        <p:par>
                          <p:cTn id="344" fill="hold">
                            <p:stCondLst>
                              <p:cond delay="0"/>
                            </p:stCondLst>
                            <p:childTnLst>
                              <p:par>
                                <p:cTn id="3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7" fill="hold">
                      <p:stCondLst>
                        <p:cond delay="indefinite"/>
                      </p:stCondLst>
                      <p:childTnLst>
                        <p:par>
                          <p:cTn id="348" fill="hold">
                            <p:stCondLst>
                              <p:cond delay="0"/>
                            </p:stCondLst>
                            <p:childTnLst>
                              <p:par>
                                <p:cTn id="34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1" fill="hold">
                            <p:stCondLst>
                              <p:cond delay="0"/>
                            </p:stCondLst>
                            <p:childTnLst>
                              <p:par>
                                <p:cTn id="35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4" fill="hold">
                      <p:stCondLst>
                        <p:cond delay="indefinite"/>
                      </p:stCondLst>
                      <p:childTnLst>
                        <p:par>
                          <p:cTn id="355" fill="hold">
                            <p:stCondLst>
                              <p:cond delay="0"/>
                            </p:stCondLst>
                            <p:childTnLst>
                              <p:par>
                                <p:cTn id="3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8" fill="hold">
                            <p:stCondLst>
                              <p:cond delay="0"/>
                            </p:stCondLst>
                            <p:childTnLst>
                              <p:par>
                                <p:cTn id="35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1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2" fill="hold">
                            <p:stCondLst>
                              <p:cond delay="500"/>
                            </p:stCondLst>
                            <p:childTnLst>
                              <p:par>
                                <p:cTn id="36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5" dur="50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6" fill="hold">
                            <p:stCondLst>
                              <p:cond delay="1000"/>
                            </p:stCondLst>
                            <p:childTnLst>
                              <p:par>
                                <p:cTn id="36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9" dur="500"/>
                                        <p:tgtEl>
                                          <p:spTgt spid="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0" fill="hold">
                            <p:stCondLst>
                              <p:cond delay="1500"/>
                            </p:stCondLst>
                            <p:childTnLst>
                              <p:par>
                                <p:cTn id="37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3" fill="hold">
                      <p:stCondLst>
                        <p:cond delay="indefinite"/>
                      </p:stCondLst>
                      <p:childTnLst>
                        <p:par>
                          <p:cTn id="374" fill="hold">
                            <p:stCondLst>
                              <p:cond delay="0"/>
                            </p:stCondLst>
                            <p:childTnLst>
                              <p:par>
                                <p:cTn id="37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7" fill="hold">
                            <p:stCondLst>
                              <p:cond delay="0"/>
                            </p:stCondLst>
                            <p:childTnLst>
                              <p:par>
                                <p:cTn id="37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0" fill="hold">
                            <p:stCondLst>
                              <p:cond delay="0"/>
                            </p:stCondLst>
                            <p:childTnLst>
                              <p:par>
                                <p:cTn id="38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8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4" fill="hold">
                      <p:stCondLst>
                        <p:cond delay="indefinite"/>
                      </p:stCondLst>
                      <p:childTnLst>
                        <p:par>
                          <p:cTn id="385" fill="hold">
                            <p:stCondLst>
                              <p:cond delay="0"/>
                            </p:stCondLst>
                            <p:childTnLst>
                              <p:par>
                                <p:cTn id="38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50" grpId="0"/>
      <p:bldP spid="22" grpId="0"/>
      <p:bldP spid="22" grpId="1"/>
      <p:bldP spid="11" grpId="0" animBg="1"/>
      <p:bldP spid="11" grpId="1" animBg="1"/>
      <p:bldP spid="61" grpId="0" animBg="1"/>
      <p:bldP spid="61" grpId="1" animBg="1"/>
      <p:bldP spid="12" grpId="0"/>
      <p:bldP spid="12" grpId="1"/>
      <p:bldP spid="62" grpId="0"/>
      <p:bldP spid="62" grpId="1"/>
      <p:bldP spid="63" grpId="0" animBg="1"/>
      <p:bldP spid="65" grpId="0"/>
      <p:bldP spid="13" grpId="0" animBg="1"/>
      <p:bldP spid="13" grpId="1" animBg="1"/>
      <p:bldP spid="80" grpId="0"/>
      <p:bldP spid="80" grpId="1"/>
      <p:bldP spid="81" grpId="0"/>
      <p:bldP spid="81" grpId="1"/>
      <p:bldP spid="82" grpId="0"/>
      <p:bldP spid="82" grpId="1"/>
      <p:bldP spid="15" grpId="0"/>
      <p:bldP spid="83" grpId="0"/>
      <p:bldP spid="83" grpId="1"/>
      <p:bldP spid="85" grpId="0"/>
      <p:bldP spid="86" grpId="0"/>
      <p:bldP spid="92" grpId="0"/>
      <p:bldP spid="98" grpId="0"/>
      <p:bldP spid="99" grpId="0"/>
      <p:bldP spid="100" grpId="0"/>
      <p:bldP spid="101" grpId="0"/>
      <p:bldP spid="102" grpId="0"/>
      <p:bldP spid="103" grpId="0"/>
      <p:bldP spid="104" grpId="0"/>
      <p:bldP spid="105" grpId="0"/>
      <p:bldP spid="111" grpId="0"/>
      <p:bldP spid="3076" grpId="0"/>
      <p:bldP spid="180" grpId="0"/>
      <p:bldP spid="181" grpId="0"/>
      <p:bldP spid="182" grpId="0"/>
      <p:bldP spid="193" grpId="0"/>
      <p:bldP spid="194" grpId="0" animBg="1"/>
      <p:bldP spid="195" grpId="0" animBg="1"/>
      <p:bldP spid="196" grpId="0" animBg="1"/>
      <p:bldP spid="197" grpId="0" animBg="1"/>
      <p:bldP spid="198" grpId="0" animBg="1"/>
      <p:bldP spid="231" grpId="0" animBg="1"/>
      <p:bldP spid="231" grpId="1" animBg="1"/>
      <p:bldP spid="232" grpId="0" animBg="1"/>
      <p:bldP spid="232" grpId="1" animBg="1"/>
      <p:bldP spid="233" grpId="0" animBg="1"/>
      <p:bldP spid="233" grpId="1" animBg="1"/>
      <p:bldP spid="234" grpId="0" animBg="1"/>
      <p:bldP spid="234" grpId="1" animBg="1"/>
      <p:bldP spid="235" grpId="0" animBg="1"/>
      <p:bldP spid="235" grpId="1" animBg="1"/>
      <p:bldP spid="236" grpId="0" animBg="1"/>
      <p:bldP spid="236" grpId="1" animBg="1"/>
      <p:bldP spid="243" grpId="0"/>
      <p:bldP spid="243" grpId="1"/>
      <p:bldP spid="244" grpId="0"/>
      <p:bldP spid="244" grpId="1"/>
      <p:bldP spid="237" grpId="0" animBg="1"/>
      <p:bldP spid="246" grpId="0" animBg="1"/>
      <p:bldP spid="239" grpId="0" animBg="1"/>
      <p:bldP spid="238" grpId="0" animBg="1"/>
      <p:bldP spid="250" grpId="0" animBg="1"/>
      <p:bldP spid="240" grpId="0" animBg="1"/>
      <p:bldP spid="241" grpId="0" animBg="1"/>
      <p:bldP spid="242" grpId="0" animBg="1"/>
    </p:bldLst>
  </p:timing>
</p:sld>
</file>

<file path=ppt/theme/theme1.xml><?xml version="1.0" encoding="utf-8"?>
<a:theme xmlns:a="http://schemas.openxmlformats.org/drawingml/2006/main" name="TheorieTemplateMacroWatermark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00B05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400" dirty="0"/>
        </a:defPPr>
      </a:lstStyle>
    </a:tx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TheorieTemplateMacroWatermark</Template>
  <TotalTime>6</TotalTime>
  <Words>137</Words>
  <Application>Microsoft Office PowerPoint</Application>
  <PresentationFormat>Diavoorstelling (4:3)</PresentationFormat>
  <Paragraphs>58</Paragraphs>
  <Slides>2</Slides>
  <Notes>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6" baseType="lpstr">
      <vt:lpstr>MS PGothic</vt:lpstr>
      <vt:lpstr>Arial</vt:lpstr>
      <vt:lpstr>Eurostile</vt:lpstr>
      <vt:lpstr>TheorieTemplateMacroWatermark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Noordhoff</dc:creator>
  <cp:lastModifiedBy>Luuk Mennen</cp:lastModifiedBy>
  <cp:revision>38</cp:revision>
  <dcterms:created xsi:type="dcterms:W3CDTF">2014-05-17T10:38:41Z</dcterms:created>
  <dcterms:modified xsi:type="dcterms:W3CDTF">2018-09-17T11:56:23Z</dcterms:modified>
</cp:coreProperties>
</file>