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2" r:id="rId2"/>
    <p:sldId id="327" r:id="rId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99FF"/>
    <a:srgbClr val="00FF00"/>
    <a:srgbClr val="00FFFF"/>
    <a:srgbClr val="008000"/>
    <a:srgbClr val="CC99FF"/>
    <a:srgbClr val="DEBDFF"/>
    <a:srgbClr val="9966FF"/>
    <a:srgbClr val="66FF66"/>
    <a:srgbClr val="D5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262C12-88CD-49DC-B3C2-07176D260456}" v="22" dt="2018-09-17T11:56:21.1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84343" autoAdjust="0"/>
  </p:normalViewPr>
  <p:slideViewPr>
    <p:cSldViewPr snapToObjects="1">
      <p:cViewPr varScale="1">
        <p:scale>
          <a:sx n="61" d="100"/>
          <a:sy n="61" d="100"/>
        </p:scale>
        <p:origin x="163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68262C12-88CD-49DC-B3C2-07176D260456}"/>
    <pc:docChg chg="modSld">
      <pc:chgData name="Luuk Mennen" userId="e8da6a4e-8fc9-4e27-9348-3a94ae635dab" providerId="ADAL" clId="{68262C12-88CD-49DC-B3C2-07176D260456}" dt="2018-09-17T11:56:21.169" v="21" actId="20577"/>
      <pc:docMkLst>
        <pc:docMk/>
      </pc:docMkLst>
      <pc:sldChg chg="modSp">
        <pc:chgData name="Luuk Mennen" userId="e8da6a4e-8fc9-4e27-9348-3a94ae635dab" providerId="ADAL" clId="{68262C12-88CD-49DC-B3C2-07176D260456}" dt="2018-09-17T11:56:21.169" v="21" actId="20577"/>
        <pc:sldMkLst>
          <pc:docMk/>
          <pc:sldMk cId="0" sldId="322"/>
        </pc:sldMkLst>
        <pc:spChg chg="mod">
          <ac:chgData name="Luuk Mennen" userId="e8da6a4e-8fc9-4e27-9348-3a94ae635dab" providerId="ADAL" clId="{68262C12-88CD-49DC-B3C2-07176D260456}" dt="2018-09-17T11:56:21.169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771800" y="3954459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>
                <a:latin typeface="+mn-lt"/>
              </a:rPr>
              <a:t>Informatie </a:t>
            </a:r>
            <a:r>
              <a:rPr lang="nl-NL" sz="2400" dirty="0">
                <a:latin typeface="+mn-lt"/>
              </a:rPr>
              <a:t>in een assenstelsel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Grafieken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tekenen</a:t>
            </a: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3" name="Group 53"/>
          <p:cNvGrpSpPr/>
          <p:nvPr/>
        </p:nvGrpSpPr>
        <p:grpSpPr>
          <a:xfrm>
            <a:off x="5093295" y="2155680"/>
            <a:ext cx="4159226" cy="4447260"/>
            <a:chOff x="337988" y="4013448"/>
            <a:chExt cx="8421291" cy="1575792"/>
          </a:xfrm>
        </p:grpSpPr>
        <p:grpSp>
          <p:nvGrpSpPr>
            <p:cNvPr id="184" name="Group 54"/>
            <p:cNvGrpSpPr/>
            <p:nvPr/>
          </p:nvGrpSpPr>
          <p:grpSpPr>
            <a:xfrm>
              <a:off x="337988" y="4013448"/>
              <a:ext cx="8421291" cy="1575792"/>
              <a:chOff x="337988" y="4013448"/>
              <a:chExt cx="8421291" cy="1575792"/>
            </a:xfrm>
          </p:grpSpPr>
          <p:sp>
            <p:nvSpPr>
              <p:cNvPr id="186" name="Grijze achtergrond"/>
              <p:cNvSpPr/>
              <p:nvPr/>
            </p:nvSpPr>
            <p:spPr>
              <a:xfrm>
                <a:off x="337988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87" name="Wit vierkant"/>
              <p:cNvSpPr/>
              <p:nvPr/>
            </p:nvSpPr>
            <p:spPr>
              <a:xfrm>
                <a:off x="646658" y="4095428"/>
                <a:ext cx="7834964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185" name="Straight Connector 55"/>
            <p:cNvCxnSpPr/>
            <p:nvPr/>
          </p:nvCxnSpPr>
          <p:spPr>
            <a:xfrm>
              <a:off x="1424008" y="4095428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Grafieken tekenen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50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2" name="TextBox 56"/>
          <p:cNvSpPr txBox="1"/>
          <p:nvPr/>
        </p:nvSpPr>
        <p:spPr>
          <a:xfrm>
            <a:off x="476509" y="2926105"/>
            <a:ext cx="33425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0070C0"/>
                </a:solidFill>
              </a:rPr>
              <a:t>Hoe </a:t>
            </a:r>
            <a:r>
              <a:rPr lang="en-US" sz="2200" b="1" dirty="0" err="1">
                <a:solidFill>
                  <a:srgbClr val="0070C0"/>
                </a:solidFill>
              </a:rPr>
              <a:t>lang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moet</a:t>
            </a:r>
            <a:r>
              <a:rPr lang="en-US" sz="2200" b="1" dirty="0">
                <a:solidFill>
                  <a:srgbClr val="0070C0"/>
                </a:solidFill>
              </a:rPr>
              <a:t> de </a:t>
            </a:r>
            <a:br>
              <a:rPr lang="en-US" sz="2200" b="1" dirty="0">
                <a:solidFill>
                  <a:srgbClr val="0070C0"/>
                </a:solidFill>
              </a:rPr>
            </a:br>
            <a:r>
              <a:rPr lang="en-US" sz="2200" b="1" dirty="0" err="1">
                <a:solidFill>
                  <a:srgbClr val="0070C0"/>
                </a:solidFill>
              </a:rPr>
              <a:t>horizontale</a:t>
            </a:r>
            <a:r>
              <a:rPr lang="en-US" sz="2200" b="1" dirty="0">
                <a:solidFill>
                  <a:srgbClr val="0070C0"/>
                </a:solidFill>
              </a:rPr>
              <a:t> as </a:t>
            </a:r>
            <a:r>
              <a:rPr lang="en-US" sz="2200" b="1" dirty="0" err="1">
                <a:solidFill>
                  <a:srgbClr val="0070C0"/>
                </a:solidFill>
              </a:rPr>
              <a:t>worden</a:t>
            </a:r>
            <a:r>
              <a:rPr lang="en-US" sz="2200" b="1" dirty="0">
                <a:solidFill>
                  <a:srgbClr val="0070C0"/>
                </a:solidFill>
              </a:rPr>
              <a:t>?</a:t>
            </a:r>
          </a:p>
        </p:txBody>
      </p:sp>
      <p:grpSp>
        <p:nvGrpSpPr>
          <p:cNvPr id="28" name="Animatie icoon"/>
          <p:cNvGrpSpPr>
            <a:grpSpLocks noChangeAspect="1"/>
          </p:cNvGrpSpPr>
          <p:nvPr/>
        </p:nvGrpSpPr>
        <p:grpSpPr>
          <a:xfrm>
            <a:off x="8620759" y="6417352"/>
            <a:ext cx="440378" cy="360000"/>
            <a:chOff x="5076056" y="174576"/>
            <a:chExt cx="3276364" cy="2678360"/>
          </a:xfrm>
        </p:grpSpPr>
        <p:sp>
          <p:nvSpPr>
            <p:cNvPr id="29" name="Rectangle 51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Isosceles Triangle 52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l 53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l 54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cxnSp>
        <p:nvCxnSpPr>
          <p:cNvPr id="33" name="Rechte verbindingslijn 3"/>
          <p:cNvCxnSpPr/>
          <p:nvPr/>
        </p:nvCxnSpPr>
        <p:spPr>
          <a:xfrm>
            <a:off x="2915816" y="1557158"/>
            <a:ext cx="6142847" cy="0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4"/>
          <p:cNvCxnSpPr/>
          <p:nvPr/>
        </p:nvCxnSpPr>
        <p:spPr>
          <a:xfrm>
            <a:off x="5593381" y="1052736"/>
            <a:ext cx="0" cy="1008112"/>
          </a:xfrm>
          <a:prstGeom prst="line">
            <a:avLst/>
          </a:prstGeom>
          <a:ln w="3810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rijs in euros"/>
          <p:cNvSpPr txBox="1"/>
          <p:nvPr/>
        </p:nvSpPr>
        <p:spPr>
          <a:xfrm>
            <a:off x="3204777" y="1564808"/>
            <a:ext cx="2015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en-US" sz="2400" dirty="0" err="1"/>
              <a:t>afstand</a:t>
            </a:r>
            <a:r>
              <a:rPr lang="en-US" sz="2400" dirty="0"/>
              <a:t> in km</a:t>
            </a:r>
            <a:endParaRPr lang="nl-NL" sz="2400" dirty="0"/>
          </a:p>
        </p:txBody>
      </p:sp>
      <p:sp>
        <p:nvSpPr>
          <p:cNvPr id="36" name="Aantal fotos"/>
          <p:cNvSpPr txBox="1"/>
          <p:nvPr/>
        </p:nvSpPr>
        <p:spPr>
          <a:xfrm>
            <a:off x="3190555" y="1055742"/>
            <a:ext cx="1606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nl-NL" sz="2400" dirty="0"/>
              <a:t>tijd in uren</a:t>
            </a:r>
          </a:p>
        </p:txBody>
      </p:sp>
      <p:cxnSp>
        <p:nvCxnSpPr>
          <p:cNvPr id="37" name="Rechte verbindingslijn 5"/>
          <p:cNvCxnSpPr/>
          <p:nvPr/>
        </p:nvCxnSpPr>
        <p:spPr>
          <a:xfrm>
            <a:off x="6156176" y="1098560"/>
            <a:ext cx="0" cy="916465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5"/>
          <p:cNvCxnSpPr/>
          <p:nvPr/>
        </p:nvCxnSpPr>
        <p:spPr>
          <a:xfrm>
            <a:off x="6660232" y="1052736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5"/>
          <p:cNvCxnSpPr/>
          <p:nvPr/>
        </p:nvCxnSpPr>
        <p:spPr>
          <a:xfrm>
            <a:off x="7217246" y="1052736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5"/>
          <p:cNvCxnSpPr/>
          <p:nvPr/>
        </p:nvCxnSpPr>
        <p:spPr>
          <a:xfrm>
            <a:off x="7778452" y="1052736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5"/>
          <p:cNvCxnSpPr/>
          <p:nvPr/>
        </p:nvCxnSpPr>
        <p:spPr>
          <a:xfrm>
            <a:off x="8388424" y="1052736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5"/>
          <p:cNvCxnSpPr/>
          <p:nvPr/>
        </p:nvCxnSpPr>
        <p:spPr>
          <a:xfrm>
            <a:off x="9036496" y="1047204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56"/>
          <p:cNvSpPr txBox="1"/>
          <p:nvPr/>
        </p:nvSpPr>
        <p:spPr>
          <a:xfrm>
            <a:off x="2889967" y="692696"/>
            <a:ext cx="2638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FIETSTOCHT KARLIJN</a:t>
            </a:r>
          </a:p>
        </p:txBody>
      </p:sp>
      <p:sp>
        <p:nvSpPr>
          <p:cNvPr id="45" name="TextBox 57"/>
          <p:cNvSpPr txBox="1"/>
          <p:nvPr/>
        </p:nvSpPr>
        <p:spPr>
          <a:xfrm>
            <a:off x="5727980" y="106075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0</a:t>
            </a:r>
            <a:endParaRPr lang="nl-NL" sz="2400" dirty="0"/>
          </a:p>
        </p:txBody>
      </p:sp>
      <p:sp>
        <p:nvSpPr>
          <p:cNvPr id="46" name="TextBox 58"/>
          <p:cNvSpPr txBox="1"/>
          <p:nvPr/>
        </p:nvSpPr>
        <p:spPr>
          <a:xfrm>
            <a:off x="5705655" y="159365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0</a:t>
            </a:r>
            <a:endParaRPr lang="nl-NL" sz="2400" dirty="0"/>
          </a:p>
        </p:txBody>
      </p:sp>
      <p:sp>
        <p:nvSpPr>
          <p:cNvPr id="47" name="TextBox 59"/>
          <p:cNvSpPr txBox="1"/>
          <p:nvPr/>
        </p:nvSpPr>
        <p:spPr>
          <a:xfrm>
            <a:off x="6228184" y="1060752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nl-NL" sz="2400" dirty="0"/>
          </a:p>
        </p:txBody>
      </p:sp>
      <p:sp>
        <p:nvSpPr>
          <p:cNvPr id="48" name="TextBox 60"/>
          <p:cNvSpPr txBox="1"/>
          <p:nvPr/>
        </p:nvSpPr>
        <p:spPr>
          <a:xfrm>
            <a:off x="6146276" y="159365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15</a:t>
            </a:r>
            <a:endParaRPr lang="nl-NL" sz="2400" dirty="0"/>
          </a:p>
        </p:txBody>
      </p:sp>
      <p:sp>
        <p:nvSpPr>
          <p:cNvPr id="49" name="TextBox 61"/>
          <p:cNvSpPr txBox="1"/>
          <p:nvPr/>
        </p:nvSpPr>
        <p:spPr>
          <a:xfrm>
            <a:off x="6675632" y="159365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30</a:t>
            </a:r>
            <a:endParaRPr lang="nl-NL" sz="2400" dirty="0"/>
          </a:p>
        </p:txBody>
      </p:sp>
      <p:sp>
        <p:nvSpPr>
          <p:cNvPr id="51" name="TextBox 62"/>
          <p:cNvSpPr txBox="1"/>
          <p:nvPr/>
        </p:nvSpPr>
        <p:spPr>
          <a:xfrm>
            <a:off x="7232646" y="159365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35</a:t>
            </a:r>
            <a:endParaRPr lang="nl-NL" sz="2400" dirty="0"/>
          </a:p>
        </p:txBody>
      </p:sp>
      <p:sp>
        <p:nvSpPr>
          <p:cNvPr id="54" name="TextBox 65"/>
          <p:cNvSpPr txBox="1"/>
          <p:nvPr/>
        </p:nvSpPr>
        <p:spPr>
          <a:xfrm>
            <a:off x="8460432" y="159365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60</a:t>
            </a:r>
            <a:endParaRPr lang="nl-NL" sz="2400" dirty="0"/>
          </a:p>
        </p:txBody>
      </p:sp>
      <p:sp>
        <p:nvSpPr>
          <p:cNvPr id="55" name="TextBox 69"/>
          <p:cNvSpPr txBox="1"/>
          <p:nvPr/>
        </p:nvSpPr>
        <p:spPr>
          <a:xfrm>
            <a:off x="6798575" y="106075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nl-NL" sz="2400" dirty="0"/>
          </a:p>
        </p:txBody>
      </p:sp>
      <p:sp>
        <p:nvSpPr>
          <p:cNvPr id="56" name="TextBox 70"/>
          <p:cNvSpPr txBox="1"/>
          <p:nvPr/>
        </p:nvSpPr>
        <p:spPr>
          <a:xfrm>
            <a:off x="7312156" y="106075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nl-NL" sz="2400" dirty="0"/>
          </a:p>
        </p:txBody>
      </p:sp>
      <p:sp>
        <p:nvSpPr>
          <p:cNvPr id="58" name="TextBox 71"/>
          <p:cNvSpPr txBox="1"/>
          <p:nvPr/>
        </p:nvSpPr>
        <p:spPr>
          <a:xfrm>
            <a:off x="8546193" y="106075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5</a:t>
            </a:r>
            <a:endParaRPr lang="nl-NL" sz="2400" dirty="0"/>
          </a:p>
        </p:txBody>
      </p:sp>
      <p:sp>
        <p:nvSpPr>
          <p:cNvPr id="59" name="TextBox 72"/>
          <p:cNvSpPr txBox="1"/>
          <p:nvPr/>
        </p:nvSpPr>
        <p:spPr>
          <a:xfrm>
            <a:off x="7884368" y="106075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4</a:t>
            </a:r>
            <a:endParaRPr lang="nl-NL" sz="2400" dirty="0"/>
          </a:p>
        </p:txBody>
      </p:sp>
      <p:sp>
        <p:nvSpPr>
          <p:cNvPr id="60" name="TextBox 73"/>
          <p:cNvSpPr txBox="1"/>
          <p:nvPr/>
        </p:nvSpPr>
        <p:spPr>
          <a:xfrm>
            <a:off x="7830571" y="159365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45</a:t>
            </a:r>
            <a:endParaRPr lang="nl-NL" sz="2400" dirty="0"/>
          </a:p>
        </p:txBody>
      </p:sp>
      <p:sp>
        <p:nvSpPr>
          <p:cNvPr id="11" name="Ovaal 10"/>
          <p:cNvSpPr/>
          <p:nvPr/>
        </p:nvSpPr>
        <p:spPr>
          <a:xfrm>
            <a:off x="2699792" y="905352"/>
            <a:ext cx="6387859" cy="74290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1" name="Ovaal 60"/>
          <p:cNvSpPr/>
          <p:nvPr/>
        </p:nvSpPr>
        <p:spPr>
          <a:xfrm>
            <a:off x="2771800" y="1432232"/>
            <a:ext cx="6343588" cy="74290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/>
          <p:cNvSpPr txBox="1"/>
          <p:nvPr/>
        </p:nvSpPr>
        <p:spPr>
          <a:xfrm>
            <a:off x="3995936" y="332656"/>
            <a:ext cx="37719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hoort bij de horizontale as</a:t>
            </a:r>
          </a:p>
        </p:txBody>
      </p:sp>
      <p:sp>
        <p:nvSpPr>
          <p:cNvPr id="62" name="Tekstvak 61"/>
          <p:cNvSpPr txBox="1"/>
          <p:nvPr/>
        </p:nvSpPr>
        <p:spPr>
          <a:xfrm>
            <a:off x="5120537" y="2204864"/>
            <a:ext cx="37719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hoort bij de verticale as</a:t>
            </a:r>
          </a:p>
        </p:txBody>
      </p:sp>
      <p:sp>
        <p:nvSpPr>
          <p:cNvPr id="63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TextBox 6"/>
          <p:cNvSpPr txBox="1"/>
          <p:nvPr/>
        </p:nvSpPr>
        <p:spPr>
          <a:xfrm>
            <a:off x="378768" y="692696"/>
            <a:ext cx="1541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D60093"/>
                </a:solidFill>
              </a:rPr>
              <a:t>Voorbeeld</a:t>
            </a:r>
            <a:r>
              <a:rPr lang="en-US" sz="2400" dirty="0">
                <a:solidFill>
                  <a:srgbClr val="D60093"/>
                </a:solidFill>
              </a:rPr>
              <a:t> 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65" name="TextBox 8"/>
          <p:cNvSpPr txBox="1"/>
          <p:nvPr/>
        </p:nvSpPr>
        <p:spPr>
          <a:xfrm>
            <a:off x="467544" y="1124744"/>
            <a:ext cx="233666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err="1"/>
              <a:t>Opgave</a:t>
            </a:r>
            <a:endParaRPr lang="en-US" sz="2200" i="1" dirty="0"/>
          </a:p>
          <a:p>
            <a:r>
              <a:rPr lang="en-US" sz="2200" dirty="0" err="1"/>
              <a:t>Teken</a:t>
            </a:r>
            <a:r>
              <a:rPr lang="en-US" sz="2200" dirty="0"/>
              <a:t> de </a:t>
            </a:r>
            <a:r>
              <a:rPr lang="en-US" sz="2200" dirty="0" err="1"/>
              <a:t>grafiek</a:t>
            </a:r>
            <a:r>
              <a:rPr lang="en-US" sz="2200" dirty="0"/>
              <a:t> </a:t>
            </a:r>
            <a:br>
              <a:rPr lang="en-US" sz="2200" dirty="0"/>
            </a:br>
            <a:r>
              <a:rPr lang="en-US" sz="2200" dirty="0" err="1"/>
              <a:t>bij</a:t>
            </a:r>
            <a:r>
              <a:rPr lang="en-US" sz="2200" dirty="0"/>
              <a:t> de </a:t>
            </a:r>
            <a:r>
              <a:rPr lang="en-US" sz="2200" dirty="0" err="1"/>
              <a:t>tabel</a:t>
            </a:r>
            <a:r>
              <a:rPr lang="en-US" sz="2200" dirty="0"/>
              <a:t>.</a:t>
            </a:r>
          </a:p>
        </p:txBody>
      </p:sp>
      <p:sp>
        <p:nvSpPr>
          <p:cNvPr id="13" name="Ovaal 12"/>
          <p:cNvSpPr/>
          <p:nvPr/>
        </p:nvSpPr>
        <p:spPr>
          <a:xfrm>
            <a:off x="8407880" y="837873"/>
            <a:ext cx="629861" cy="1366991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67" name="Animatie icoon"/>
          <p:cNvGrpSpPr>
            <a:grpSpLocks noChangeAspect="1"/>
          </p:cNvGrpSpPr>
          <p:nvPr/>
        </p:nvGrpSpPr>
        <p:grpSpPr>
          <a:xfrm>
            <a:off x="8624621" y="6447789"/>
            <a:ext cx="440378" cy="360000"/>
            <a:chOff x="5076056" y="174576"/>
            <a:chExt cx="3276364" cy="2678360"/>
          </a:xfrm>
        </p:grpSpPr>
        <p:sp>
          <p:nvSpPr>
            <p:cNvPr id="68" name="Rectangle 51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9" name="Isosceles Triangle 52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0" name="Oval 53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1" name="Oval 54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80" name="TextBox 56"/>
          <p:cNvSpPr txBox="1"/>
          <p:nvPr/>
        </p:nvSpPr>
        <p:spPr>
          <a:xfrm>
            <a:off x="477592" y="2924944"/>
            <a:ext cx="363913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De </a:t>
            </a:r>
            <a:r>
              <a:rPr lang="en-US" sz="2200" dirty="0" err="1"/>
              <a:t>hoogste</a:t>
            </a:r>
            <a:r>
              <a:rPr lang="en-US" sz="2200" dirty="0"/>
              <a:t> </a:t>
            </a:r>
            <a:r>
              <a:rPr lang="en-US" sz="2200" dirty="0" err="1"/>
              <a:t>tijd</a:t>
            </a:r>
            <a:r>
              <a:rPr lang="en-US" sz="2200" dirty="0"/>
              <a:t> is 5 </a:t>
            </a:r>
            <a:r>
              <a:rPr lang="en-US" sz="2200" dirty="0" err="1"/>
              <a:t>uur</a:t>
            </a:r>
            <a:r>
              <a:rPr lang="en-US" sz="2200" dirty="0"/>
              <a:t>, </a:t>
            </a:r>
            <a:br>
              <a:rPr lang="en-US" sz="2200" dirty="0"/>
            </a:br>
            <a:r>
              <a:rPr lang="en-US" sz="2200" dirty="0"/>
              <a:t>de </a:t>
            </a:r>
            <a:r>
              <a:rPr lang="en-US" sz="2200" dirty="0" err="1"/>
              <a:t>horizontale</a:t>
            </a:r>
            <a:r>
              <a:rPr lang="en-US" sz="2200" dirty="0"/>
              <a:t> as </a:t>
            </a:r>
            <a:r>
              <a:rPr lang="en-US" sz="2200" dirty="0" err="1"/>
              <a:t>loopt</a:t>
            </a:r>
            <a:r>
              <a:rPr lang="en-US" sz="2200" dirty="0"/>
              <a:t> </a:t>
            </a:r>
            <a:r>
              <a:rPr lang="en-US" sz="2200" dirty="0" err="1"/>
              <a:t>dus</a:t>
            </a:r>
            <a:r>
              <a:rPr lang="en-US" sz="2200" dirty="0"/>
              <a:t> </a:t>
            </a:r>
            <a:br>
              <a:rPr lang="en-US" sz="2200" dirty="0"/>
            </a:br>
            <a:r>
              <a:rPr lang="en-US" sz="2200" dirty="0"/>
              <a:t>van 0 tot 5.</a:t>
            </a:r>
          </a:p>
        </p:txBody>
      </p:sp>
      <p:sp>
        <p:nvSpPr>
          <p:cNvPr id="81" name="TextBox 56"/>
          <p:cNvSpPr txBox="1"/>
          <p:nvPr/>
        </p:nvSpPr>
        <p:spPr>
          <a:xfrm>
            <a:off x="477592" y="3934217"/>
            <a:ext cx="44694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Stapjes</a:t>
            </a:r>
            <a:r>
              <a:rPr lang="en-US" sz="2200" dirty="0"/>
              <a:t> van 1 </a:t>
            </a:r>
            <a:r>
              <a:rPr lang="en-US" sz="2200" dirty="0" err="1"/>
              <a:t>passen</a:t>
            </a:r>
            <a:r>
              <a:rPr lang="en-US" sz="2200" dirty="0"/>
              <a:t> in je </a:t>
            </a:r>
            <a:r>
              <a:rPr lang="en-US" sz="2200" dirty="0" err="1"/>
              <a:t>schrift</a:t>
            </a:r>
            <a:r>
              <a:rPr lang="en-US" sz="2200" dirty="0"/>
              <a:t>.</a:t>
            </a:r>
          </a:p>
        </p:txBody>
      </p:sp>
      <p:sp>
        <p:nvSpPr>
          <p:cNvPr id="82" name="TextBox 56"/>
          <p:cNvSpPr txBox="1"/>
          <p:nvPr/>
        </p:nvSpPr>
        <p:spPr>
          <a:xfrm>
            <a:off x="477592" y="3587964"/>
            <a:ext cx="47681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De </a:t>
            </a:r>
            <a:r>
              <a:rPr lang="en-US" sz="2200" dirty="0" err="1"/>
              <a:t>hoogste</a:t>
            </a:r>
            <a:r>
              <a:rPr lang="en-US" sz="2200" dirty="0"/>
              <a:t> </a:t>
            </a:r>
            <a:r>
              <a:rPr lang="en-US" sz="2200" dirty="0" err="1"/>
              <a:t>afstand</a:t>
            </a:r>
            <a:r>
              <a:rPr lang="en-US" sz="2200" dirty="0"/>
              <a:t> is 60 </a:t>
            </a:r>
            <a:r>
              <a:rPr lang="en-US" sz="2200" dirty="0" err="1"/>
              <a:t>kilomenter</a:t>
            </a:r>
            <a:r>
              <a:rPr lang="en-US" sz="2200" dirty="0"/>
              <a:t>,</a:t>
            </a:r>
          </a:p>
          <a:p>
            <a:r>
              <a:rPr lang="en-US" sz="2200" dirty="0"/>
              <a:t>de </a:t>
            </a:r>
            <a:r>
              <a:rPr lang="en-US" sz="2200" dirty="0" err="1"/>
              <a:t>verticale</a:t>
            </a:r>
            <a:r>
              <a:rPr lang="en-US" sz="2200" dirty="0"/>
              <a:t> as </a:t>
            </a:r>
            <a:r>
              <a:rPr lang="en-US" sz="2200" dirty="0" err="1"/>
              <a:t>loopt</a:t>
            </a:r>
            <a:r>
              <a:rPr lang="en-US" sz="2200" dirty="0"/>
              <a:t> </a:t>
            </a:r>
            <a:r>
              <a:rPr lang="en-US" sz="2200" dirty="0" err="1"/>
              <a:t>dus</a:t>
            </a:r>
            <a:r>
              <a:rPr lang="en-US" sz="2200" dirty="0"/>
              <a:t> </a:t>
            </a:r>
            <a:br>
              <a:rPr lang="en-US" sz="2200" dirty="0"/>
            </a:br>
            <a:r>
              <a:rPr lang="en-US" sz="2200" dirty="0"/>
              <a:t>van 0 tot 60.</a:t>
            </a:r>
          </a:p>
        </p:txBody>
      </p:sp>
      <p:sp>
        <p:nvSpPr>
          <p:cNvPr id="15" name="Rechthoek 14"/>
          <p:cNvSpPr/>
          <p:nvPr/>
        </p:nvSpPr>
        <p:spPr>
          <a:xfrm>
            <a:off x="477592" y="3574177"/>
            <a:ext cx="395332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dirty="0"/>
              <a:t>Neem daarom stapjes van 10.</a:t>
            </a:r>
          </a:p>
        </p:txBody>
      </p:sp>
      <p:sp>
        <p:nvSpPr>
          <p:cNvPr id="83" name="TextBox 56"/>
          <p:cNvSpPr txBox="1"/>
          <p:nvPr/>
        </p:nvSpPr>
        <p:spPr>
          <a:xfrm>
            <a:off x="482700" y="2926105"/>
            <a:ext cx="29803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0070C0"/>
                </a:solidFill>
              </a:rPr>
              <a:t>Hoe </a:t>
            </a:r>
            <a:r>
              <a:rPr lang="en-US" sz="2200" b="1" dirty="0" err="1">
                <a:solidFill>
                  <a:srgbClr val="0070C0"/>
                </a:solidFill>
              </a:rPr>
              <a:t>lang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moet</a:t>
            </a:r>
            <a:r>
              <a:rPr lang="en-US" sz="2200" b="1" dirty="0">
                <a:solidFill>
                  <a:srgbClr val="0070C0"/>
                </a:solidFill>
              </a:rPr>
              <a:t> de </a:t>
            </a:r>
            <a:br>
              <a:rPr lang="en-US" sz="2200" b="1" dirty="0">
                <a:solidFill>
                  <a:srgbClr val="0070C0"/>
                </a:solidFill>
              </a:rPr>
            </a:br>
            <a:r>
              <a:rPr lang="en-US" sz="2200" b="1" dirty="0" err="1">
                <a:solidFill>
                  <a:srgbClr val="0070C0"/>
                </a:solidFill>
              </a:rPr>
              <a:t>verticale</a:t>
            </a:r>
            <a:r>
              <a:rPr lang="en-US" sz="2200" b="1" dirty="0">
                <a:solidFill>
                  <a:srgbClr val="0070C0"/>
                </a:solidFill>
              </a:rPr>
              <a:t> as </a:t>
            </a:r>
            <a:r>
              <a:rPr lang="en-US" sz="2200" b="1" dirty="0" err="1">
                <a:solidFill>
                  <a:srgbClr val="0070C0"/>
                </a:solidFill>
              </a:rPr>
              <a:t>worden</a:t>
            </a:r>
            <a:r>
              <a:rPr lang="en-US" sz="2200" b="1" dirty="0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85" name="TextBox 4"/>
          <p:cNvSpPr txBox="1"/>
          <p:nvPr/>
        </p:nvSpPr>
        <p:spPr>
          <a:xfrm>
            <a:off x="5595651" y="3225174"/>
            <a:ext cx="669087" cy="47335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en-US" dirty="0"/>
              <a:t>50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TextBox 4"/>
          <p:cNvSpPr txBox="1"/>
          <p:nvPr/>
        </p:nvSpPr>
        <p:spPr>
          <a:xfrm>
            <a:off x="5595651" y="2744780"/>
            <a:ext cx="669087" cy="47335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en-US" dirty="0"/>
              <a:t>60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Box 4"/>
          <p:cNvSpPr txBox="1"/>
          <p:nvPr/>
        </p:nvSpPr>
        <p:spPr>
          <a:xfrm>
            <a:off x="5594619" y="3721352"/>
            <a:ext cx="669087" cy="47335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3" name="Rechte verbindingslijn 1836"/>
          <p:cNvCxnSpPr/>
          <p:nvPr/>
        </p:nvCxnSpPr>
        <p:spPr>
          <a:xfrm flipH="1">
            <a:off x="7232983" y="3897836"/>
            <a:ext cx="1" cy="197959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Rechte verbindingslijn 1837"/>
          <p:cNvCxnSpPr/>
          <p:nvPr/>
        </p:nvCxnSpPr>
        <p:spPr>
          <a:xfrm>
            <a:off x="7770318" y="3902847"/>
            <a:ext cx="0" cy="1974585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echte verbindingslijn 1838"/>
          <p:cNvCxnSpPr/>
          <p:nvPr/>
        </p:nvCxnSpPr>
        <p:spPr>
          <a:xfrm flipH="1">
            <a:off x="8320000" y="3892159"/>
            <a:ext cx="1" cy="1977479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Rechte verbindingslijn 1839"/>
          <p:cNvCxnSpPr/>
          <p:nvPr/>
        </p:nvCxnSpPr>
        <p:spPr>
          <a:xfrm flipH="1">
            <a:off x="8863501" y="3887148"/>
            <a:ext cx="1" cy="1990286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Rechte verbindingslijn 1817"/>
          <p:cNvCxnSpPr/>
          <p:nvPr/>
        </p:nvCxnSpPr>
        <p:spPr>
          <a:xfrm>
            <a:off x="6112964" y="3902847"/>
            <a:ext cx="0" cy="197458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10"/>
          <p:cNvSpPr txBox="1"/>
          <p:nvPr/>
        </p:nvSpPr>
        <p:spPr>
          <a:xfrm>
            <a:off x="5580112" y="5188954"/>
            <a:ext cx="669087" cy="47335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TextBox 11"/>
          <p:cNvSpPr txBox="1"/>
          <p:nvPr/>
        </p:nvSpPr>
        <p:spPr>
          <a:xfrm>
            <a:off x="5580112" y="4702030"/>
            <a:ext cx="669087" cy="47335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TextBox 12"/>
          <p:cNvSpPr txBox="1"/>
          <p:nvPr/>
        </p:nvSpPr>
        <p:spPr>
          <a:xfrm>
            <a:off x="5580899" y="4222245"/>
            <a:ext cx="669087" cy="47335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TextBox 13"/>
          <p:cNvSpPr txBox="1"/>
          <p:nvPr/>
        </p:nvSpPr>
        <p:spPr>
          <a:xfrm>
            <a:off x="6429451" y="5860043"/>
            <a:ext cx="508772" cy="342921"/>
          </a:xfrm>
          <a:prstGeom prst="rect">
            <a:avLst/>
          </a:prstGeom>
          <a:noFill/>
        </p:spPr>
        <p:txBody>
          <a:bodyPr wrap="none" rtlCol="0">
            <a:normAutofit fontScale="92500" lnSpcReduction="10000"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TextBox 14"/>
          <p:cNvSpPr txBox="1"/>
          <p:nvPr/>
        </p:nvSpPr>
        <p:spPr>
          <a:xfrm>
            <a:off x="6996245" y="5861230"/>
            <a:ext cx="508772" cy="326887"/>
          </a:xfrm>
          <a:prstGeom prst="rect">
            <a:avLst/>
          </a:prstGeom>
          <a:noFill/>
        </p:spPr>
        <p:txBody>
          <a:bodyPr wrap="none" rtlCol="0">
            <a:normAutofit fontScale="92500" lnSpcReduction="10000"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TextBox 15"/>
          <p:cNvSpPr txBox="1"/>
          <p:nvPr/>
        </p:nvSpPr>
        <p:spPr>
          <a:xfrm>
            <a:off x="7525481" y="5857943"/>
            <a:ext cx="508772" cy="329366"/>
          </a:xfrm>
          <a:prstGeom prst="rect">
            <a:avLst/>
          </a:prstGeom>
          <a:noFill/>
        </p:spPr>
        <p:txBody>
          <a:bodyPr wrap="none" rtlCol="0">
            <a:normAutofit fontScale="92500" lnSpcReduction="10000"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TextBox 16"/>
          <p:cNvSpPr txBox="1"/>
          <p:nvPr/>
        </p:nvSpPr>
        <p:spPr>
          <a:xfrm>
            <a:off x="8069022" y="5861230"/>
            <a:ext cx="508772" cy="329366"/>
          </a:xfrm>
          <a:prstGeom prst="rect">
            <a:avLst/>
          </a:prstGeom>
          <a:noFill/>
        </p:spPr>
        <p:txBody>
          <a:bodyPr wrap="none" rtlCol="0">
            <a:normAutofit fontScale="92500" lnSpcReduction="10000"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TextBox 17"/>
          <p:cNvSpPr txBox="1"/>
          <p:nvPr/>
        </p:nvSpPr>
        <p:spPr>
          <a:xfrm>
            <a:off x="5771342" y="5852518"/>
            <a:ext cx="569270" cy="342834"/>
          </a:xfrm>
          <a:prstGeom prst="rect">
            <a:avLst/>
          </a:prstGeom>
          <a:noFill/>
        </p:spPr>
        <p:txBody>
          <a:bodyPr wrap="none" rtlCol="0">
            <a:normAutofit fontScale="92500" lnSpcReduction="10000"/>
          </a:bodyPr>
          <a:lstStyle/>
          <a:p>
            <a:r>
              <a:rPr lang="en-US" i="1" dirty="0"/>
              <a:t>O</a:t>
            </a:r>
            <a:endParaRPr lang="nl-NL" i="1" dirty="0"/>
          </a:p>
        </p:txBody>
      </p:sp>
      <p:cxnSp>
        <p:nvCxnSpPr>
          <p:cNvPr id="106" name="Rechte verbindingslijn 1850"/>
          <p:cNvCxnSpPr/>
          <p:nvPr/>
        </p:nvCxnSpPr>
        <p:spPr>
          <a:xfrm flipH="1">
            <a:off x="6112965" y="4390047"/>
            <a:ext cx="2750538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Rechte verbindingslijn 1851"/>
          <p:cNvCxnSpPr/>
          <p:nvPr/>
        </p:nvCxnSpPr>
        <p:spPr>
          <a:xfrm flipH="1">
            <a:off x="6112965" y="3897836"/>
            <a:ext cx="2738717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Rechte verbindingslijn 1852"/>
          <p:cNvCxnSpPr/>
          <p:nvPr/>
        </p:nvCxnSpPr>
        <p:spPr>
          <a:xfrm flipH="1">
            <a:off x="6112964" y="3405623"/>
            <a:ext cx="2750539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Rechte verbindingslijn 1853"/>
          <p:cNvCxnSpPr/>
          <p:nvPr/>
        </p:nvCxnSpPr>
        <p:spPr>
          <a:xfrm flipH="1">
            <a:off x="6112964" y="2913411"/>
            <a:ext cx="2750539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23"/>
          <p:cNvSpPr txBox="1"/>
          <p:nvPr/>
        </p:nvSpPr>
        <p:spPr>
          <a:xfrm>
            <a:off x="8597294" y="5868821"/>
            <a:ext cx="508775" cy="329366"/>
          </a:xfrm>
          <a:prstGeom prst="rect">
            <a:avLst/>
          </a:prstGeom>
          <a:noFill/>
        </p:spPr>
        <p:txBody>
          <a:bodyPr wrap="none" rtlCol="0">
            <a:normAutofit fontScale="92500" lnSpcReduction="10000"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2" name="Rechte verbindingslijn 1820"/>
          <p:cNvCxnSpPr>
            <a:stCxn id="111" idx="0"/>
          </p:cNvCxnSpPr>
          <p:nvPr/>
        </p:nvCxnSpPr>
        <p:spPr>
          <a:xfrm flipH="1">
            <a:off x="6112964" y="5868821"/>
            <a:ext cx="2738717" cy="8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Rechte verbindingslijn 1836"/>
          <p:cNvCxnSpPr/>
          <p:nvPr/>
        </p:nvCxnSpPr>
        <p:spPr>
          <a:xfrm>
            <a:off x="7232983" y="2913411"/>
            <a:ext cx="0" cy="979413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Rechte verbindingslijn 1837"/>
          <p:cNvCxnSpPr/>
          <p:nvPr/>
        </p:nvCxnSpPr>
        <p:spPr>
          <a:xfrm flipH="1">
            <a:off x="7776108" y="2913411"/>
            <a:ext cx="6" cy="979413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Rechte verbindingslijn 1839"/>
          <p:cNvCxnSpPr/>
          <p:nvPr/>
        </p:nvCxnSpPr>
        <p:spPr>
          <a:xfrm flipH="1">
            <a:off x="8863501" y="2913411"/>
            <a:ext cx="1" cy="968725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Rechte verbindingslijn 1817"/>
          <p:cNvCxnSpPr/>
          <p:nvPr/>
        </p:nvCxnSpPr>
        <p:spPr>
          <a:xfrm>
            <a:off x="6112964" y="2913411"/>
            <a:ext cx="0" cy="9844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Rechte verbindingslijn 1841"/>
          <p:cNvCxnSpPr/>
          <p:nvPr/>
        </p:nvCxnSpPr>
        <p:spPr>
          <a:xfrm>
            <a:off x="8319997" y="2913411"/>
            <a:ext cx="0" cy="97373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Rechte verbindingslijn 1840"/>
          <p:cNvCxnSpPr/>
          <p:nvPr/>
        </p:nvCxnSpPr>
        <p:spPr>
          <a:xfrm flipH="1">
            <a:off x="6683270" y="2913411"/>
            <a:ext cx="567" cy="2964023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Rechte verbindingslijn 1851"/>
          <p:cNvCxnSpPr/>
          <p:nvPr/>
        </p:nvCxnSpPr>
        <p:spPr>
          <a:xfrm flipH="1">
            <a:off x="6112964" y="5369043"/>
            <a:ext cx="2750539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Rechte verbindingslijn 1852"/>
          <p:cNvCxnSpPr/>
          <p:nvPr/>
        </p:nvCxnSpPr>
        <p:spPr>
          <a:xfrm flipH="1">
            <a:off x="6112965" y="4875648"/>
            <a:ext cx="2750538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4" name="Animatie icoon"/>
          <p:cNvGrpSpPr>
            <a:grpSpLocks noChangeAspect="1"/>
          </p:cNvGrpSpPr>
          <p:nvPr/>
        </p:nvGrpSpPr>
        <p:grpSpPr>
          <a:xfrm>
            <a:off x="8620760" y="6433314"/>
            <a:ext cx="440378" cy="360000"/>
            <a:chOff x="5076056" y="174576"/>
            <a:chExt cx="3276364" cy="2678360"/>
          </a:xfrm>
        </p:grpSpPr>
        <p:sp>
          <p:nvSpPr>
            <p:cNvPr id="165" name="Rectangle 51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6" name="Isosceles Triangle 52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7" name="Oval 53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8" name="Oval 54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69" name="Animatie icoon"/>
          <p:cNvGrpSpPr>
            <a:grpSpLocks noChangeAspect="1"/>
          </p:cNvGrpSpPr>
          <p:nvPr/>
        </p:nvGrpSpPr>
        <p:grpSpPr>
          <a:xfrm>
            <a:off x="8616067" y="6425867"/>
            <a:ext cx="440378" cy="360000"/>
            <a:chOff x="5076056" y="174576"/>
            <a:chExt cx="3276364" cy="2678360"/>
          </a:xfrm>
        </p:grpSpPr>
        <p:sp>
          <p:nvSpPr>
            <p:cNvPr id="170" name="Rectangle 51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1" name="Isosceles Triangle 52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2" name="Oval 53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3" name="Oval 54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74" name="Animatie icoon"/>
          <p:cNvGrpSpPr>
            <a:grpSpLocks noChangeAspect="1"/>
          </p:cNvGrpSpPr>
          <p:nvPr/>
        </p:nvGrpSpPr>
        <p:grpSpPr>
          <a:xfrm>
            <a:off x="8613778" y="6437612"/>
            <a:ext cx="440378" cy="360000"/>
            <a:chOff x="5076056" y="174576"/>
            <a:chExt cx="3276364" cy="2678360"/>
          </a:xfrm>
        </p:grpSpPr>
        <p:sp>
          <p:nvSpPr>
            <p:cNvPr id="175" name="Rectangle 51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6" name="Isosceles Triangle 52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7" name="Oval 53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8" name="Oval 54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3076" name="Tekstvak 3075"/>
          <p:cNvSpPr txBox="1"/>
          <p:nvPr/>
        </p:nvSpPr>
        <p:spPr>
          <a:xfrm>
            <a:off x="7764424" y="6029275"/>
            <a:ext cx="1344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tijd in uren</a:t>
            </a:r>
          </a:p>
        </p:txBody>
      </p:sp>
      <p:sp>
        <p:nvSpPr>
          <p:cNvPr id="180" name="Tekstvak 179"/>
          <p:cNvSpPr txBox="1"/>
          <p:nvPr/>
        </p:nvSpPr>
        <p:spPr>
          <a:xfrm>
            <a:off x="5973796" y="2555612"/>
            <a:ext cx="1910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afstand in km</a:t>
            </a:r>
          </a:p>
        </p:txBody>
      </p:sp>
      <p:sp>
        <p:nvSpPr>
          <p:cNvPr id="181" name="TextBox 56"/>
          <p:cNvSpPr txBox="1"/>
          <p:nvPr/>
        </p:nvSpPr>
        <p:spPr>
          <a:xfrm>
            <a:off x="6469961" y="2339588"/>
            <a:ext cx="2638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FIETSTOCHT KARLIJN</a:t>
            </a:r>
          </a:p>
        </p:txBody>
      </p:sp>
      <p:sp>
        <p:nvSpPr>
          <p:cNvPr id="182" name="TextBox 8"/>
          <p:cNvSpPr txBox="1"/>
          <p:nvPr/>
        </p:nvSpPr>
        <p:spPr>
          <a:xfrm>
            <a:off x="508638" y="2566065"/>
            <a:ext cx="11416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err="1"/>
              <a:t>Aanpak</a:t>
            </a:r>
            <a:endParaRPr lang="en-US" sz="2200" dirty="0"/>
          </a:p>
        </p:txBody>
      </p:sp>
      <p:sp>
        <p:nvSpPr>
          <p:cNvPr id="193" name="TextBox 8"/>
          <p:cNvSpPr txBox="1"/>
          <p:nvPr/>
        </p:nvSpPr>
        <p:spPr>
          <a:xfrm>
            <a:off x="5148170" y="1970545"/>
            <a:ext cx="15023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err="1"/>
              <a:t>Uitwerking</a:t>
            </a:r>
            <a:endParaRPr lang="en-US" sz="2200" dirty="0"/>
          </a:p>
        </p:txBody>
      </p:sp>
      <p:sp>
        <p:nvSpPr>
          <p:cNvPr id="194" name="Oval 58"/>
          <p:cNvSpPr>
            <a:spLocks noChangeAspect="1"/>
          </p:cNvSpPr>
          <p:nvPr/>
        </p:nvSpPr>
        <p:spPr>
          <a:xfrm>
            <a:off x="5354445" y="3510285"/>
            <a:ext cx="216000" cy="216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5" name="Oval 59"/>
          <p:cNvSpPr>
            <a:spLocks noChangeAspect="1"/>
          </p:cNvSpPr>
          <p:nvPr/>
        </p:nvSpPr>
        <p:spPr>
          <a:xfrm>
            <a:off x="5354421" y="4158357"/>
            <a:ext cx="216000" cy="216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6" name="Oval 60"/>
          <p:cNvSpPr>
            <a:spLocks noChangeAspect="1"/>
          </p:cNvSpPr>
          <p:nvPr/>
        </p:nvSpPr>
        <p:spPr>
          <a:xfrm>
            <a:off x="5364112" y="4878437"/>
            <a:ext cx="216000" cy="216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7" name="Oval 61"/>
          <p:cNvSpPr>
            <a:spLocks noChangeAspect="1"/>
          </p:cNvSpPr>
          <p:nvPr/>
        </p:nvSpPr>
        <p:spPr>
          <a:xfrm>
            <a:off x="5354421" y="5598517"/>
            <a:ext cx="216000" cy="216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8" name="Oval 62"/>
          <p:cNvSpPr>
            <a:spLocks noChangeAspect="1"/>
          </p:cNvSpPr>
          <p:nvPr/>
        </p:nvSpPr>
        <p:spPr>
          <a:xfrm>
            <a:off x="5347564" y="2934221"/>
            <a:ext cx="216000" cy="216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00" name="Animatie icoon"/>
          <p:cNvGrpSpPr>
            <a:grpSpLocks noChangeAspect="1"/>
          </p:cNvGrpSpPr>
          <p:nvPr/>
        </p:nvGrpSpPr>
        <p:grpSpPr>
          <a:xfrm>
            <a:off x="8597294" y="6456027"/>
            <a:ext cx="440378" cy="360000"/>
            <a:chOff x="5076056" y="174576"/>
            <a:chExt cx="3276364" cy="2678360"/>
          </a:xfrm>
        </p:grpSpPr>
        <p:sp>
          <p:nvSpPr>
            <p:cNvPr id="201" name="Rectangle 51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2" name="Isosceles Triangle 52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3" name="Oval 53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4" name="Oval 54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05" name="Animatie icoon"/>
          <p:cNvGrpSpPr>
            <a:grpSpLocks noChangeAspect="1"/>
          </p:cNvGrpSpPr>
          <p:nvPr/>
        </p:nvGrpSpPr>
        <p:grpSpPr>
          <a:xfrm>
            <a:off x="8631492" y="6442442"/>
            <a:ext cx="440378" cy="360000"/>
            <a:chOff x="5076056" y="174576"/>
            <a:chExt cx="3276364" cy="2678360"/>
          </a:xfrm>
        </p:grpSpPr>
        <p:sp>
          <p:nvSpPr>
            <p:cNvPr id="206" name="Rectangle 51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7" name="Isosceles Triangle 52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8" name="Oval 53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9" name="Oval 54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10" name="Animatie icoon"/>
          <p:cNvGrpSpPr>
            <a:grpSpLocks noChangeAspect="1"/>
          </p:cNvGrpSpPr>
          <p:nvPr/>
        </p:nvGrpSpPr>
        <p:grpSpPr>
          <a:xfrm>
            <a:off x="8618784" y="6450716"/>
            <a:ext cx="440378" cy="360000"/>
            <a:chOff x="5076056" y="174576"/>
            <a:chExt cx="3276364" cy="2678360"/>
          </a:xfrm>
        </p:grpSpPr>
        <p:sp>
          <p:nvSpPr>
            <p:cNvPr id="211" name="Rectangle 51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2" name="Isosceles Triangle 52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3" name="Oval 53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4" name="Oval 54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15" name="Animatie icoon"/>
          <p:cNvGrpSpPr>
            <a:grpSpLocks noChangeAspect="1"/>
          </p:cNvGrpSpPr>
          <p:nvPr/>
        </p:nvGrpSpPr>
        <p:grpSpPr>
          <a:xfrm>
            <a:off x="8624622" y="6436981"/>
            <a:ext cx="440378" cy="360000"/>
            <a:chOff x="5076056" y="174576"/>
            <a:chExt cx="3276364" cy="2678360"/>
          </a:xfrm>
        </p:grpSpPr>
        <p:sp>
          <p:nvSpPr>
            <p:cNvPr id="216" name="Rectangle 51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7" name="Isosceles Triangle 52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8" name="Oval 53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9" name="Oval 54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20" name="Animatie icoon"/>
          <p:cNvGrpSpPr>
            <a:grpSpLocks noChangeAspect="1"/>
          </p:cNvGrpSpPr>
          <p:nvPr/>
        </p:nvGrpSpPr>
        <p:grpSpPr>
          <a:xfrm>
            <a:off x="8605858" y="6450716"/>
            <a:ext cx="440378" cy="360000"/>
            <a:chOff x="5076056" y="174576"/>
            <a:chExt cx="3276364" cy="2678360"/>
          </a:xfrm>
        </p:grpSpPr>
        <p:sp>
          <p:nvSpPr>
            <p:cNvPr id="221" name="Rectangle 51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2" name="Isosceles Triangle 52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3" name="Oval 53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4" name="Oval 54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25" name="Animatie icoon"/>
          <p:cNvGrpSpPr>
            <a:grpSpLocks noChangeAspect="1"/>
          </p:cNvGrpSpPr>
          <p:nvPr/>
        </p:nvGrpSpPr>
        <p:grpSpPr>
          <a:xfrm>
            <a:off x="8616048" y="6453752"/>
            <a:ext cx="440378" cy="360000"/>
            <a:chOff x="5076056" y="174576"/>
            <a:chExt cx="3276364" cy="2678360"/>
          </a:xfrm>
        </p:grpSpPr>
        <p:sp>
          <p:nvSpPr>
            <p:cNvPr id="226" name="Rectangle 51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7" name="Isosceles Triangle 52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8" name="Oval 53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9" name="Oval 54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31" name="Ovaal 230"/>
          <p:cNvSpPr/>
          <p:nvPr/>
        </p:nvSpPr>
        <p:spPr>
          <a:xfrm>
            <a:off x="5553210" y="834538"/>
            <a:ext cx="629861" cy="135513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2" name="Ovaal 231"/>
          <p:cNvSpPr/>
          <p:nvPr/>
        </p:nvSpPr>
        <p:spPr>
          <a:xfrm>
            <a:off x="6084168" y="835706"/>
            <a:ext cx="629861" cy="135334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3" name="Ovaal 232"/>
          <p:cNvSpPr/>
          <p:nvPr/>
        </p:nvSpPr>
        <p:spPr>
          <a:xfrm>
            <a:off x="6606435" y="853070"/>
            <a:ext cx="629861" cy="135179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4" name="Ovaal 233"/>
          <p:cNvSpPr/>
          <p:nvPr/>
        </p:nvSpPr>
        <p:spPr>
          <a:xfrm>
            <a:off x="7182499" y="847842"/>
            <a:ext cx="629861" cy="13548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5" name="Ovaal 234"/>
          <p:cNvSpPr/>
          <p:nvPr/>
        </p:nvSpPr>
        <p:spPr>
          <a:xfrm>
            <a:off x="7812360" y="834538"/>
            <a:ext cx="629861" cy="135513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6" name="Ovaal 235"/>
          <p:cNvSpPr/>
          <p:nvPr/>
        </p:nvSpPr>
        <p:spPr>
          <a:xfrm>
            <a:off x="8406635" y="833376"/>
            <a:ext cx="629861" cy="1359041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3" name="TextBox 56"/>
          <p:cNvSpPr txBox="1"/>
          <p:nvPr/>
        </p:nvSpPr>
        <p:spPr>
          <a:xfrm>
            <a:off x="477069" y="4294257"/>
            <a:ext cx="37344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Teken</a:t>
            </a:r>
            <a:r>
              <a:rPr lang="en-US" sz="2200" dirty="0"/>
              <a:t> de </a:t>
            </a:r>
            <a:r>
              <a:rPr lang="en-US" sz="2200" dirty="0" err="1"/>
              <a:t>punten</a:t>
            </a:r>
            <a:r>
              <a:rPr lang="en-US" sz="2200" dirty="0"/>
              <a:t> </a:t>
            </a:r>
            <a:r>
              <a:rPr lang="en-US" sz="2200" dirty="0" err="1"/>
              <a:t>uit</a:t>
            </a:r>
            <a:r>
              <a:rPr lang="en-US" sz="2200" dirty="0"/>
              <a:t> de </a:t>
            </a:r>
            <a:r>
              <a:rPr lang="en-US" sz="2200" dirty="0" err="1"/>
              <a:t>tabel</a:t>
            </a:r>
            <a:endParaRPr lang="en-US" sz="2200" dirty="0"/>
          </a:p>
          <a:p>
            <a:r>
              <a:rPr lang="en-US" sz="2200" dirty="0"/>
              <a:t>in het </a:t>
            </a:r>
            <a:r>
              <a:rPr lang="en-US" sz="2200" dirty="0" err="1"/>
              <a:t>assenstelsel</a:t>
            </a:r>
            <a:r>
              <a:rPr lang="en-US" sz="2200" dirty="0"/>
              <a:t>.</a:t>
            </a:r>
          </a:p>
        </p:txBody>
      </p:sp>
      <p:sp>
        <p:nvSpPr>
          <p:cNvPr id="244" name="TextBox 56"/>
          <p:cNvSpPr txBox="1"/>
          <p:nvPr/>
        </p:nvSpPr>
        <p:spPr>
          <a:xfrm>
            <a:off x="467544" y="4293096"/>
            <a:ext cx="39540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Teken</a:t>
            </a:r>
            <a:r>
              <a:rPr lang="en-US" sz="2200" dirty="0"/>
              <a:t> </a:t>
            </a:r>
            <a:r>
              <a:rPr lang="en-US" sz="2200" dirty="0" err="1"/>
              <a:t>een</a:t>
            </a:r>
            <a:r>
              <a:rPr lang="en-US" sz="2200" dirty="0"/>
              <a:t> </a:t>
            </a:r>
            <a:r>
              <a:rPr lang="en-US" sz="2200" dirty="0" err="1"/>
              <a:t>vloeiende</a:t>
            </a:r>
            <a:r>
              <a:rPr lang="en-US" sz="2200" dirty="0"/>
              <a:t> </a:t>
            </a:r>
            <a:r>
              <a:rPr lang="en-US" sz="2200" dirty="0" err="1"/>
              <a:t>kromme</a:t>
            </a:r>
            <a:r>
              <a:rPr lang="en-US" sz="2200" dirty="0"/>
              <a:t> </a:t>
            </a:r>
          </a:p>
          <a:p>
            <a:r>
              <a:rPr lang="en-US" sz="2200" dirty="0"/>
              <a:t>door de </a:t>
            </a:r>
            <a:r>
              <a:rPr lang="en-US" sz="2200" dirty="0" err="1"/>
              <a:t>punten</a:t>
            </a:r>
            <a:r>
              <a:rPr lang="en-US" sz="2200" dirty="0"/>
              <a:t>.</a:t>
            </a:r>
          </a:p>
        </p:txBody>
      </p:sp>
      <p:cxnSp>
        <p:nvCxnSpPr>
          <p:cNvPr id="3080" name="Rechte verbindingslijn 3079"/>
          <p:cNvCxnSpPr/>
          <p:nvPr/>
        </p:nvCxnSpPr>
        <p:spPr>
          <a:xfrm flipV="1">
            <a:off x="6121191" y="5090073"/>
            <a:ext cx="554441" cy="776771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Ovaal 236"/>
          <p:cNvSpPr/>
          <p:nvPr/>
        </p:nvSpPr>
        <p:spPr>
          <a:xfrm>
            <a:off x="6077774" y="5830840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6" name="Vrije vorm 245"/>
          <p:cNvSpPr/>
          <p:nvPr/>
        </p:nvSpPr>
        <p:spPr>
          <a:xfrm>
            <a:off x="6670548" y="4137660"/>
            <a:ext cx="1106424" cy="955548"/>
          </a:xfrm>
          <a:custGeom>
            <a:avLst/>
            <a:gdLst>
              <a:gd name="connsiteX0" fmla="*/ 0 w 1106424"/>
              <a:gd name="connsiteY0" fmla="*/ 955548 h 955548"/>
              <a:gd name="connsiteX1" fmla="*/ 562356 w 1106424"/>
              <a:gd name="connsiteY1" fmla="*/ 256032 h 955548"/>
              <a:gd name="connsiteX2" fmla="*/ 1106424 w 1106424"/>
              <a:gd name="connsiteY2" fmla="*/ 0 h 955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6424" h="955548">
                <a:moveTo>
                  <a:pt x="0" y="955548"/>
                </a:moveTo>
                <a:cubicBezTo>
                  <a:pt x="188976" y="685419"/>
                  <a:pt x="377952" y="415290"/>
                  <a:pt x="562356" y="256032"/>
                </a:cubicBezTo>
                <a:cubicBezTo>
                  <a:pt x="746760" y="96774"/>
                  <a:pt x="926592" y="48387"/>
                  <a:pt x="110642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39" name="Ovaal 238"/>
          <p:cNvSpPr/>
          <p:nvPr/>
        </p:nvSpPr>
        <p:spPr>
          <a:xfrm>
            <a:off x="7197290" y="4354043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8" name="Ovaal 237"/>
          <p:cNvSpPr/>
          <p:nvPr/>
        </p:nvSpPr>
        <p:spPr>
          <a:xfrm>
            <a:off x="6644509" y="5058433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0" name="Vrije vorm 249"/>
          <p:cNvSpPr/>
          <p:nvPr/>
        </p:nvSpPr>
        <p:spPr>
          <a:xfrm>
            <a:off x="7744968" y="2921508"/>
            <a:ext cx="1110996" cy="1229868"/>
          </a:xfrm>
          <a:custGeom>
            <a:avLst/>
            <a:gdLst>
              <a:gd name="connsiteX0" fmla="*/ 0 w 1110996"/>
              <a:gd name="connsiteY0" fmla="*/ 1229868 h 1229868"/>
              <a:gd name="connsiteX1" fmla="*/ 580644 w 1110996"/>
              <a:gd name="connsiteY1" fmla="*/ 736092 h 1229868"/>
              <a:gd name="connsiteX2" fmla="*/ 1110996 w 1110996"/>
              <a:gd name="connsiteY2" fmla="*/ 0 h 1229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0996" h="1229868">
                <a:moveTo>
                  <a:pt x="0" y="1229868"/>
                </a:moveTo>
                <a:cubicBezTo>
                  <a:pt x="197739" y="1085469"/>
                  <a:pt x="395478" y="941070"/>
                  <a:pt x="580644" y="736092"/>
                </a:cubicBezTo>
                <a:cubicBezTo>
                  <a:pt x="765810" y="531114"/>
                  <a:pt x="1110996" y="0"/>
                  <a:pt x="1110996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0" name="Ovaal 239"/>
          <p:cNvSpPr/>
          <p:nvPr/>
        </p:nvSpPr>
        <p:spPr>
          <a:xfrm>
            <a:off x="7736018" y="4098266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1" name="Ovaal 240"/>
          <p:cNvSpPr/>
          <p:nvPr/>
        </p:nvSpPr>
        <p:spPr>
          <a:xfrm>
            <a:off x="8290650" y="3610352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2" name="Ovaal 241"/>
          <p:cNvSpPr/>
          <p:nvPr/>
        </p:nvSpPr>
        <p:spPr>
          <a:xfrm>
            <a:off x="8824222" y="2885767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78" name="Animatie icoon"/>
          <p:cNvGrpSpPr>
            <a:grpSpLocks noChangeAspect="1"/>
          </p:cNvGrpSpPr>
          <p:nvPr/>
        </p:nvGrpSpPr>
        <p:grpSpPr>
          <a:xfrm>
            <a:off x="8647272" y="6453336"/>
            <a:ext cx="440378" cy="360000"/>
            <a:chOff x="5076056" y="174576"/>
            <a:chExt cx="3276364" cy="2678360"/>
          </a:xfrm>
        </p:grpSpPr>
        <p:sp>
          <p:nvSpPr>
            <p:cNvPr id="279" name="Rectangle 51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0" name="Isosceles Triangle 52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1" name="Oval 53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2" name="Oval 54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000"/>
                            </p:stCondLst>
                            <p:childTnLst>
                              <p:par>
                                <p:cTn id="1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000"/>
                            </p:stCondLst>
                            <p:childTnLst>
                              <p:par>
                                <p:cTn id="18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7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500"/>
                            </p:stCondLst>
                            <p:childTnLst>
                              <p:par>
                                <p:cTn id="24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1000"/>
                            </p:stCondLst>
                            <p:childTnLst>
                              <p:par>
                                <p:cTn id="25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5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500"/>
                            </p:stCondLst>
                            <p:childTnLst>
                              <p:par>
                                <p:cTn id="26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1000"/>
                            </p:stCondLst>
                            <p:childTnLst>
                              <p:par>
                                <p:cTn id="27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3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500"/>
                            </p:stCondLst>
                            <p:childTnLst>
                              <p:par>
                                <p:cTn id="28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1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500"/>
                            </p:stCondLst>
                            <p:childTnLst>
                              <p:par>
                                <p:cTn id="30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1000"/>
                            </p:stCondLst>
                            <p:childTnLst>
                              <p:par>
                                <p:cTn id="30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9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500"/>
                            </p:stCondLst>
                            <p:childTnLst>
                              <p:par>
                                <p:cTn id="3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1000"/>
                            </p:stCondLst>
                            <p:childTnLst>
                              <p:par>
                                <p:cTn id="3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1000"/>
                            </p:stCondLst>
                            <p:childTnLst>
                              <p:par>
                                <p:cTn id="32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6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500"/>
                            </p:stCondLst>
                            <p:childTnLst>
                              <p:par>
                                <p:cTn id="3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1000"/>
                            </p:stCondLst>
                            <p:childTnLst>
                              <p:par>
                                <p:cTn id="34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1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500"/>
                            </p:stCondLst>
                            <p:childTnLst>
                              <p:par>
                                <p:cTn id="3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5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>
                            <p:stCondLst>
                              <p:cond delay="1000"/>
                            </p:stCondLst>
                            <p:childTnLst>
                              <p:par>
                                <p:cTn id="3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9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1500"/>
                            </p:stCondLst>
                            <p:childTnLst>
                              <p:par>
                                <p:cTn id="37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50" grpId="0"/>
      <p:bldP spid="22" grpId="0"/>
      <p:bldP spid="22" grpId="1"/>
      <p:bldP spid="11" grpId="0" animBg="1"/>
      <p:bldP spid="11" grpId="1" animBg="1"/>
      <p:bldP spid="61" grpId="0" animBg="1"/>
      <p:bldP spid="61" grpId="1" animBg="1"/>
      <p:bldP spid="12" grpId="0"/>
      <p:bldP spid="12" grpId="1"/>
      <p:bldP spid="62" grpId="0"/>
      <p:bldP spid="62" grpId="1"/>
      <p:bldP spid="63" grpId="0" animBg="1"/>
      <p:bldP spid="65" grpId="0"/>
      <p:bldP spid="13" grpId="0" animBg="1"/>
      <p:bldP spid="13" grpId="1" animBg="1"/>
      <p:bldP spid="80" grpId="0"/>
      <p:bldP spid="80" grpId="1"/>
      <p:bldP spid="81" grpId="0"/>
      <p:bldP spid="81" grpId="1"/>
      <p:bldP spid="82" grpId="0"/>
      <p:bldP spid="82" grpId="1"/>
      <p:bldP spid="15" grpId="0"/>
      <p:bldP spid="83" grpId="0"/>
      <p:bldP spid="83" grpId="1"/>
      <p:bldP spid="85" grpId="0"/>
      <p:bldP spid="86" grpId="0"/>
      <p:bldP spid="92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11" grpId="0"/>
      <p:bldP spid="3076" grpId="0"/>
      <p:bldP spid="180" grpId="0"/>
      <p:bldP spid="181" grpId="0"/>
      <p:bldP spid="182" grpId="0"/>
      <p:bldP spid="193" grpId="0"/>
      <p:bldP spid="194" grpId="0" animBg="1"/>
      <p:bldP spid="195" grpId="0" animBg="1"/>
      <p:bldP spid="196" grpId="0" animBg="1"/>
      <p:bldP spid="197" grpId="0" animBg="1"/>
      <p:bldP spid="198" grpId="0" animBg="1"/>
      <p:bldP spid="231" grpId="0" animBg="1"/>
      <p:bldP spid="231" grpId="1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43" grpId="0"/>
      <p:bldP spid="243" grpId="1"/>
      <p:bldP spid="244" grpId="0"/>
      <p:bldP spid="244" grpId="1"/>
      <p:bldP spid="237" grpId="0" animBg="1"/>
      <p:bldP spid="246" grpId="0" animBg="1"/>
      <p:bldP spid="239" grpId="0" animBg="1"/>
      <p:bldP spid="238" grpId="0" animBg="1"/>
      <p:bldP spid="250" grpId="0" animBg="1"/>
      <p:bldP spid="240" grpId="0" animBg="1"/>
      <p:bldP spid="241" grpId="0" animBg="1"/>
      <p:bldP spid="242" grpId="0" animBg="1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6</TotalTime>
  <Words>137</Words>
  <Application>Microsoft Office PowerPoint</Application>
  <PresentationFormat>Diavoorstelling (4:3)</PresentationFormat>
  <Paragraphs>58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MS PGothic</vt:lpstr>
      <vt:lpstr>Arial</vt:lpstr>
      <vt:lpstr>Eurostile</vt:lpstr>
      <vt:lpstr>TheorieTemplateMacroWatermark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Noordhoff</dc:creator>
  <cp:lastModifiedBy>Luuk Mennen</cp:lastModifiedBy>
  <cp:revision>38</cp:revision>
  <dcterms:created xsi:type="dcterms:W3CDTF">2014-05-17T10:38:41Z</dcterms:created>
  <dcterms:modified xsi:type="dcterms:W3CDTF">2018-09-17T11:56:23Z</dcterms:modified>
</cp:coreProperties>
</file>