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CC"/>
    <a:srgbClr val="D60093"/>
    <a:srgbClr val="0099FF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FDD054-2DE3-43CE-A887-C1C6DCB14FB3}" v="22" dt="2018-09-18T09:15:54.5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9080" autoAdjust="0"/>
  </p:normalViewPr>
  <p:slideViewPr>
    <p:cSldViewPr snapToObjects="1">
      <p:cViewPr varScale="1">
        <p:scale>
          <a:sx n="72" d="100"/>
          <a:sy n="72" d="100"/>
        </p:scale>
        <p:origin x="130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66FDD054-2DE3-43CE-A887-C1C6DCB14FB3}"/>
    <pc:docChg chg="modSld">
      <pc:chgData name="Luuk Mennen" userId="e8da6a4e-8fc9-4e27-9348-3a94ae635dab" providerId="ADAL" clId="{66FDD054-2DE3-43CE-A887-C1C6DCB14FB3}" dt="2018-09-18T09:15:54.571" v="21" actId="20577"/>
      <pc:docMkLst>
        <pc:docMk/>
      </pc:docMkLst>
      <pc:sldChg chg="modSp">
        <pc:chgData name="Luuk Mennen" userId="e8da6a4e-8fc9-4e27-9348-3a94ae635dab" providerId="ADAL" clId="{66FDD054-2DE3-43CE-A887-C1C6DCB14FB3}" dt="2018-09-18T09:15:54.571" v="21" actId="20577"/>
        <pc:sldMkLst>
          <pc:docMk/>
          <pc:sldMk cId="0" sldId="322"/>
        </pc:sldMkLst>
        <pc:spChg chg="mod">
          <ac:chgData name="Luuk Mennen" userId="e8da6a4e-8fc9-4e27-9348-3a94ae635dab" providerId="ADAL" clId="{66FDD054-2DE3-43CE-A887-C1C6DCB14FB3}" dt="2018-09-18T09:15:54.571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067944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Woordformules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Woordformules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Woordformules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78769" y="921736"/>
            <a:ext cx="86187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berekeningen met regelmaat kun je een </a:t>
            </a:r>
            <a:r>
              <a:rPr lang="nl-NL" sz="2200" b="1" dirty="0"/>
              <a:t>woordformule</a:t>
            </a:r>
            <a:r>
              <a:rPr lang="nl-NL" sz="2200" dirty="0"/>
              <a:t> maken. </a:t>
            </a:r>
          </a:p>
          <a:p>
            <a:endParaRPr lang="nl-NL" sz="2200" dirty="0"/>
          </a:p>
          <a:p>
            <a:r>
              <a:rPr lang="nl-NL" sz="2200" dirty="0"/>
              <a:t>Bijvoorbeeld:</a:t>
            </a:r>
          </a:p>
        </p:txBody>
      </p:sp>
      <p:sp>
        <p:nvSpPr>
          <p:cNvPr id="10" name="TextBox 5"/>
          <p:cNvSpPr txBox="1"/>
          <p:nvPr/>
        </p:nvSpPr>
        <p:spPr>
          <a:xfrm>
            <a:off x="1615852" y="2031231"/>
            <a:ext cx="5840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  <a:latin typeface="Indigo"/>
              </a:rPr>
              <a:t>kosten</a:t>
            </a:r>
            <a:r>
              <a:rPr lang="en-US" sz="2200" b="1" dirty="0">
                <a:solidFill>
                  <a:srgbClr val="0070C0"/>
                </a:solidFill>
                <a:latin typeface="Indigo"/>
              </a:rPr>
              <a:t> in € = 2 + 0,50 </a:t>
            </a:r>
            <a:r>
              <a:rPr lang="nl-NL" sz="2400" b="1" dirty="0">
                <a:solidFill>
                  <a:srgbClr val="0070C0"/>
                </a:solidFill>
                <a:latin typeface="Indigo"/>
              </a:rPr>
              <a:t>×</a:t>
            </a:r>
            <a:r>
              <a:rPr lang="en-US" sz="2200" b="1" dirty="0">
                <a:solidFill>
                  <a:srgbClr val="0070C0"/>
                </a:solidFill>
                <a:latin typeface="Indigo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Indigo"/>
              </a:rPr>
              <a:t>aantal</a:t>
            </a:r>
            <a:r>
              <a:rPr lang="en-US" sz="2200" b="1" dirty="0">
                <a:solidFill>
                  <a:srgbClr val="0070C0"/>
                </a:solidFill>
                <a:latin typeface="Indigo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Indigo"/>
              </a:rPr>
              <a:t>foto’s</a:t>
            </a:r>
            <a:r>
              <a:rPr lang="en-US" sz="2200" b="1" dirty="0">
                <a:solidFill>
                  <a:srgbClr val="0070C0"/>
                </a:solidFill>
                <a:latin typeface="Indigo"/>
              </a:rPr>
              <a:t> </a:t>
            </a:r>
            <a:endParaRPr lang="nl-NL" sz="2200" b="1" dirty="0">
              <a:solidFill>
                <a:srgbClr val="0070C0"/>
              </a:solidFill>
              <a:latin typeface="Indigo"/>
            </a:endParaRPr>
          </a:p>
        </p:txBody>
      </p:sp>
      <p:grpSp>
        <p:nvGrpSpPr>
          <p:cNvPr id="20" name="Groep 19"/>
          <p:cNvGrpSpPr/>
          <p:nvPr/>
        </p:nvGrpSpPr>
        <p:grpSpPr>
          <a:xfrm>
            <a:off x="2339752" y="2492896"/>
            <a:ext cx="1440160" cy="619037"/>
            <a:chOff x="1619672" y="4106108"/>
            <a:chExt cx="1440160" cy="619037"/>
          </a:xfrm>
        </p:grpSpPr>
        <p:sp>
          <p:nvSpPr>
            <p:cNvPr id="12" name="Tekstvak 11"/>
            <p:cNvSpPr txBox="1"/>
            <p:nvPr/>
          </p:nvSpPr>
          <p:spPr>
            <a:xfrm>
              <a:off x="1619672" y="4355813"/>
              <a:ext cx="144016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nl-NL" dirty="0"/>
                <a:t>vast bedrag</a:t>
              </a:r>
            </a:p>
          </p:txBody>
        </p:sp>
        <p:cxnSp>
          <p:nvCxnSpPr>
            <p:cNvPr id="14" name="Rechte verbindingslijn met pijl 13"/>
            <p:cNvCxnSpPr/>
            <p:nvPr/>
          </p:nvCxnSpPr>
          <p:spPr>
            <a:xfrm flipV="1">
              <a:off x="2843808" y="4106108"/>
              <a:ext cx="0" cy="24970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ep 25"/>
          <p:cNvGrpSpPr/>
          <p:nvPr/>
        </p:nvGrpSpPr>
        <p:grpSpPr>
          <a:xfrm>
            <a:off x="3956955" y="2492896"/>
            <a:ext cx="1800200" cy="619037"/>
            <a:chOff x="2771800" y="4106108"/>
            <a:chExt cx="1800200" cy="619037"/>
          </a:xfrm>
        </p:grpSpPr>
        <p:sp>
          <p:nvSpPr>
            <p:cNvPr id="21" name="Tekstvak 20"/>
            <p:cNvSpPr txBox="1"/>
            <p:nvPr/>
          </p:nvSpPr>
          <p:spPr>
            <a:xfrm>
              <a:off x="2771800" y="4355813"/>
              <a:ext cx="18002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nl-NL" dirty="0"/>
                <a:t>bedrag per foto</a:t>
              </a:r>
            </a:p>
          </p:txBody>
        </p:sp>
        <p:cxnSp>
          <p:nvCxnSpPr>
            <p:cNvPr id="24" name="Rechte verbindingslijn met pijl 23"/>
            <p:cNvCxnSpPr/>
            <p:nvPr/>
          </p:nvCxnSpPr>
          <p:spPr>
            <a:xfrm flipV="1">
              <a:off x="3053372" y="4106108"/>
              <a:ext cx="0" cy="24970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5"/>
          <p:cNvSpPr txBox="1"/>
          <p:nvPr/>
        </p:nvSpPr>
        <p:spPr>
          <a:xfrm>
            <a:off x="372908" y="4077072"/>
            <a:ext cx="33481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het vast </a:t>
            </a:r>
            <a:r>
              <a:rPr lang="en-US" sz="2200" b="1" dirty="0" err="1">
                <a:solidFill>
                  <a:srgbClr val="0070C0"/>
                </a:solidFill>
              </a:rPr>
              <a:t>bedrag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9" name="TextBox 6"/>
          <p:cNvSpPr txBox="1"/>
          <p:nvPr/>
        </p:nvSpPr>
        <p:spPr>
          <a:xfrm>
            <a:off x="378768" y="4077072"/>
            <a:ext cx="38354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het </a:t>
            </a:r>
            <a:r>
              <a:rPr lang="en-US" sz="2200" b="1" dirty="0" err="1">
                <a:solidFill>
                  <a:srgbClr val="0070C0"/>
                </a:solidFill>
              </a:rPr>
              <a:t>bedrag</a:t>
            </a:r>
            <a:r>
              <a:rPr lang="en-US" sz="2200" b="1" dirty="0">
                <a:solidFill>
                  <a:srgbClr val="0070C0"/>
                </a:solidFill>
              </a:rPr>
              <a:t> per </a:t>
            </a:r>
            <a:r>
              <a:rPr lang="en-US" sz="2200" b="1" dirty="0" err="1">
                <a:solidFill>
                  <a:srgbClr val="0070C0"/>
                </a:solidFill>
              </a:rPr>
              <a:t>foto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372908" y="4077072"/>
            <a:ext cx="5462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kost het afdrukken van 30 foto’s?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378769" y="4077072"/>
            <a:ext cx="54229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kost het afdrukken van 39 foto’s? </a:t>
            </a:r>
          </a:p>
        </p:txBody>
      </p:sp>
      <p:grpSp>
        <p:nvGrpSpPr>
          <p:cNvPr id="34" name="Volgende slide icoon"/>
          <p:cNvGrpSpPr/>
          <p:nvPr/>
        </p:nvGrpSpPr>
        <p:grpSpPr>
          <a:xfrm>
            <a:off x="8602451" y="6559853"/>
            <a:ext cx="395064" cy="180020"/>
            <a:chOff x="2610762" y="4509120"/>
            <a:chExt cx="395064" cy="180020"/>
          </a:xfrm>
        </p:grpSpPr>
        <p:sp>
          <p:nvSpPr>
            <p:cNvPr id="35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6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5" name="Tekstvak 24"/>
          <p:cNvSpPr txBox="1"/>
          <p:nvPr/>
        </p:nvSpPr>
        <p:spPr>
          <a:xfrm>
            <a:off x="3393008" y="2046619"/>
            <a:ext cx="341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3872764" y="2046618"/>
            <a:ext cx="8618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0,50</a:t>
            </a:r>
          </a:p>
        </p:txBody>
      </p:sp>
      <p:grpSp>
        <p:nvGrpSpPr>
          <p:cNvPr id="38" name="Animatie icoon"/>
          <p:cNvGrpSpPr>
            <a:grpSpLocks noChangeAspect="1"/>
          </p:cNvGrpSpPr>
          <p:nvPr/>
        </p:nvGrpSpPr>
        <p:grpSpPr>
          <a:xfrm>
            <a:off x="8602451" y="6356186"/>
            <a:ext cx="440378" cy="360000"/>
            <a:chOff x="5076056" y="174576"/>
            <a:chExt cx="3276364" cy="2678360"/>
          </a:xfrm>
        </p:grpSpPr>
        <p:sp>
          <p:nvSpPr>
            <p:cNvPr id="39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3" name="Tekstvak 42"/>
          <p:cNvSpPr txBox="1"/>
          <p:nvPr/>
        </p:nvSpPr>
        <p:spPr>
          <a:xfrm>
            <a:off x="4067944" y="4077072"/>
            <a:ext cx="6090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30</a:t>
            </a:r>
          </a:p>
        </p:txBody>
      </p:sp>
      <p:sp>
        <p:nvSpPr>
          <p:cNvPr id="44" name="Tekstvak 43"/>
          <p:cNvSpPr txBox="1"/>
          <p:nvPr/>
        </p:nvSpPr>
        <p:spPr>
          <a:xfrm>
            <a:off x="3804494" y="5013756"/>
            <a:ext cx="2634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+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4677035" y="5013754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1907704" y="5013756"/>
            <a:ext cx="180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kosten in € = </a:t>
            </a:r>
          </a:p>
        </p:txBody>
      </p:sp>
      <p:sp>
        <p:nvSpPr>
          <p:cNvPr id="47" name="Tekstvak 46"/>
          <p:cNvSpPr txBox="1"/>
          <p:nvPr/>
        </p:nvSpPr>
        <p:spPr>
          <a:xfrm>
            <a:off x="5296385" y="5013176"/>
            <a:ext cx="3557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50" name="Tekstvak 49"/>
          <p:cNvSpPr txBox="1"/>
          <p:nvPr/>
        </p:nvSpPr>
        <p:spPr>
          <a:xfrm>
            <a:off x="4067944" y="4077070"/>
            <a:ext cx="5305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39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5515087" y="5013756"/>
            <a:ext cx="1219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€ 21,50</a:t>
            </a:r>
          </a:p>
        </p:txBody>
      </p:sp>
      <p:sp>
        <p:nvSpPr>
          <p:cNvPr id="52" name="Tekstvak 51"/>
          <p:cNvSpPr txBox="1"/>
          <p:nvPr/>
        </p:nvSpPr>
        <p:spPr>
          <a:xfrm>
            <a:off x="5508104" y="5013755"/>
            <a:ext cx="12268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€ 17,00</a:t>
            </a:r>
          </a:p>
        </p:txBody>
      </p:sp>
      <p:sp>
        <p:nvSpPr>
          <p:cNvPr id="45" name="Tekstvak 44"/>
          <p:cNvSpPr txBox="1"/>
          <p:nvPr/>
        </p:nvSpPr>
        <p:spPr>
          <a:xfrm>
            <a:off x="3393008" y="2062009"/>
            <a:ext cx="7147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3865449" y="2046619"/>
            <a:ext cx="9334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0,50</a:t>
            </a:r>
          </a:p>
        </p:txBody>
      </p:sp>
      <p:sp>
        <p:nvSpPr>
          <p:cNvPr id="3" name="Rectangle 2"/>
          <p:cNvSpPr/>
          <p:nvPr/>
        </p:nvSpPr>
        <p:spPr>
          <a:xfrm>
            <a:off x="521804" y="5920297"/>
            <a:ext cx="64264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Daarom noemen we 0,50 de </a:t>
            </a:r>
            <a:r>
              <a:rPr lang="nl-NL" sz="2200" b="1" dirty="0"/>
              <a:t>variabele kosten</a:t>
            </a:r>
            <a:r>
              <a:rPr lang="nl-NL" sz="2200" dirty="0"/>
              <a:t>.</a:t>
            </a:r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522933" y="5518393"/>
            <a:ext cx="51090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Hoe meer foto's hoe hoger het bedrag.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37676E-6 L 0.0191 0.29391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14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77204E-6 L 0.01841 0.29832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149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77204E-6 L 0.02031 0.43046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7" y="21523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79056E-7 L 0.01354 0.42999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215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205E-6 L 0.09271 0.13651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68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77204E-6 L 0.01718 0.43046 " pathEditMode="relative" rAng="0" ptsTypes="AA">
                                      <p:cBhvr>
                                        <p:cTn id="1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21523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01354 0.43009 " pathEditMode="relative" rAng="0" ptsTypes="AA">
                                      <p:cBhvr>
                                        <p:cTn id="1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21505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205E-6 L 0.09705 0.13651 " pathEditMode="relative" rAng="0" ptsTypes="AA">
                                      <p:cBhvr>
                                        <p:cTn id="1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68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27" grpId="0"/>
      <p:bldP spid="27" grpId="1"/>
      <p:bldP spid="29" grpId="0"/>
      <p:bldP spid="29" grpId="1"/>
      <p:bldP spid="30" grpId="0"/>
      <p:bldP spid="30" grpId="1"/>
      <p:bldP spid="32" grpId="0"/>
      <p:bldP spid="25" grpId="0"/>
      <p:bldP spid="25" grpId="1"/>
      <p:bldP spid="25" grpId="2"/>
      <p:bldP spid="25" grpId="3"/>
      <p:bldP spid="25" grpId="4"/>
      <p:bldP spid="37" grpId="0"/>
      <p:bldP spid="37" grpId="1"/>
      <p:bldP spid="37" grpId="2"/>
      <p:bldP spid="37" grpId="3"/>
      <p:bldP spid="37" grpId="4"/>
      <p:bldP spid="43" grpId="0"/>
      <p:bldP spid="43" grpId="1"/>
      <p:bldP spid="43" grpId="2"/>
      <p:bldP spid="44" grpId="0"/>
      <p:bldP spid="44" grpId="1"/>
      <p:bldP spid="44" grpId="2"/>
      <p:bldP spid="46" grpId="0"/>
      <p:bldP spid="46" grpId="1"/>
      <p:bldP spid="46" grpId="2"/>
      <p:bldP spid="31" grpId="0"/>
      <p:bldP spid="31" grpId="1"/>
      <p:bldP spid="31" grpId="2"/>
      <p:bldP spid="47" grpId="0"/>
      <p:bldP spid="47" grpId="1"/>
      <p:bldP spid="47" grpId="2"/>
      <p:bldP spid="50" grpId="0"/>
      <p:bldP spid="50" grpId="1"/>
      <p:bldP spid="51" grpId="0"/>
      <p:bldP spid="52" grpId="0"/>
      <p:bldP spid="52" grpId="1"/>
      <p:bldP spid="45" grpId="0"/>
      <p:bldP spid="45" grpId="1"/>
      <p:bldP spid="45" grpId="2"/>
      <p:bldP spid="48" grpId="0"/>
      <p:bldP spid="48" grpId="1"/>
      <p:bldP spid="48" grpId="2"/>
      <p:bldP spid="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680025"/>
            <a:ext cx="1800200" cy="2417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Woordformules</a:t>
            </a:r>
          </a:p>
        </p:txBody>
      </p:sp>
      <p:sp>
        <p:nvSpPr>
          <p:cNvPr id="26" name="TextBox 1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45" name="Tekstvak 44"/>
          <p:cNvSpPr txBox="1"/>
          <p:nvPr/>
        </p:nvSpPr>
        <p:spPr>
          <a:xfrm>
            <a:off x="378768" y="1049356"/>
            <a:ext cx="58288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Björn laat foto’s afdrukken. </a:t>
            </a:r>
            <a:br>
              <a:rPr lang="nl-NL" sz="2200" dirty="0"/>
            </a:br>
            <a:r>
              <a:rPr lang="nl-NL" sz="2200" dirty="0"/>
              <a:t>De kosten berekent hij met de woordformule:</a:t>
            </a:r>
          </a:p>
        </p:txBody>
      </p:sp>
      <p:grpSp>
        <p:nvGrpSpPr>
          <p:cNvPr id="52" name="Groep 51"/>
          <p:cNvGrpSpPr/>
          <p:nvPr/>
        </p:nvGrpSpPr>
        <p:grpSpPr>
          <a:xfrm>
            <a:off x="385441" y="3306455"/>
            <a:ext cx="8618747" cy="3416910"/>
            <a:chOff x="749213" y="3111460"/>
            <a:chExt cx="7658626" cy="3611906"/>
          </a:xfrm>
        </p:grpSpPr>
        <p:grpSp>
          <p:nvGrpSpPr>
            <p:cNvPr id="28" name="Group 27"/>
            <p:cNvGrpSpPr/>
            <p:nvPr/>
          </p:nvGrpSpPr>
          <p:grpSpPr>
            <a:xfrm>
              <a:off x="749213" y="3111460"/>
              <a:ext cx="7658626" cy="3611906"/>
              <a:chOff x="323529" y="1639641"/>
              <a:chExt cx="6193159" cy="3175128"/>
            </a:xfrm>
          </p:grpSpPr>
          <p:grpSp>
            <p:nvGrpSpPr>
              <p:cNvPr id="34" name="Group 16"/>
              <p:cNvGrpSpPr/>
              <p:nvPr/>
            </p:nvGrpSpPr>
            <p:grpSpPr>
              <a:xfrm>
                <a:off x="323529" y="1639641"/>
                <a:ext cx="6193159" cy="3175128"/>
                <a:chOff x="467544" y="4018193"/>
                <a:chExt cx="8313787" cy="1389662"/>
              </a:xfrm>
            </p:grpSpPr>
            <p:sp>
              <p:nvSpPr>
                <p:cNvPr id="42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43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37" name="Straight Connector 8"/>
              <p:cNvCxnSpPr/>
              <p:nvPr/>
            </p:nvCxnSpPr>
            <p:spPr>
              <a:xfrm>
                <a:off x="1115616" y="1750628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Oval 5"/>
              <p:cNvSpPr>
                <a:spLocks noChangeAspect="1"/>
              </p:cNvSpPr>
              <p:nvPr/>
            </p:nvSpPr>
            <p:spPr>
              <a:xfrm>
                <a:off x="624170" y="1981790"/>
                <a:ext cx="288000" cy="288000"/>
              </a:xfrm>
              <a:prstGeom prst="ellipse">
                <a:avLst/>
              </a:prstGeom>
              <a:gradFill flip="none" rotWithShape="1">
                <a:gsLst>
                  <a:gs pos="95000">
                    <a:schemeClr val="bg2">
                      <a:lumMod val="90000"/>
                    </a:schemeClr>
                  </a:gs>
                  <a:gs pos="8000">
                    <a:schemeClr val="bg2">
                      <a:lumMod val="36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9" name="Oval 12"/>
              <p:cNvSpPr>
                <a:spLocks noChangeAspect="1"/>
              </p:cNvSpPr>
              <p:nvPr/>
            </p:nvSpPr>
            <p:spPr>
              <a:xfrm>
                <a:off x="624170" y="2495522"/>
                <a:ext cx="288000" cy="288000"/>
              </a:xfrm>
              <a:prstGeom prst="ellipse">
                <a:avLst/>
              </a:prstGeom>
              <a:gradFill flip="none" rotWithShape="1">
                <a:gsLst>
                  <a:gs pos="95000">
                    <a:schemeClr val="bg2">
                      <a:lumMod val="90000"/>
                    </a:schemeClr>
                  </a:gs>
                  <a:gs pos="8000">
                    <a:schemeClr val="bg2">
                      <a:lumMod val="36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0" name="Oval 10"/>
              <p:cNvSpPr>
                <a:spLocks noChangeAspect="1"/>
              </p:cNvSpPr>
              <p:nvPr/>
            </p:nvSpPr>
            <p:spPr>
              <a:xfrm>
                <a:off x="624170" y="3007842"/>
                <a:ext cx="288000" cy="288000"/>
              </a:xfrm>
              <a:prstGeom prst="ellipse">
                <a:avLst/>
              </a:prstGeom>
              <a:gradFill flip="none" rotWithShape="1">
                <a:gsLst>
                  <a:gs pos="95000">
                    <a:schemeClr val="bg2">
                      <a:lumMod val="90000"/>
                    </a:schemeClr>
                  </a:gs>
                  <a:gs pos="8000">
                    <a:schemeClr val="bg2">
                      <a:lumMod val="36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1" name="Oval 13"/>
              <p:cNvSpPr>
                <a:spLocks noChangeAspect="1"/>
              </p:cNvSpPr>
              <p:nvPr/>
            </p:nvSpPr>
            <p:spPr>
              <a:xfrm>
                <a:off x="624170" y="4097574"/>
                <a:ext cx="288000" cy="288000"/>
              </a:xfrm>
              <a:prstGeom prst="ellipse">
                <a:avLst/>
              </a:prstGeom>
              <a:gradFill flip="none" rotWithShape="1">
                <a:gsLst>
                  <a:gs pos="95000">
                    <a:schemeClr val="bg2">
                      <a:lumMod val="90000"/>
                    </a:schemeClr>
                  </a:gs>
                  <a:gs pos="8000">
                    <a:schemeClr val="bg2">
                      <a:lumMod val="36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51" name="Oval 13"/>
            <p:cNvSpPr>
              <a:spLocks noChangeAspect="1"/>
            </p:cNvSpPr>
            <p:nvPr/>
          </p:nvSpPr>
          <p:spPr>
            <a:xfrm>
              <a:off x="1120994" y="5252276"/>
              <a:ext cx="356148" cy="327618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3" name="Tekstvak 52"/>
          <p:cNvSpPr txBox="1"/>
          <p:nvPr/>
        </p:nvSpPr>
        <p:spPr>
          <a:xfrm>
            <a:off x="1603794" y="3425894"/>
            <a:ext cx="6000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vast bedrag = € </a:t>
            </a:r>
          </a:p>
          <a:p>
            <a:r>
              <a:rPr lang="nl-NL" sz="2200" b="1" dirty="0"/>
              <a:t>b </a:t>
            </a:r>
            <a:r>
              <a:rPr lang="nl-NL" sz="2200" dirty="0"/>
              <a:t>bedrag per foto = €</a:t>
            </a:r>
          </a:p>
          <a:p>
            <a:r>
              <a:rPr lang="nl-NL" sz="2200" b="1" dirty="0"/>
              <a:t>c </a:t>
            </a:r>
            <a:endParaRPr lang="nl-NL" sz="2200" dirty="0"/>
          </a:p>
        </p:txBody>
      </p:sp>
      <p:sp>
        <p:nvSpPr>
          <p:cNvPr id="54" name="Tekstvak 53"/>
          <p:cNvSpPr txBox="1"/>
          <p:nvPr/>
        </p:nvSpPr>
        <p:spPr>
          <a:xfrm>
            <a:off x="378768" y="1980501"/>
            <a:ext cx="58288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Wat is het bedrag per foto?</a:t>
            </a:r>
            <a:endParaRPr lang="nl-NL" sz="2200" b="1" dirty="0"/>
          </a:p>
        </p:txBody>
      </p:sp>
      <p:sp>
        <p:nvSpPr>
          <p:cNvPr id="56" name="Tekstvak 55"/>
          <p:cNvSpPr txBox="1"/>
          <p:nvPr/>
        </p:nvSpPr>
        <p:spPr>
          <a:xfrm>
            <a:off x="378769" y="1980501"/>
            <a:ext cx="8730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Laat met een berekening zien dat je voor 15 foto’s € 3,50 betaalt.</a:t>
            </a:r>
            <a:endParaRPr lang="nl-NL" sz="2200" b="1" dirty="0"/>
          </a:p>
        </p:txBody>
      </p:sp>
      <p:sp>
        <p:nvSpPr>
          <p:cNvPr id="58" name="Tekstvak 57"/>
          <p:cNvSpPr txBox="1"/>
          <p:nvPr/>
        </p:nvSpPr>
        <p:spPr>
          <a:xfrm>
            <a:off x="385441" y="1980501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d </a:t>
            </a:r>
            <a:r>
              <a:rPr lang="nl-NL" sz="2200" dirty="0"/>
              <a:t>Vul de tabel in </a:t>
            </a:r>
            <a:endParaRPr lang="nl-NL" sz="2200" b="1" dirty="0"/>
          </a:p>
        </p:txBody>
      </p:sp>
      <p:grpSp>
        <p:nvGrpSpPr>
          <p:cNvPr id="68" name="Groep 67"/>
          <p:cNvGrpSpPr/>
          <p:nvPr/>
        </p:nvGrpSpPr>
        <p:grpSpPr>
          <a:xfrm>
            <a:off x="1481080" y="5331695"/>
            <a:ext cx="4558607" cy="1027304"/>
            <a:chOff x="1208001" y="4119724"/>
            <a:chExt cx="4558607" cy="1027304"/>
          </a:xfrm>
        </p:grpSpPr>
        <p:grpSp>
          <p:nvGrpSpPr>
            <p:cNvPr id="69" name="Group 1"/>
            <p:cNvGrpSpPr/>
            <p:nvPr/>
          </p:nvGrpSpPr>
          <p:grpSpPr>
            <a:xfrm>
              <a:off x="1208001" y="4119724"/>
              <a:ext cx="4558607" cy="1027304"/>
              <a:chOff x="1526351" y="2741409"/>
              <a:chExt cx="4558607" cy="1027304"/>
            </a:xfrm>
          </p:grpSpPr>
          <p:cxnSp>
            <p:nvCxnSpPr>
              <p:cNvPr id="78" name="Rechte verbindingslijn 77"/>
              <p:cNvCxnSpPr/>
              <p:nvPr/>
            </p:nvCxnSpPr>
            <p:spPr>
              <a:xfrm>
                <a:off x="1547664" y="3346829"/>
                <a:ext cx="4537294" cy="0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Rechte verbindingslijn 78"/>
              <p:cNvCxnSpPr/>
              <p:nvPr/>
            </p:nvCxnSpPr>
            <p:spPr>
              <a:xfrm>
                <a:off x="2886492" y="2741409"/>
                <a:ext cx="0" cy="1008112"/>
              </a:xfrm>
              <a:prstGeom prst="line">
                <a:avLst/>
              </a:prstGeom>
              <a:ln w="3810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kstvak 44"/>
              <p:cNvSpPr txBox="1"/>
              <p:nvPr/>
            </p:nvSpPr>
            <p:spPr>
              <a:xfrm>
                <a:off x="1526351" y="2876133"/>
                <a:ext cx="14885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r>
                  <a:rPr lang="nl-NL" dirty="0"/>
                  <a:t>aantal foto’s </a:t>
                </a:r>
              </a:p>
            </p:txBody>
          </p:sp>
          <p:sp>
            <p:nvSpPr>
              <p:cNvPr id="81" name="Tekstvak 63"/>
              <p:cNvSpPr txBox="1"/>
              <p:nvPr/>
            </p:nvSpPr>
            <p:spPr>
              <a:xfrm>
                <a:off x="1547664" y="3399381"/>
                <a:ext cx="1338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r>
                  <a:rPr lang="en-US" dirty="0" err="1"/>
                  <a:t>bedrag</a:t>
                </a:r>
                <a:r>
                  <a:rPr lang="en-US" dirty="0"/>
                  <a:t> in €</a:t>
                </a:r>
                <a:endParaRPr lang="nl-NL" dirty="0"/>
              </a:p>
            </p:txBody>
          </p:sp>
          <p:sp>
            <p:nvSpPr>
              <p:cNvPr id="82" name="Tekstvak 64"/>
              <p:cNvSpPr txBox="1"/>
              <p:nvPr/>
            </p:nvSpPr>
            <p:spPr>
              <a:xfrm>
                <a:off x="2886491" y="2876133"/>
                <a:ext cx="6410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/>
                <a:r>
                  <a:rPr lang="nl-NL" dirty="0"/>
                  <a:t>0</a:t>
                </a:r>
              </a:p>
            </p:txBody>
          </p:sp>
        </p:grpSp>
        <p:sp>
          <p:nvSpPr>
            <p:cNvPr id="70" name="Tekstvak 64"/>
            <p:cNvSpPr txBox="1"/>
            <p:nvPr/>
          </p:nvSpPr>
          <p:spPr>
            <a:xfrm>
              <a:off x="3209203" y="4254448"/>
              <a:ext cx="6410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nl-NL" dirty="0"/>
                <a:t>5</a:t>
              </a:r>
            </a:p>
          </p:txBody>
        </p:sp>
        <p:sp>
          <p:nvSpPr>
            <p:cNvPr id="71" name="Tekstvak 64"/>
            <p:cNvSpPr txBox="1"/>
            <p:nvPr/>
          </p:nvSpPr>
          <p:spPr>
            <a:xfrm>
              <a:off x="3850264" y="4254448"/>
              <a:ext cx="6410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nl-NL" dirty="0"/>
                <a:t>10</a:t>
              </a:r>
            </a:p>
          </p:txBody>
        </p:sp>
        <p:sp>
          <p:nvSpPr>
            <p:cNvPr id="72" name="Tekstvak 64"/>
            <p:cNvSpPr txBox="1"/>
            <p:nvPr/>
          </p:nvSpPr>
          <p:spPr>
            <a:xfrm>
              <a:off x="4491326" y="4254448"/>
              <a:ext cx="641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nl-NL" dirty="0"/>
                <a:t>15</a:t>
              </a:r>
            </a:p>
          </p:txBody>
        </p:sp>
        <p:sp>
          <p:nvSpPr>
            <p:cNvPr id="73" name="Tekstvak 64"/>
            <p:cNvSpPr txBox="1"/>
            <p:nvPr/>
          </p:nvSpPr>
          <p:spPr>
            <a:xfrm>
              <a:off x="5133214" y="4254448"/>
              <a:ext cx="633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nl-NL" dirty="0"/>
                <a:t>20</a:t>
              </a:r>
            </a:p>
          </p:txBody>
        </p:sp>
        <p:cxnSp>
          <p:nvCxnSpPr>
            <p:cNvPr id="74" name="Rechte verbindingslijn 73"/>
            <p:cNvCxnSpPr/>
            <p:nvPr/>
          </p:nvCxnSpPr>
          <p:spPr>
            <a:xfrm>
              <a:off x="3209203" y="4119724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Rechte verbindingslijn 74"/>
            <p:cNvCxnSpPr/>
            <p:nvPr/>
          </p:nvCxnSpPr>
          <p:spPr>
            <a:xfrm>
              <a:off x="4491325" y="4119724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Rechte verbindingslijn 75"/>
            <p:cNvCxnSpPr/>
            <p:nvPr/>
          </p:nvCxnSpPr>
          <p:spPr>
            <a:xfrm>
              <a:off x="3850264" y="4119724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Rechte verbindingslijn 76"/>
            <p:cNvCxnSpPr/>
            <p:nvPr/>
          </p:nvCxnSpPr>
          <p:spPr>
            <a:xfrm>
              <a:off x="5133213" y="4119724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kstvak 98"/>
          <p:cNvSpPr txBox="1"/>
          <p:nvPr/>
        </p:nvSpPr>
        <p:spPr>
          <a:xfrm>
            <a:off x="2841222" y="5953727"/>
            <a:ext cx="6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00" name="Tekstvak 99"/>
          <p:cNvSpPr txBox="1"/>
          <p:nvPr/>
        </p:nvSpPr>
        <p:spPr>
          <a:xfrm>
            <a:off x="3490562" y="5951557"/>
            <a:ext cx="641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2,50</a:t>
            </a:r>
          </a:p>
        </p:txBody>
      </p:sp>
      <p:sp>
        <p:nvSpPr>
          <p:cNvPr id="101" name="Tekstvak 100"/>
          <p:cNvSpPr txBox="1"/>
          <p:nvPr/>
        </p:nvSpPr>
        <p:spPr>
          <a:xfrm>
            <a:off x="4123345" y="5951557"/>
            <a:ext cx="64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02" name="Tekstvak 101"/>
          <p:cNvSpPr txBox="1"/>
          <p:nvPr/>
        </p:nvSpPr>
        <p:spPr>
          <a:xfrm>
            <a:off x="4764403" y="5951557"/>
            <a:ext cx="641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3,50</a:t>
            </a:r>
          </a:p>
        </p:txBody>
      </p:sp>
      <p:sp>
        <p:nvSpPr>
          <p:cNvPr id="103" name="Tekstvak 102"/>
          <p:cNvSpPr txBox="1"/>
          <p:nvPr/>
        </p:nvSpPr>
        <p:spPr>
          <a:xfrm>
            <a:off x="5406293" y="5937115"/>
            <a:ext cx="633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04" name="Tekstvak 103"/>
          <p:cNvSpPr txBox="1"/>
          <p:nvPr/>
        </p:nvSpPr>
        <p:spPr>
          <a:xfrm>
            <a:off x="385441" y="1980501"/>
            <a:ext cx="54430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e </a:t>
            </a:r>
            <a:r>
              <a:rPr lang="nl-NL" sz="2200" dirty="0"/>
              <a:t>Teken de grafiek.</a:t>
            </a:r>
            <a:endParaRPr lang="nl-NL" sz="2200" b="1" dirty="0"/>
          </a:p>
        </p:txBody>
      </p:sp>
      <p:grpSp>
        <p:nvGrpSpPr>
          <p:cNvPr id="129" name="Groep 128"/>
          <p:cNvGrpSpPr/>
          <p:nvPr/>
        </p:nvGrpSpPr>
        <p:grpSpPr>
          <a:xfrm>
            <a:off x="5770985" y="3530765"/>
            <a:ext cx="3077230" cy="2997603"/>
            <a:chOff x="4813259" y="435752"/>
            <a:chExt cx="3077230" cy="2997603"/>
          </a:xfrm>
        </p:grpSpPr>
        <p:sp>
          <p:nvSpPr>
            <p:cNvPr id="130" name="TextBox 25"/>
            <p:cNvSpPr txBox="1"/>
            <p:nvPr/>
          </p:nvSpPr>
          <p:spPr>
            <a:xfrm>
              <a:off x="4813259" y="435752"/>
              <a:ext cx="696878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1" name="Rechte verbindingslijn 1836"/>
            <p:cNvCxnSpPr/>
            <p:nvPr/>
          </p:nvCxnSpPr>
          <p:spPr>
            <a:xfrm>
              <a:off x="5963473" y="617602"/>
              <a:ext cx="0" cy="2264322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Rechte verbindingslijn 1837"/>
            <p:cNvCxnSpPr/>
            <p:nvPr/>
          </p:nvCxnSpPr>
          <p:spPr>
            <a:xfrm>
              <a:off x="6529554" y="617602"/>
              <a:ext cx="0" cy="2264322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Rechte verbindingslijn 1838"/>
            <p:cNvCxnSpPr/>
            <p:nvPr/>
          </p:nvCxnSpPr>
          <p:spPr>
            <a:xfrm>
              <a:off x="7095634" y="617602"/>
              <a:ext cx="0" cy="2264322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Rechte verbindingslijn 1839"/>
            <p:cNvCxnSpPr/>
            <p:nvPr/>
          </p:nvCxnSpPr>
          <p:spPr>
            <a:xfrm>
              <a:off x="7661715" y="617602"/>
              <a:ext cx="0" cy="2264322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Rechte verbindingslijn 1817"/>
            <p:cNvCxnSpPr/>
            <p:nvPr/>
          </p:nvCxnSpPr>
          <p:spPr>
            <a:xfrm>
              <a:off x="5397393" y="617602"/>
              <a:ext cx="0" cy="226432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31"/>
            <p:cNvSpPr txBox="1"/>
            <p:nvPr/>
          </p:nvSpPr>
          <p:spPr>
            <a:xfrm>
              <a:off x="4813259" y="2134383"/>
              <a:ext cx="696878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TextBox 32"/>
            <p:cNvSpPr txBox="1"/>
            <p:nvPr/>
          </p:nvSpPr>
          <p:spPr>
            <a:xfrm>
              <a:off x="4813259" y="1568302"/>
              <a:ext cx="696878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TextBox 33"/>
            <p:cNvSpPr txBox="1"/>
            <p:nvPr/>
          </p:nvSpPr>
          <p:spPr>
            <a:xfrm>
              <a:off x="4813259" y="1002222"/>
              <a:ext cx="696878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TextBox 34"/>
            <p:cNvSpPr txBox="1"/>
            <p:nvPr/>
          </p:nvSpPr>
          <p:spPr>
            <a:xfrm>
              <a:off x="5698520" y="2858714"/>
              <a:ext cx="529904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40" name="TextBox 35"/>
            <p:cNvSpPr txBox="1"/>
            <p:nvPr/>
          </p:nvSpPr>
          <p:spPr>
            <a:xfrm>
              <a:off x="6262989" y="2858714"/>
              <a:ext cx="529904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41" name="TextBox 36"/>
            <p:cNvSpPr txBox="1"/>
            <p:nvPr/>
          </p:nvSpPr>
          <p:spPr>
            <a:xfrm>
              <a:off x="6830681" y="2858714"/>
              <a:ext cx="529904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</a:p>
          </p:txBody>
        </p:sp>
        <p:sp>
          <p:nvSpPr>
            <p:cNvPr id="142" name="TextBox 37"/>
            <p:cNvSpPr txBox="1"/>
            <p:nvPr/>
          </p:nvSpPr>
          <p:spPr>
            <a:xfrm>
              <a:off x="7360585" y="2858714"/>
              <a:ext cx="529904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143" name="TextBox 38"/>
            <p:cNvSpPr txBox="1"/>
            <p:nvPr/>
          </p:nvSpPr>
          <p:spPr>
            <a:xfrm>
              <a:off x="5132440" y="2828469"/>
              <a:ext cx="592915" cy="604886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r>
                <a:rPr lang="en-US" i="1" dirty="0"/>
                <a:t>O</a:t>
              </a:r>
              <a:endParaRPr lang="nl-NL" i="1" dirty="0"/>
            </a:p>
          </p:txBody>
        </p:sp>
        <p:cxnSp>
          <p:nvCxnSpPr>
            <p:cNvPr id="144" name="Rechte verbindingslijn 1850"/>
            <p:cNvCxnSpPr/>
            <p:nvPr/>
          </p:nvCxnSpPr>
          <p:spPr>
            <a:xfrm flipH="1">
              <a:off x="5397395" y="2315843"/>
              <a:ext cx="2270949" cy="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Rechte verbindingslijn 1851"/>
            <p:cNvCxnSpPr/>
            <p:nvPr/>
          </p:nvCxnSpPr>
          <p:spPr>
            <a:xfrm flipH="1">
              <a:off x="5397395" y="1749763"/>
              <a:ext cx="2270949" cy="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Rechte verbindingslijn 1852"/>
            <p:cNvCxnSpPr/>
            <p:nvPr/>
          </p:nvCxnSpPr>
          <p:spPr>
            <a:xfrm flipH="1" flipV="1">
              <a:off x="5397393" y="1183682"/>
              <a:ext cx="2270951" cy="1307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Rechte verbindingslijn 1853"/>
            <p:cNvCxnSpPr/>
            <p:nvPr/>
          </p:nvCxnSpPr>
          <p:spPr>
            <a:xfrm flipH="1" flipV="1">
              <a:off x="5397395" y="617602"/>
              <a:ext cx="2270949" cy="3086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Rechte verbindingslijn 1820"/>
            <p:cNvCxnSpPr/>
            <p:nvPr/>
          </p:nvCxnSpPr>
          <p:spPr>
            <a:xfrm flipH="1">
              <a:off x="5397395" y="2881924"/>
              <a:ext cx="227094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Tekstvak 148"/>
          <p:cNvSpPr txBox="1"/>
          <p:nvPr/>
        </p:nvSpPr>
        <p:spPr>
          <a:xfrm>
            <a:off x="6241894" y="3347912"/>
            <a:ext cx="1546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kosten in €</a:t>
            </a:r>
          </a:p>
        </p:txBody>
      </p:sp>
      <p:sp>
        <p:nvSpPr>
          <p:cNvPr id="151" name="Tekstvak 150"/>
          <p:cNvSpPr txBox="1"/>
          <p:nvPr/>
        </p:nvSpPr>
        <p:spPr>
          <a:xfrm>
            <a:off x="7362513" y="6166854"/>
            <a:ext cx="1492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aantal foto’s </a:t>
            </a:r>
          </a:p>
        </p:txBody>
      </p:sp>
      <p:sp>
        <p:nvSpPr>
          <p:cNvPr id="156" name="Ovaal 155"/>
          <p:cNvSpPr/>
          <p:nvPr/>
        </p:nvSpPr>
        <p:spPr>
          <a:xfrm>
            <a:off x="6326350" y="4788891"/>
            <a:ext cx="59224" cy="659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58" name="Rechte verbindingslijn 157"/>
          <p:cNvCxnSpPr/>
          <p:nvPr/>
        </p:nvCxnSpPr>
        <p:spPr>
          <a:xfrm flipV="1">
            <a:off x="6336618" y="3727159"/>
            <a:ext cx="2289452" cy="1096072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vak 160"/>
          <p:cNvSpPr txBox="1"/>
          <p:nvPr/>
        </p:nvSpPr>
        <p:spPr>
          <a:xfrm>
            <a:off x="378547" y="1980501"/>
            <a:ext cx="60890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Wat is het vast bedrag?</a:t>
            </a:r>
            <a:endParaRPr lang="nl-NL" sz="2200" b="1" dirty="0"/>
          </a:p>
        </p:txBody>
      </p:sp>
      <p:sp>
        <p:nvSpPr>
          <p:cNvPr id="162" name="Einde presentatie icoon"/>
          <p:cNvSpPr/>
          <p:nvPr/>
        </p:nvSpPr>
        <p:spPr>
          <a:xfrm>
            <a:off x="8755137" y="645861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Tekstvak 82"/>
          <p:cNvSpPr txBox="1"/>
          <p:nvPr/>
        </p:nvSpPr>
        <p:spPr>
          <a:xfrm>
            <a:off x="2425941" y="1387910"/>
            <a:ext cx="4152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84" name="Tekstvak 83"/>
          <p:cNvSpPr txBox="1"/>
          <p:nvPr/>
        </p:nvSpPr>
        <p:spPr>
          <a:xfrm>
            <a:off x="670658" y="1762015"/>
            <a:ext cx="570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kosten in € = 2 + 0,10 × aantal foto’s </a:t>
            </a:r>
          </a:p>
        </p:txBody>
      </p:sp>
      <p:grpSp>
        <p:nvGrpSpPr>
          <p:cNvPr id="85" name="Animatie icoon"/>
          <p:cNvGrpSpPr>
            <a:grpSpLocks noChangeAspect="1"/>
          </p:cNvGrpSpPr>
          <p:nvPr/>
        </p:nvGrpSpPr>
        <p:grpSpPr>
          <a:xfrm>
            <a:off x="8602759" y="6406058"/>
            <a:ext cx="440378" cy="360000"/>
            <a:chOff x="5076056" y="174576"/>
            <a:chExt cx="3276364" cy="2678360"/>
          </a:xfrm>
        </p:grpSpPr>
        <p:sp>
          <p:nvSpPr>
            <p:cNvPr id="86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2" name="Tekstvak 91"/>
          <p:cNvSpPr txBox="1"/>
          <p:nvPr/>
        </p:nvSpPr>
        <p:spPr>
          <a:xfrm>
            <a:off x="2661779" y="1387910"/>
            <a:ext cx="8770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0,10</a:t>
            </a:r>
          </a:p>
        </p:txBody>
      </p:sp>
      <p:sp>
        <p:nvSpPr>
          <p:cNvPr id="90" name="Tekstvak 89"/>
          <p:cNvSpPr txBox="1"/>
          <p:nvPr/>
        </p:nvSpPr>
        <p:spPr>
          <a:xfrm>
            <a:off x="378769" y="2317898"/>
            <a:ext cx="8527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  <a:p>
            <a:r>
              <a:rPr lang="nl-NL" sz="2200" dirty="0"/>
              <a:t>Vul voor het aantal foto’s 15 in de woordformule in en bereken de kosten.</a:t>
            </a:r>
            <a:endParaRPr lang="nl-NL" sz="2200" b="1" dirty="0"/>
          </a:p>
        </p:txBody>
      </p:sp>
      <p:sp>
        <p:nvSpPr>
          <p:cNvPr id="91" name="Tekstvak 90"/>
          <p:cNvSpPr txBox="1"/>
          <p:nvPr/>
        </p:nvSpPr>
        <p:spPr>
          <a:xfrm>
            <a:off x="2447961" y="1387908"/>
            <a:ext cx="3712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93" name="Tekstvak 92"/>
          <p:cNvSpPr txBox="1"/>
          <p:nvPr/>
        </p:nvSpPr>
        <p:spPr>
          <a:xfrm>
            <a:off x="2123728" y="4142254"/>
            <a:ext cx="4058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+</a:t>
            </a:r>
          </a:p>
        </p:txBody>
      </p:sp>
      <p:sp>
        <p:nvSpPr>
          <p:cNvPr id="94" name="Tekstvak 93"/>
          <p:cNvSpPr txBox="1"/>
          <p:nvPr/>
        </p:nvSpPr>
        <p:spPr>
          <a:xfrm>
            <a:off x="2654724" y="1387904"/>
            <a:ext cx="8482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0,10</a:t>
            </a:r>
          </a:p>
        </p:txBody>
      </p:sp>
      <p:sp>
        <p:nvSpPr>
          <p:cNvPr id="95" name="Tekstvak 94"/>
          <p:cNvSpPr txBox="1"/>
          <p:nvPr/>
        </p:nvSpPr>
        <p:spPr>
          <a:xfrm>
            <a:off x="3012975" y="4142253"/>
            <a:ext cx="4168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>
                <a:latin typeface="+mn-lt"/>
              </a:rPr>
              <a:t>×</a:t>
            </a:r>
          </a:p>
        </p:txBody>
      </p:sp>
      <p:sp>
        <p:nvSpPr>
          <p:cNvPr id="96" name="Tekstvak 95"/>
          <p:cNvSpPr txBox="1"/>
          <p:nvPr/>
        </p:nvSpPr>
        <p:spPr>
          <a:xfrm>
            <a:off x="5744289" y="1980501"/>
            <a:ext cx="652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</a:t>
            </a:r>
          </a:p>
        </p:txBody>
      </p:sp>
      <p:sp>
        <p:nvSpPr>
          <p:cNvPr id="97" name="Tekstvak 96"/>
          <p:cNvSpPr txBox="1"/>
          <p:nvPr/>
        </p:nvSpPr>
        <p:spPr>
          <a:xfrm>
            <a:off x="3707905" y="4142254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€</a:t>
            </a:r>
          </a:p>
        </p:txBody>
      </p:sp>
      <p:sp>
        <p:nvSpPr>
          <p:cNvPr id="98" name="Tekstvak 97"/>
          <p:cNvSpPr txBox="1"/>
          <p:nvPr/>
        </p:nvSpPr>
        <p:spPr>
          <a:xfrm>
            <a:off x="4123345" y="4142254"/>
            <a:ext cx="9121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3,50</a:t>
            </a:r>
          </a:p>
        </p:txBody>
      </p:sp>
      <p:sp>
        <p:nvSpPr>
          <p:cNvPr id="105" name="Tekstvak 104"/>
          <p:cNvSpPr txBox="1"/>
          <p:nvPr/>
        </p:nvSpPr>
        <p:spPr>
          <a:xfrm>
            <a:off x="397774" y="2317898"/>
            <a:ext cx="83385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  <a:p>
            <a:r>
              <a:rPr lang="nl-NL" sz="2200" dirty="0"/>
              <a:t>Vul steeds het aantal foto’s in de woordformule in en bereken de kosten.</a:t>
            </a:r>
          </a:p>
        </p:txBody>
      </p:sp>
      <p:sp>
        <p:nvSpPr>
          <p:cNvPr id="106" name="Tekstvak 105"/>
          <p:cNvSpPr txBox="1"/>
          <p:nvPr/>
        </p:nvSpPr>
        <p:spPr>
          <a:xfrm>
            <a:off x="1481080" y="5082591"/>
            <a:ext cx="5199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d</a:t>
            </a:r>
          </a:p>
        </p:txBody>
      </p:sp>
      <p:sp>
        <p:nvSpPr>
          <p:cNvPr id="107" name="Tekstvak 106"/>
          <p:cNvSpPr txBox="1"/>
          <p:nvPr/>
        </p:nvSpPr>
        <p:spPr>
          <a:xfrm>
            <a:off x="378547" y="2320734"/>
            <a:ext cx="83385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  <a:p>
            <a:r>
              <a:rPr lang="nl-NL" sz="2200" dirty="0"/>
              <a:t>Teken de punten uit de tabel in het assenstelsel. Teken een rechte lijn door de punten.</a:t>
            </a:r>
          </a:p>
        </p:txBody>
      </p:sp>
      <p:sp>
        <p:nvSpPr>
          <p:cNvPr id="111" name="Ovaal 110"/>
          <p:cNvSpPr/>
          <p:nvPr/>
        </p:nvSpPr>
        <p:spPr>
          <a:xfrm>
            <a:off x="8579500" y="3690995"/>
            <a:ext cx="59224" cy="659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Ovaal 111"/>
          <p:cNvSpPr/>
          <p:nvPr/>
        </p:nvSpPr>
        <p:spPr>
          <a:xfrm>
            <a:off x="7457668" y="4242173"/>
            <a:ext cx="59224" cy="659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3" name="Ovaal 112"/>
          <p:cNvSpPr/>
          <p:nvPr/>
        </p:nvSpPr>
        <p:spPr>
          <a:xfrm>
            <a:off x="6891587" y="4507208"/>
            <a:ext cx="59224" cy="659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4" name="Ovaal 113"/>
          <p:cNvSpPr/>
          <p:nvPr/>
        </p:nvSpPr>
        <p:spPr>
          <a:xfrm>
            <a:off x="8023748" y="3968219"/>
            <a:ext cx="59224" cy="659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6" name="Tekstvak 115"/>
          <p:cNvSpPr txBox="1"/>
          <p:nvPr/>
        </p:nvSpPr>
        <p:spPr>
          <a:xfrm>
            <a:off x="5675687" y="3425894"/>
            <a:ext cx="531909" cy="440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e</a:t>
            </a:r>
          </a:p>
        </p:txBody>
      </p:sp>
      <p:sp>
        <p:nvSpPr>
          <p:cNvPr id="117" name="Ovaal 116"/>
          <p:cNvSpPr/>
          <p:nvPr/>
        </p:nvSpPr>
        <p:spPr>
          <a:xfrm>
            <a:off x="3012975" y="5984174"/>
            <a:ext cx="358707" cy="34460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8" name="Ovaal 117"/>
          <p:cNvSpPr/>
          <p:nvPr/>
        </p:nvSpPr>
        <p:spPr>
          <a:xfrm>
            <a:off x="3490562" y="5972965"/>
            <a:ext cx="632783" cy="3724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9" name="Ovaal 118"/>
          <p:cNvSpPr/>
          <p:nvPr/>
        </p:nvSpPr>
        <p:spPr>
          <a:xfrm>
            <a:off x="4262338" y="5976937"/>
            <a:ext cx="358707" cy="33648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0" name="Ovaal 119"/>
          <p:cNvSpPr/>
          <p:nvPr/>
        </p:nvSpPr>
        <p:spPr>
          <a:xfrm>
            <a:off x="4765230" y="5967532"/>
            <a:ext cx="641063" cy="37227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1" name="Ovaal 120"/>
          <p:cNvSpPr/>
          <p:nvPr/>
        </p:nvSpPr>
        <p:spPr>
          <a:xfrm>
            <a:off x="5534013" y="5972965"/>
            <a:ext cx="360040" cy="3385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310" y="161553"/>
            <a:ext cx="2700578" cy="181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0672 L -0.00209 -0.06111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014E-8 L 0.14896 0.2971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14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78 -0.00672 L 0.17674 0.3432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18931E-6 L -0.06371 0.40431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4" y="20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0671 L -0.0335 0.40269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6" y="20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-0.27413 0.31643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5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00"/>
                            </p:stCondLst>
                            <p:childTnLst>
                              <p:par>
                                <p:cTn id="2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00"/>
                            </p:stCondLst>
                            <p:childTnLst>
                              <p:par>
                                <p:cTn id="2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00"/>
                            </p:stCondLst>
                            <p:childTnLst>
                              <p:par>
                                <p:cTn id="2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500"/>
                            </p:stCondLst>
                            <p:childTnLst>
                              <p:par>
                                <p:cTn id="2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5" grpId="0"/>
      <p:bldP spid="45" grpId="1"/>
      <p:bldP spid="54" grpId="0"/>
      <p:bldP spid="54" grpId="1"/>
      <p:bldP spid="56" grpId="0"/>
      <p:bldP spid="56" grpId="1"/>
      <p:bldP spid="58" grpId="0"/>
      <p:bldP spid="58" grpId="1"/>
      <p:bldP spid="99" grpId="0"/>
      <p:bldP spid="104" grpId="0"/>
      <p:bldP spid="149" grpId="0"/>
      <p:bldP spid="151" grpId="0"/>
      <p:bldP spid="156" grpId="0" animBg="1"/>
      <p:bldP spid="161" grpId="0"/>
      <p:bldP spid="161" grpId="1"/>
      <p:bldP spid="162" grpId="0" animBg="1"/>
      <p:bldP spid="83" grpId="0"/>
      <p:bldP spid="83" grpId="1"/>
      <p:bldP spid="84" grpId="0"/>
      <p:bldP spid="84" grpId="1"/>
      <p:bldP spid="92" grpId="0"/>
      <p:bldP spid="92" grpId="1"/>
      <p:bldP spid="90" grpId="0"/>
      <p:bldP spid="90" grpId="1"/>
      <p:bldP spid="91" grpId="0"/>
      <p:bldP spid="91" grpId="1"/>
      <p:bldP spid="93" grpId="0"/>
      <p:bldP spid="94" grpId="0"/>
      <p:bldP spid="94" grpId="1"/>
      <p:bldP spid="95" grpId="0"/>
      <p:bldP spid="96" grpId="0"/>
      <p:bldP spid="96" grpId="1"/>
      <p:bldP spid="97" grpId="0"/>
      <p:bldP spid="98" grpId="0"/>
      <p:bldP spid="105" grpId="0"/>
      <p:bldP spid="105" grpId="1"/>
      <p:bldP spid="106" grpId="0"/>
      <p:bldP spid="107" grpId="0"/>
      <p:bldP spid="111" grpId="0" animBg="1"/>
      <p:bldP spid="112" grpId="0" animBg="1"/>
      <p:bldP spid="113" grpId="0" animBg="1"/>
      <p:bldP spid="114" grpId="0" animBg="1"/>
      <p:bldP spid="116" grpId="0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Words>266</Words>
  <Application>Microsoft Office PowerPoint</Application>
  <PresentationFormat>Diavoorstelling (4:3)</PresentationFormat>
  <Paragraphs>87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Indigo</vt:lpstr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Nijbroek, Tom</dc:creator>
  <cp:lastModifiedBy>Luuk Mennen</cp:lastModifiedBy>
  <cp:revision>56</cp:revision>
  <dcterms:created xsi:type="dcterms:W3CDTF">2014-07-01T07:47:22Z</dcterms:created>
  <dcterms:modified xsi:type="dcterms:W3CDTF">2018-09-18T09:16:00Z</dcterms:modified>
</cp:coreProperties>
</file>