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22" r:id="rId2"/>
    <p:sldId id="327" r:id="rId3"/>
    <p:sldId id="328" r:id="rId4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0099FF"/>
    <a:srgbClr val="00FF00"/>
    <a:srgbClr val="00FFFF"/>
    <a:srgbClr val="008000"/>
    <a:srgbClr val="CC99FF"/>
    <a:srgbClr val="DEBDFF"/>
    <a:srgbClr val="9966FF"/>
    <a:srgbClr val="66FF66"/>
    <a:srgbClr val="D5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DBDA0F-17B5-4AFE-B301-C4967DB0FCFE}" v="22" dt="2018-09-17T11:55:45.4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0" autoAdjust="0"/>
    <p:restoredTop sz="84144" autoAdjust="0"/>
  </p:normalViewPr>
  <p:slideViewPr>
    <p:cSldViewPr snapToObjects="1">
      <p:cViewPr varScale="1">
        <p:scale>
          <a:sx n="61" d="100"/>
          <a:sy n="61" d="100"/>
        </p:scale>
        <p:origin x="163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F9DBDA0F-17B5-4AFE-B301-C4967DB0FCFE}"/>
    <pc:docChg chg="modSld">
      <pc:chgData name="Luuk Mennen" userId="e8da6a4e-8fc9-4e27-9348-3a94ae635dab" providerId="ADAL" clId="{F9DBDA0F-17B5-4AFE-B301-C4967DB0FCFE}" dt="2018-09-17T11:55:45.415" v="21" actId="20577"/>
      <pc:docMkLst>
        <pc:docMk/>
      </pc:docMkLst>
      <pc:sldChg chg="modSp">
        <pc:chgData name="Luuk Mennen" userId="e8da6a4e-8fc9-4e27-9348-3a94ae635dab" providerId="ADAL" clId="{F9DBDA0F-17B5-4AFE-B301-C4967DB0FCFE}" dt="2018-09-17T11:55:45.415" v="21" actId="20577"/>
        <pc:sldMkLst>
          <pc:docMk/>
          <pc:sldMk cId="0" sldId="322"/>
        </pc:sldMkLst>
        <pc:spChg chg="mod">
          <ac:chgData name="Luuk Mennen" userId="e8da6a4e-8fc9-4e27-9348-3a94ae635dab" providerId="ADAL" clId="{F9DBDA0F-17B5-4AFE-B301-C4967DB0FCFE}" dt="2018-09-17T11:55:45.415" v="21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2987824" y="3954459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>
                <a:latin typeface="+mn-lt"/>
              </a:rPr>
              <a:t>Assenstelsel</a:t>
            </a:r>
            <a:endParaRPr lang="nl-NL" sz="2400" dirty="0">
              <a:latin typeface="+mn-lt"/>
            </a:endParaRPr>
          </a:p>
          <a:p>
            <a:pPr defTabSz="906463" eaLnBrk="0" hangingPunct="0">
              <a:lnSpc>
                <a:spcPct val="110000"/>
              </a:lnSpc>
            </a:pP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Assenstelsel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tekenen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Assenstelsel tekenen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50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57" name="TextBox 56"/>
          <p:cNvSpPr txBox="1"/>
          <p:nvPr/>
        </p:nvSpPr>
        <p:spPr>
          <a:xfrm>
            <a:off x="479025" y="2401144"/>
            <a:ext cx="623600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/>
              <a:t>• </a:t>
            </a:r>
            <a:r>
              <a:rPr lang="nl-NL" sz="2200" dirty="0"/>
              <a:t>Onderzoek hoe lang de assen moeten worden.</a:t>
            </a:r>
            <a:endParaRPr lang="en-US" sz="2200" dirty="0"/>
          </a:p>
        </p:txBody>
      </p:sp>
      <p:sp>
        <p:nvSpPr>
          <p:cNvPr id="72" name="waar C"/>
          <p:cNvSpPr txBox="1"/>
          <p:nvPr/>
        </p:nvSpPr>
        <p:spPr>
          <a:xfrm>
            <a:off x="464400" y="764704"/>
            <a:ext cx="434926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solidFill>
                  <a:srgbClr val="0070C0"/>
                </a:solidFill>
              </a:rPr>
              <a:t>Hoe </a:t>
            </a:r>
            <a:r>
              <a:rPr lang="en-US" sz="2200" b="1" dirty="0" err="1">
                <a:solidFill>
                  <a:srgbClr val="0070C0"/>
                </a:solidFill>
              </a:rPr>
              <a:t>teken</a:t>
            </a:r>
            <a:r>
              <a:rPr lang="en-US" sz="2200" b="1" dirty="0">
                <a:solidFill>
                  <a:srgbClr val="0070C0"/>
                </a:solidFill>
              </a:rPr>
              <a:t> je </a:t>
            </a:r>
            <a:r>
              <a:rPr lang="en-US" sz="2200" b="1" dirty="0" err="1">
                <a:solidFill>
                  <a:srgbClr val="0070C0"/>
                </a:solidFill>
              </a:rPr>
              <a:t>een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assenstelsel</a:t>
            </a:r>
            <a:r>
              <a:rPr lang="en-US" sz="2200" b="1" dirty="0">
                <a:solidFill>
                  <a:srgbClr val="0070C0"/>
                </a:solidFill>
              </a:rPr>
              <a:t>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73" name="TextBox 56"/>
          <p:cNvSpPr txBox="1"/>
          <p:nvPr/>
        </p:nvSpPr>
        <p:spPr>
          <a:xfrm>
            <a:off x="477483" y="2875583"/>
            <a:ext cx="651383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/>
              <a:t>•</a:t>
            </a:r>
            <a:r>
              <a:rPr lang="nl-NL" sz="2200" dirty="0"/>
              <a:t> Teken eerst de verticale as. Zet er de getallen bij.</a:t>
            </a:r>
            <a:endParaRPr lang="en-US" sz="2200" dirty="0"/>
          </a:p>
        </p:txBody>
      </p:sp>
      <p:sp>
        <p:nvSpPr>
          <p:cNvPr id="74" name="TextBox 56"/>
          <p:cNvSpPr txBox="1"/>
          <p:nvPr/>
        </p:nvSpPr>
        <p:spPr>
          <a:xfrm>
            <a:off x="477483" y="3307631"/>
            <a:ext cx="710617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/>
              <a:t>• </a:t>
            </a:r>
            <a:r>
              <a:rPr lang="nl-NL" sz="2200" dirty="0"/>
              <a:t>Teken daarna de horizontale as. Zet er de getallen bij.</a:t>
            </a:r>
            <a:endParaRPr lang="en-US" sz="2200" dirty="0"/>
          </a:p>
        </p:txBody>
      </p:sp>
      <p:sp>
        <p:nvSpPr>
          <p:cNvPr id="75" name="TextBox 56"/>
          <p:cNvSpPr txBox="1"/>
          <p:nvPr/>
        </p:nvSpPr>
        <p:spPr>
          <a:xfrm>
            <a:off x="467544" y="3717032"/>
            <a:ext cx="548098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/>
              <a:t>• </a:t>
            </a:r>
            <a:r>
              <a:rPr lang="nl-NL" sz="2200" dirty="0"/>
              <a:t>Zet bij het assenstelsel </a:t>
            </a:r>
            <a:r>
              <a:rPr lang="nl-NL" sz="2200" i="1" dirty="0"/>
              <a:t>O</a:t>
            </a:r>
            <a:r>
              <a:rPr lang="nl-NL" sz="2200" dirty="0"/>
              <a:t> en de woorden</a:t>
            </a:r>
            <a:br>
              <a:rPr lang="nl-NL" sz="2200" dirty="0"/>
            </a:br>
            <a:r>
              <a:rPr lang="nl-NL" sz="2200" dirty="0"/>
              <a:t> horizontale as en verticale as.</a:t>
            </a:r>
            <a:endParaRPr lang="en-US" sz="2200" dirty="0"/>
          </a:p>
        </p:txBody>
      </p:sp>
      <p:sp>
        <p:nvSpPr>
          <p:cNvPr id="76" name="TextBox 56"/>
          <p:cNvSpPr txBox="1"/>
          <p:nvPr/>
        </p:nvSpPr>
        <p:spPr>
          <a:xfrm>
            <a:off x="467544" y="1413937"/>
            <a:ext cx="384111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Een assenstelsel teken je zo:</a:t>
            </a:r>
            <a:endParaRPr lang="en-US" sz="2200" dirty="0"/>
          </a:p>
        </p:txBody>
      </p:sp>
      <p:grpSp>
        <p:nvGrpSpPr>
          <p:cNvPr id="77" name="Volgende slide icoon"/>
          <p:cNvGrpSpPr/>
          <p:nvPr/>
        </p:nvGrpSpPr>
        <p:grpSpPr>
          <a:xfrm>
            <a:off x="8532440" y="6453336"/>
            <a:ext cx="395064" cy="180020"/>
            <a:chOff x="2610762" y="4509120"/>
            <a:chExt cx="395064" cy="180020"/>
          </a:xfrm>
        </p:grpSpPr>
        <p:sp>
          <p:nvSpPr>
            <p:cNvPr id="78" name="Isosceles Triangle 66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79" name="Isosceles Triangle 67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50" grpId="0"/>
      <p:bldP spid="57" grpId="0"/>
      <p:bldP spid="72" grpId="0"/>
      <p:bldP spid="72" grpId="1"/>
      <p:bldP spid="73" grpId="0"/>
      <p:bldP spid="74" grpId="0"/>
      <p:bldP spid="75" grpId="0"/>
      <p:bldP spid="7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oup 57"/>
          <p:cNvGrpSpPr/>
          <p:nvPr/>
        </p:nvGrpSpPr>
        <p:grpSpPr>
          <a:xfrm>
            <a:off x="454900" y="2492897"/>
            <a:ext cx="7730462" cy="4365102"/>
            <a:chOff x="467544" y="4013448"/>
            <a:chExt cx="8421291" cy="1575792"/>
          </a:xfrm>
        </p:grpSpPr>
        <p:grpSp>
          <p:nvGrpSpPr>
            <p:cNvPr id="59" name="Group 58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61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62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60" name="Straight Connector 59"/>
            <p:cNvCxnSpPr/>
            <p:nvPr/>
          </p:nvCxnSpPr>
          <p:spPr>
            <a:xfrm>
              <a:off x="1835696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TextBox 20"/>
          <p:cNvSpPr txBox="1"/>
          <p:nvPr/>
        </p:nvSpPr>
        <p:spPr>
          <a:xfrm>
            <a:off x="2638756" y="5949280"/>
            <a:ext cx="592915" cy="604886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r>
              <a:rPr lang="en-US" i="1" dirty="0"/>
              <a:t>O</a:t>
            </a:r>
            <a:endParaRPr lang="nl-NL" i="1" dirty="0"/>
          </a:p>
        </p:txBody>
      </p:sp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Assenstelsel tekenen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2319575" y="3532675"/>
            <a:ext cx="696878" cy="544397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Rechte verbindingslijn 1836"/>
          <p:cNvCxnSpPr/>
          <p:nvPr/>
        </p:nvCxnSpPr>
        <p:spPr>
          <a:xfrm>
            <a:off x="3469789" y="3100252"/>
            <a:ext cx="0" cy="2828233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echte verbindingslijn 1837"/>
          <p:cNvCxnSpPr/>
          <p:nvPr/>
        </p:nvCxnSpPr>
        <p:spPr>
          <a:xfrm>
            <a:off x="4034257" y="3100252"/>
            <a:ext cx="1613" cy="2840761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echte verbindingslijn 1838"/>
          <p:cNvCxnSpPr/>
          <p:nvPr/>
        </p:nvCxnSpPr>
        <p:spPr>
          <a:xfrm flipH="1">
            <a:off x="4601950" y="3100252"/>
            <a:ext cx="1" cy="2840761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echte verbindingslijn 1839"/>
          <p:cNvCxnSpPr/>
          <p:nvPr/>
        </p:nvCxnSpPr>
        <p:spPr>
          <a:xfrm>
            <a:off x="5168031" y="3100252"/>
            <a:ext cx="0" cy="2840761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Vert as"/>
          <p:cNvCxnSpPr/>
          <p:nvPr/>
        </p:nvCxnSpPr>
        <p:spPr>
          <a:xfrm flipH="1">
            <a:off x="2903709" y="3100252"/>
            <a:ext cx="1546" cy="284902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290946" y="5229200"/>
            <a:ext cx="696878" cy="544397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319575" y="4653136"/>
            <a:ext cx="696878" cy="544397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319575" y="4149080"/>
            <a:ext cx="696878" cy="544397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04836" y="5949280"/>
            <a:ext cx="529904" cy="544397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769305" y="5957975"/>
            <a:ext cx="529904" cy="544397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336997" y="5957975"/>
            <a:ext cx="529904" cy="544397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866901" y="5957975"/>
            <a:ext cx="529904" cy="544397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6" name="Rechte verbindingslijn 1840"/>
          <p:cNvCxnSpPr/>
          <p:nvPr/>
        </p:nvCxnSpPr>
        <p:spPr>
          <a:xfrm>
            <a:off x="5734111" y="3098577"/>
            <a:ext cx="0" cy="2842436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462692" y="5957975"/>
            <a:ext cx="529906" cy="544397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9" name="Rechte verbindingslijn 1841"/>
          <p:cNvCxnSpPr/>
          <p:nvPr/>
        </p:nvCxnSpPr>
        <p:spPr>
          <a:xfrm>
            <a:off x="6300192" y="3098577"/>
            <a:ext cx="0" cy="2842436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033627" y="5957975"/>
            <a:ext cx="529904" cy="544397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128000" y="2737768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verticale</a:t>
            </a:r>
            <a:r>
              <a:rPr lang="en-US" dirty="0"/>
              <a:t> as</a:t>
            </a:r>
            <a:endParaRPr lang="nl-NL" dirty="0"/>
          </a:p>
        </p:txBody>
      </p:sp>
      <p:sp>
        <p:nvSpPr>
          <p:cNvPr id="32" name="TextBox 31"/>
          <p:cNvSpPr txBox="1"/>
          <p:nvPr/>
        </p:nvSpPr>
        <p:spPr>
          <a:xfrm>
            <a:off x="4866901" y="6228020"/>
            <a:ext cx="1620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horizontale</a:t>
            </a:r>
            <a:r>
              <a:rPr lang="en-US" dirty="0"/>
              <a:t> as</a:t>
            </a:r>
            <a:endParaRPr lang="nl-NL" dirty="0"/>
          </a:p>
        </p:txBody>
      </p:sp>
      <p:sp>
        <p:nvSpPr>
          <p:cNvPr id="40" name="A"/>
          <p:cNvSpPr txBox="1"/>
          <p:nvPr/>
        </p:nvSpPr>
        <p:spPr>
          <a:xfrm>
            <a:off x="4572000" y="3111351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A</a:t>
            </a:r>
            <a:endParaRPr lang="nl-NL" sz="2400" i="1" dirty="0"/>
          </a:p>
        </p:txBody>
      </p:sp>
      <p:sp>
        <p:nvSpPr>
          <p:cNvPr id="43" name="B"/>
          <p:cNvSpPr txBox="1"/>
          <p:nvPr/>
        </p:nvSpPr>
        <p:spPr>
          <a:xfrm>
            <a:off x="6300192" y="4941168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B</a:t>
            </a:r>
            <a:endParaRPr lang="nl-NL" sz="2400" i="1" dirty="0"/>
          </a:p>
        </p:txBody>
      </p:sp>
      <p:sp>
        <p:nvSpPr>
          <p:cNvPr id="48" name="A"/>
          <p:cNvSpPr txBox="1"/>
          <p:nvPr/>
        </p:nvSpPr>
        <p:spPr>
          <a:xfrm>
            <a:off x="2903711" y="3861048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C</a:t>
            </a:r>
            <a:endParaRPr lang="nl-NL" sz="2400" i="1" dirty="0"/>
          </a:p>
        </p:txBody>
      </p:sp>
      <p:sp>
        <p:nvSpPr>
          <p:cNvPr id="49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0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grpSp>
        <p:nvGrpSpPr>
          <p:cNvPr id="51" name="Animatie icoon"/>
          <p:cNvGrpSpPr>
            <a:grpSpLocks noChangeAspect="1"/>
          </p:cNvGrpSpPr>
          <p:nvPr/>
        </p:nvGrpSpPr>
        <p:grpSpPr>
          <a:xfrm>
            <a:off x="8578911" y="6386791"/>
            <a:ext cx="440378" cy="360000"/>
            <a:chOff x="5076056" y="174576"/>
            <a:chExt cx="3276364" cy="2678360"/>
          </a:xfrm>
        </p:grpSpPr>
        <p:sp>
          <p:nvSpPr>
            <p:cNvPr id="52" name="Rectangle 51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3" name="Isosceles Triangle 52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4" name="Oval 53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5" name="Oval 54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56" name="Oval 55"/>
          <p:cNvSpPr>
            <a:spLocks noChangeAspect="1"/>
          </p:cNvSpPr>
          <p:nvPr/>
        </p:nvSpPr>
        <p:spPr>
          <a:xfrm>
            <a:off x="1068776" y="3733306"/>
            <a:ext cx="264374" cy="271758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7" name="TextBox 56"/>
          <p:cNvSpPr txBox="1"/>
          <p:nvPr/>
        </p:nvSpPr>
        <p:spPr>
          <a:xfrm>
            <a:off x="479025" y="2276872"/>
            <a:ext cx="16241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/>
              <a:t>Uitwerking</a:t>
            </a:r>
            <a:endParaRPr lang="en-US" sz="2400" i="1" dirty="0"/>
          </a:p>
        </p:txBody>
      </p:sp>
      <p:cxnSp>
        <p:nvCxnSpPr>
          <p:cNvPr id="65" name="Rechte verbindingslijn 1851"/>
          <p:cNvCxnSpPr/>
          <p:nvPr/>
        </p:nvCxnSpPr>
        <p:spPr>
          <a:xfrm flipH="1">
            <a:off x="2903711" y="4817119"/>
            <a:ext cx="3396481" cy="0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Rechte verbindingslijn 1852"/>
          <p:cNvCxnSpPr/>
          <p:nvPr/>
        </p:nvCxnSpPr>
        <p:spPr>
          <a:xfrm flipH="1">
            <a:off x="2903711" y="4293096"/>
            <a:ext cx="3396481" cy="0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Rechte verbindingslijn 1853"/>
          <p:cNvCxnSpPr/>
          <p:nvPr/>
        </p:nvCxnSpPr>
        <p:spPr>
          <a:xfrm flipH="1">
            <a:off x="2903711" y="3696050"/>
            <a:ext cx="3396481" cy="0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hor as"/>
          <p:cNvCxnSpPr/>
          <p:nvPr/>
        </p:nvCxnSpPr>
        <p:spPr>
          <a:xfrm flipH="1">
            <a:off x="2897595" y="5949280"/>
            <a:ext cx="339648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Oval 68"/>
          <p:cNvSpPr>
            <a:spLocks noChangeAspect="1"/>
          </p:cNvSpPr>
          <p:nvPr/>
        </p:nvSpPr>
        <p:spPr>
          <a:xfrm>
            <a:off x="1069237" y="4525394"/>
            <a:ext cx="264374" cy="271758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0" name="Oval 69"/>
          <p:cNvSpPr>
            <a:spLocks noChangeAspect="1"/>
          </p:cNvSpPr>
          <p:nvPr/>
        </p:nvSpPr>
        <p:spPr>
          <a:xfrm>
            <a:off x="1068776" y="5317482"/>
            <a:ext cx="264374" cy="271758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1" name="Oval 70"/>
          <p:cNvSpPr>
            <a:spLocks noChangeAspect="1"/>
          </p:cNvSpPr>
          <p:nvPr/>
        </p:nvSpPr>
        <p:spPr>
          <a:xfrm>
            <a:off x="1068776" y="6109570"/>
            <a:ext cx="264374" cy="271758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7" name="stipgrafiek"/>
          <p:cNvSpPr>
            <a:spLocks noChangeAspect="1"/>
          </p:cNvSpPr>
          <p:nvPr/>
        </p:nvSpPr>
        <p:spPr>
          <a:xfrm>
            <a:off x="2862501" y="4240544"/>
            <a:ext cx="88119" cy="9327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64" name="Rechte verbindingslijn 1850"/>
          <p:cNvCxnSpPr/>
          <p:nvPr/>
        </p:nvCxnSpPr>
        <p:spPr>
          <a:xfrm flipH="1">
            <a:off x="2903711" y="5383199"/>
            <a:ext cx="3396481" cy="0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stipgrafiek"/>
          <p:cNvSpPr>
            <a:spLocks noChangeAspect="1"/>
          </p:cNvSpPr>
          <p:nvPr/>
        </p:nvSpPr>
        <p:spPr>
          <a:xfrm>
            <a:off x="6256132" y="5330392"/>
            <a:ext cx="88119" cy="9327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72" name="Rechte verbindingslijn 1853"/>
          <p:cNvCxnSpPr/>
          <p:nvPr/>
        </p:nvCxnSpPr>
        <p:spPr>
          <a:xfrm flipH="1">
            <a:off x="2903711" y="3100252"/>
            <a:ext cx="3396481" cy="0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5"/>
          <p:cNvSpPr txBox="1"/>
          <p:nvPr/>
        </p:nvSpPr>
        <p:spPr>
          <a:xfrm>
            <a:off x="378768" y="1152568"/>
            <a:ext cx="6770571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err="1"/>
              <a:t>Opgave</a:t>
            </a:r>
            <a:endParaRPr lang="en-US" sz="2200" i="1" dirty="0"/>
          </a:p>
          <a:p>
            <a:r>
              <a:rPr lang="en-US" sz="2200" dirty="0" err="1"/>
              <a:t>Teken</a:t>
            </a:r>
            <a:r>
              <a:rPr lang="en-US" sz="2200" dirty="0"/>
              <a:t> </a:t>
            </a:r>
            <a:r>
              <a:rPr lang="en-US" sz="2200" i="1" dirty="0"/>
              <a:t>A</a:t>
            </a:r>
            <a:r>
              <a:rPr lang="en-US" sz="2200" dirty="0"/>
              <a:t>(3, 5), </a:t>
            </a:r>
            <a:r>
              <a:rPr lang="en-US" sz="2200" i="1" dirty="0"/>
              <a:t>B</a:t>
            </a:r>
            <a:r>
              <a:rPr lang="en-US" sz="2200" dirty="0"/>
              <a:t>(6, 1) en </a:t>
            </a:r>
            <a:r>
              <a:rPr lang="en-US" sz="2200" i="1" dirty="0"/>
              <a:t>C</a:t>
            </a:r>
            <a:r>
              <a:rPr lang="en-US" sz="2200" dirty="0"/>
              <a:t>(0, 3) in </a:t>
            </a:r>
            <a:r>
              <a:rPr lang="en-US" sz="2200" dirty="0" err="1"/>
              <a:t>een</a:t>
            </a:r>
            <a:r>
              <a:rPr lang="en-US" sz="2200" dirty="0"/>
              <a:t> </a:t>
            </a:r>
            <a:r>
              <a:rPr lang="en-US" sz="2200" dirty="0" err="1"/>
              <a:t>assenstelsel</a:t>
            </a:r>
            <a:r>
              <a:rPr lang="en-US" sz="2400" dirty="0"/>
              <a:t>.</a:t>
            </a:r>
            <a:endParaRPr lang="nl-NL" sz="2400" dirty="0"/>
          </a:p>
        </p:txBody>
      </p:sp>
      <p:sp>
        <p:nvSpPr>
          <p:cNvPr id="75" name="Hoe lang vert as"/>
          <p:cNvSpPr txBox="1"/>
          <p:nvPr/>
        </p:nvSpPr>
        <p:spPr>
          <a:xfrm>
            <a:off x="421649" y="1916832"/>
            <a:ext cx="54152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solidFill>
                  <a:srgbClr val="0070C0"/>
                </a:solidFill>
              </a:rPr>
              <a:t>Hoe </a:t>
            </a:r>
            <a:r>
              <a:rPr lang="en-US" sz="2200" b="1" dirty="0" err="1">
                <a:solidFill>
                  <a:srgbClr val="0070C0"/>
                </a:solidFill>
              </a:rPr>
              <a:t>lang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moet</a:t>
            </a:r>
            <a:r>
              <a:rPr lang="en-US" sz="2200" b="1" dirty="0">
                <a:solidFill>
                  <a:srgbClr val="0070C0"/>
                </a:solidFill>
              </a:rPr>
              <a:t> de </a:t>
            </a:r>
            <a:r>
              <a:rPr lang="en-US" sz="2200" b="1" dirty="0" err="1">
                <a:solidFill>
                  <a:srgbClr val="0070C0"/>
                </a:solidFill>
              </a:rPr>
              <a:t>verticale</a:t>
            </a:r>
            <a:r>
              <a:rPr lang="en-US" sz="2200" b="1" dirty="0">
                <a:solidFill>
                  <a:srgbClr val="0070C0"/>
                </a:solidFill>
              </a:rPr>
              <a:t> as </a:t>
            </a:r>
            <a:r>
              <a:rPr lang="en-US" sz="2200" b="1" dirty="0" err="1">
                <a:solidFill>
                  <a:srgbClr val="0070C0"/>
                </a:solidFill>
              </a:rPr>
              <a:t>worden</a:t>
            </a:r>
            <a:r>
              <a:rPr lang="en-US" sz="2200" b="1" dirty="0">
                <a:solidFill>
                  <a:srgbClr val="0070C0"/>
                </a:solidFill>
              </a:rPr>
              <a:t>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76" name="Oval 32"/>
          <p:cNvSpPr/>
          <p:nvPr/>
        </p:nvSpPr>
        <p:spPr>
          <a:xfrm>
            <a:off x="1776418" y="1546091"/>
            <a:ext cx="419318" cy="406696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7" name="Hoe lang hor as"/>
          <p:cNvSpPr txBox="1"/>
          <p:nvPr/>
        </p:nvSpPr>
        <p:spPr>
          <a:xfrm>
            <a:off x="416357" y="1898902"/>
            <a:ext cx="57919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solidFill>
                  <a:srgbClr val="0070C0"/>
                </a:solidFill>
              </a:rPr>
              <a:t>Hoe </a:t>
            </a:r>
            <a:r>
              <a:rPr lang="en-US" sz="2200" b="1" dirty="0" err="1">
                <a:solidFill>
                  <a:srgbClr val="0070C0"/>
                </a:solidFill>
              </a:rPr>
              <a:t>lang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moet</a:t>
            </a:r>
            <a:r>
              <a:rPr lang="en-US" sz="2200" b="1" dirty="0">
                <a:solidFill>
                  <a:srgbClr val="0070C0"/>
                </a:solidFill>
              </a:rPr>
              <a:t> de </a:t>
            </a:r>
            <a:r>
              <a:rPr lang="en-US" sz="2200" b="1" dirty="0" err="1">
                <a:solidFill>
                  <a:srgbClr val="0070C0"/>
                </a:solidFill>
              </a:rPr>
              <a:t>horizontale</a:t>
            </a:r>
            <a:r>
              <a:rPr lang="en-US" sz="2200" b="1" dirty="0">
                <a:solidFill>
                  <a:srgbClr val="0070C0"/>
                </a:solidFill>
              </a:rPr>
              <a:t> as </a:t>
            </a:r>
            <a:r>
              <a:rPr lang="en-US" sz="2200" b="1" dirty="0" err="1">
                <a:solidFill>
                  <a:srgbClr val="0070C0"/>
                </a:solidFill>
              </a:rPr>
              <a:t>worden</a:t>
            </a:r>
            <a:r>
              <a:rPr lang="en-US" sz="2400" b="1" dirty="0">
                <a:solidFill>
                  <a:srgbClr val="0070C0"/>
                </a:solidFill>
              </a:rPr>
              <a:t>?</a:t>
            </a:r>
            <a:endParaRPr lang="nl-NL" sz="2400" b="1" dirty="0">
              <a:solidFill>
                <a:srgbClr val="0070C0"/>
              </a:solidFill>
            </a:endParaRPr>
          </a:p>
        </p:txBody>
      </p:sp>
      <p:sp>
        <p:nvSpPr>
          <p:cNvPr id="78" name="Oval 35"/>
          <p:cNvSpPr/>
          <p:nvPr/>
        </p:nvSpPr>
        <p:spPr>
          <a:xfrm>
            <a:off x="2496498" y="1553537"/>
            <a:ext cx="401098" cy="409902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9" name="waar A"/>
          <p:cNvSpPr txBox="1"/>
          <p:nvPr/>
        </p:nvSpPr>
        <p:spPr>
          <a:xfrm>
            <a:off x="464417" y="1916832"/>
            <a:ext cx="535832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err="1">
                <a:solidFill>
                  <a:srgbClr val="0070C0"/>
                </a:solidFill>
              </a:rPr>
              <a:t>Waar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komt</a:t>
            </a:r>
            <a:r>
              <a:rPr lang="en-US" sz="2200" b="1" dirty="0">
                <a:solidFill>
                  <a:srgbClr val="0070C0"/>
                </a:solidFill>
              </a:rPr>
              <a:t> punt </a:t>
            </a:r>
            <a:r>
              <a:rPr lang="en-US" sz="2200" b="1" i="1" dirty="0">
                <a:solidFill>
                  <a:srgbClr val="0070C0"/>
                </a:solidFill>
              </a:rPr>
              <a:t>A</a:t>
            </a:r>
            <a:r>
              <a:rPr lang="en-US" sz="2200" b="1" dirty="0">
                <a:solidFill>
                  <a:srgbClr val="0070C0"/>
                </a:solidFill>
              </a:rPr>
              <a:t> in het </a:t>
            </a:r>
            <a:r>
              <a:rPr lang="en-US" sz="2200" b="1" dirty="0" err="1">
                <a:solidFill>
                  <a:srgbClr val="0070C0"/>
                </a:solidFill>
              </a:rPr>
              <a:t>assenstelsel</a:t>
            </a:r>
            <a:r>
              <a:rPr lang="en-US" sz="2200" b="1" dirty="0">
                <a:solidFill>
                  <a:srgbClr val="0070C0"/>
                </a:solidFill>
              </a:rPr>
              <a:t>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80" name="waar B"/>
          <p:cNvSpPr txBox="1"/>
          <p:nvPr/>
        </p:nvSpPr>
        <p:spPr>
          <a:xfrm>
            <a:off x="464400" y="1916832"/>
            <a:ext cx="535832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err="1">
                <a:solidFill>
                  <a:srgbClr val="0070C0"/>
                </a:solidFill>
              </a:rPr>
              <a:t>Waar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komt</a:t>
            </a:r>
            <a:r>
              <a:rPr lang="en-US" sz="2200" b="1" dirty="0">
                <a:solidFill>
                  <a:srgbClr val="0070C0"/>
                </a:solidFill>
              </a:rPr>
              <a:t> punt</a:t>
            </a:r>
            <a:r>
              <a:rPr lang="en-US" sz="2200" b="1" i="1" dirty="0">
                <a:solidFill>
                  <a:srgbClr val="0070C0"/>
                </a:solidFill>
              </a:rPr>
              <a:t> B </a:t>
            </a:r>
            <a:r>
              <a:rPr lang="en-US" sz="2200" b="1" dirty="0">
                <a:solidFill>
                  <a:srgbClr val="0070C0"/>
                </a:solidFill>
              </a:rPr>
              <a:t>in het </a:t>
            </a:r>
            <a:r>
              <a:rPr lang="en-US" sz="2200" b="1" dirty="0" err="1">
                <a:solidFill>
                  <a:srgbClr val="0070C0"/>
                </a:solidFill>
              </a:rPr>
              <a:t>assenstelsel</a:t>
            </a:r>
            <a:r>
              <a:rPr lang="en-US" sz="2200" b="1" dirty="0">
                <a:solidFill>
                  <a:srgbClr val="0070C0"/>
                </a:solidFill>
              </a:rPr>
              <a:t>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81" name="waar C"/>
          <p:cNvSpPr txBox="1"/>
          <p:nvPr/>
        </p:nvSpPr>
        <p:spPr>
          <a:xfrm>
            <a:off x="464400" y="1916832"/>
            <a:ext cx="535832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err="1">
                <a:solidFill>
                  <a:srgbClr val="0070C0"/>
                </a:solidFill>
              </a:rPr>
              <a:t>Waar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komt</a:t>
            </a:r>
            <a:r>
              <a:rPr lang="en-US" sz="2200" b="1" dirty="0">
                <a:solidFill>
                  <a:srgbClr val="0070C0"/>
                </a:solidFill>
              </a:rPr>
              <a:t> punt </a:t>
            </a:r>
            <a:r>
              <a:rPr lang="en-US" sz="2200" b="1" i="1" dirty="0">
                <a:solidFill>
                  <a:srgbClr val="0070C0"/>
                </a:solidFill>
              </a:rPr>
              <a:t>C</a:t>
            </a:r>
            <a:r>
              <a:rPr lang="en-US" sz="2200" b="1" dirty="0">
                <a:solidFill>
                  <a:srgbClr val="0070C0"/>
                </a:solidFill>
              </a:rPr>
              <a:t> in het </a:t>
            </a:r>
            <a:r>
              <a:rPr lang="en-US" sz="2200" b="1" dirty="0" err="1">
                <a:solidFill>
                  <a:srgbClr val="0070C0"/>
                </a:solidFill>
              </a:rPr>
              <a:t>assenstelsel</a:t>
            </a:r>
            <a:r>
              <a:rPr lang="en-US" sz="2200" b="1" dirty="0">
                <a:solidFill>
                  <a:srgbClr val="0070C0"/>
                </a:solidFill>
              </a:rPr>
              <a:t>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82" name="TextBox 2"/>
          <p:cNvSpPr txBox="1"/>
          <p:nvPr/>
        </p:nvSpPr>
        <p:spPr>
          <a:xfrm>
            <a:off x="378768" y="690903"/>
            <a:ext cx="14562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D60093"/>
                </a:solidFill>
              </a:rPr>
              <a:t>Voorbeeld</a:t>
            </a:r>
            <a:endParaRPr lang="nl-NL" sz="2200" dirty="0">
              <a:solidFill>
                <a:srgbClr val="D60093"/>
              </a:solidFill>
            </a:endParaRPr>
          </a:p>
        </p:txBody>
      </p:sp>
      <p:sp>
        <p:nvSpPr>
          <p:cNvPr id="83" name="Oval 55"/>
          <p:cNvSpPr>
            <a:spLocks noChangeAspect="1"/>
          </p:cNvSpPr>
          <p:nvPr/>
        </p:nvSpPr>
        <p:spPr>
          <a:xfrm>
            <a:off x="1067266" y="2996952"/>
            <a:ext cx="264374" cy="271758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4" name="TextBox 7"/>
          <p:cNvSpPr txBox="1"/>
          <p:nvPr/>
        </p:nvSpPr>
        <p:spPr>
          <a:xfrm>
            <a:off x="2339752" y="2996952"/>
            <a:ext cx="696878" cy="544397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ctr"/>
            <a:r>
              <a:rPr lang="en-US" dirty="0"/>
              <a:t>5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stipgrafiek"/>
          <p:cNvSpPr>
            <a:spLocks noChangeAspect="1"/>
          </p:cNvSpPr>
          <p:nvPr/>
        </p:nvSpPr>
        <p:spPr>
          <a:xfrm>
            <a:off x="4561897" y="3058591"/>
            <a:ext cx="80108" cy="8479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85" name="Animatie icoon"/>
          <p:cNvGrpSpPr>
            <a:grpSpLocks noChangeAspect="1"/>
          </p:cNvGrpSpPr>
          <p:nvPr/>
        </p:nvGrpSpPr>
        <p:grpSpPr>
          <a:xfrm>
            <a:off x="8562187" y="6408387"/>
            <a:ext cx="440378" cy="360000"/>
            <a:chOff x="5076056" y="174576"/>
            <a:chExt cx="3276364" cy="2678360"/>
          </a:xfrm>
        </p:grpSpPr>
        <p:sp>
          <p:nvSpPr>
            <p:cNvPr id="86" name="Rectangle 51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7" name="Isosceles Triangle 52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8" name="Oval 53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9" name="Oval 54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324563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500"/>
                            </p:stCondLst>
                            <p:childTnLst>
                              <p:par>
                                <p:cTn id="5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500"/>
                            </p:stCondLst>
                            <p:childTnLst>
                              <p:par>
                                <p:cTn id="10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500"/>
                            </p:stCondLst>
                            <p:childTnLst>
                              <p:par>
                                <p:cTn id="10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1" grpId="0"/>
      <p:bldP spid="2" grpId="0" animBg="1"/>
      <p:bldP spid="8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7" grpId="0"/>
      <p:bldP spid="30" grpId="0"/>
      <p:bldP spid="31" grpId="0"/>
      <p:bldP spid="32" grpId="0"/>
      <p:bldP spid="40" grpId="0"/>
      <p:bldP spid="43" grpId="0"/>
      <p:bldP spid="48" grpId="0"/>
      <p:bldP spid="49" grpId="0" animBg="1"/>
      <p:bldP spid="50" grpId="0"/>
      <p:bldP spid="56" grpId="0" animBg="1"/>
      <p:bldP spid="57" grpId="0"/>
      <p:bldP spid="69" grpId="0" animBg="1"/>
      <p:bldP spid="70" grpId="0" animBg="1"/>
      <p:bldP spid="71" grpId="0" animBg="1"/>
      <p:bldP spid="47" grpId="0" animBg="1"/>
      <p:bldP spid="42" grpId="0" animBg="1"/>
      <p:bldP spid="75" grpId="0"/>
      <p:bldP spid="75" grpId="1"/>
      <p:bldP spid="76" grpId="0" animBg="1"/>
      <p:bldP spid="76" grpId="1" animBg="1"/>
      <p:bldP spid="77" grpId="0"/>
      <p:bldP spid="77" grpId="1"/>
      <p:bldP spid="78" grpId="0" animBg="1"/>
      <p:bldP spid="78" grpId="1" animBg="1"/>
      <p:bldP spid="79" grpId="0"/>
      <p:bldP spid="79" grpId="1"/>
      <p:bldP spid="80" grpId="0"/>
      <p:bldP spid="80" grpId="1"/>
      <p:bldP spid="81" grpId="0"/>
      <p:bldP spid="81" grpId="1"/>
      <p:bldP spid="83" grpId="0" animBg="1"/>
      <p:bldP spid="84" grpId="0"/>
      <p:bldP spid="39" grpId="0" animBg="1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4</TotalTime>
  <Words>172</Words>
  <Application>Microsoft Office PowerPoint</Application>
  <PresentationFormat>Diavoorstelling (4:3)</PresentationFormat>
  <Paragraphs>47</Paragraphs>
  <Slides>3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8" baseType="lpstr">
      <vt:lpstr>MS PGothic</vt:lpstr>
      <vt:lpstr>Arial</vt:lpstr>
      <vt:lpstr>Arial Black</vt:lpstr>
      <vt:lpstr>Eurostile</vt:lpstr>
      <vt:lpstr>TheorieTemplateMacroWatermark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Luuk Mennen</cp:lastModifiedBy>
  <cp:revision>18</cp:revision>
  <dcterms:created xsi:type="dcterms:W3CDTF">2014-05-17T10:38:41Z</dcterms:created>
  <dcterms:modified xsi:type="dcterms:W3CDTF">2018-09-17T11:55:50Z</dcterms:modified>
</cp:coreProperties>
</file>