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28" r:id="rId4"/>
    <p:sldId id="329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66CCFF"/>
    <a:srgbClr val="D60093"/>
    <a:srgbClr val="0099FF"/>
    <a:srgbClr val="00FF00"/>
    <a:srgbClr val="00FFFF"/>
    <a:srgbClr val="008000"/>
    <a:srgbClr val="CC99FF"/>
    <a:srgbClr val="DEBD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2E2D21-6582-4F4D-8AFC-4A824B88B269}" v="22" dt="2018-09-18T09:41:22.2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670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102E2D21-6582-4F4D-8AFC-4A824B88B269}"/>
    <pc:docChg chg="modSld">
      <pc:chgData name="Luuk Mennen" userId="e8da6a4e-8fc9-4e27-9348-3a94ae635dab" providerId="ADAL" clId="{102E2D21-6582-4F4D-8AFC-4A824B88B269}" dt="2018-09-18T09:41:22.245" v="21" actId="20577"/>
      <pc:docMkLst>
        <pc:docMk/>
      </pc:docMkLst>
      <pc:sldChg chg="modSp">
        <pc:chgData name="Luuk Mennen" userId="e8da6a4e-8fc9-4e27-9348-3a94ae635dab" providerId="ADAL" clId="{102E2D21-6582-4F4D-8AFC-4A824B88B269}" dt="2018-09-18T09:41:22.245" v="21" actId="20577"/>
        <pc:sldMkLst>
          <pc:docMk/>
          <pc:sldMk cId="0" sldId="322"/>
        </pc:sldMkLst>
        <pc:spChg chg="mod">
          <ac:chgData name="Luuk Mennen" userId="e8da6a4e-8fc9-4e27-9348-3a94ae635dab" providerId="ADAL" clId="{102E2D21-6582-4F4D-8AFC-4A824B88B269}" dt="2018-09-18T09:41:22.245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1488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7848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195736" y="3954461"/>
            <a:ext cx="53285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Afname en toename in procenten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Procenten berekenen (2)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Procenten berekenen(2)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108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109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0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14" name="Tekstvak 13"/>
          <p:cNvSpPr txBox="1"/>
          <p:nvPr/>
        </p:nvSpPr>
        <p:spPr>
          <a:xfrm>
            <a:off x="407821" y="1629380"/>
            <a:ext cx="84849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Een </a:t>
            </a:r>
            <a:r>
              <a:rPr lang="nl-NL" sz="2200" b="1" dirty="0"/>
              <a:t>prijsstijging</a:t>
            </a:r>
            <a:r>
              <a:rPr lang="nl-NL" sz="2200" dirty="0"/>
              <a:t> of </a:t>
            </a:r>
            <a:r>
              <a:rPr lang="nl-NL" sz="2200" b="1" dirty="0"/>
              <a:t>prijsdaling</a:t>
            </a:r>
            <a:r>
              <a:rPr lang="nl-NL" sz="2200" dirty="0"/>
              <a:t> kun je in procenten berekenen.</a:t>
            </a:r>
            <a:endParaRPr lang="nl-NL" sz="2200" b="1" dirty="0"/>
          </a:p>
        </p:txBody>
      </p:sp>
      <p:sp>
        <p:nvSpPr>
          <p:cNvPr id="15" name="Tekstvak 14"/>
          <p:cNvSpPr txBox="1"/>
          <p:nvPr/>
        </p:nvSpPr>
        <p:spPr>
          <a:xfrm>
            <a:off x="690241" y="2454391"/>
            <a:ext cx="80973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1. Bereken het verschil tussen de oude en de nieuwe prijs.</a:t>
            </a:r>
          </a:p>
        </p:txBody>
      </p:sp>
      <p:sp>
        <p:nvSpPr>
          <p:cNvPr id="16" name="Tekstvak 15"/>
          <p:cNvSpPr txBox="1"/>
          <p:nvPr/>
        </p:nvSpPr>
        <p:spPr>
          <a:xfrm>
            <a:off x="690241" y="2885278"/>
            <a:ext cx="66247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2. Gebruik een verhoudingstabel.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378768" y="2060267"/>
            <a:ext cx="25202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Dat doe je zo: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5" grpId="0"/>
      <p:bldP spid="16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49467" y="18864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Procenten berekenen(2)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449467" y="815607"/>
            <a:ext cx="1829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1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/>
          <p:cNvSpPr txBox="1"/>
          <p:nvPr/>
        </p:nvSpPr>
        <p:spPr>
          <a:xfrm>
            <a:off x="449467" y="1455166"/>
            <a:ext cx="15121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Opgave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49467" y="1886053"/>
            <a:ext cx="50586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Bereken de procentuele prijsverlaging van de rugzakken.</a:t>
            </a:r>
          </a:p>
        </p:txBody>
      </p:sp>
      <p:pic>
        <p:nvPicPr>
          <p:cNvPr id="12" name="Afbeelding 11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48538" y="164266"/>
            <a:ext cx="3287658" cy="2902861"/>
          </a:xfrm>
          <a:prstGeom prst="rect">
            <a:avLst/>
          </a:prstGeom>
        </p:spPr>
      </p:pic>
      <p:sp>
        <p:nvSpPr>
          <p:cNvPr id="13" name="Tekstvak 12"/>
          <p:cNvSpPr txBox="1"/>
          <p:nvPr/>
        </p:nvSpPr>
        <p:spPr>
          <a:xfrm>
            <a:off x="447757" y="2655494"/>
            <a:ext cx="33843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447757" y="3068379"/>
            <a:ext cx="82989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Bereken eerst het verschil tussen de oude en de nieuwe prijs.</a:t>
            </a:r>
          </a:p>
        </p:txBody>
      </p:sp>
      <p:grpSp>
        <p:nvGrpSpPr>
          <p:cNvPr id="26" name="Groep 25"/>
          <p:cNvGrpSpPr/>
          <p:nvPr/>
        </p:nvGrpSpPr>
        <p:grpSpPr>
          <a:xfrm>
            <a:off x="449467" y="3645023"/>
            <a:ext cx="8636514" cy="2958031"/>
            <a:chOff x="449467" y="3774126"/>
            <a:chExt cx="8488439" cy="2751218"/>
          </a:xfrm>
        </p:grpSpPr>
        <p:grpSp>
          <p:nvGrpSpPr>
            <p:cNvPr id="15" name="Group 12"/>
            <p:cNvGrpSpPr/>
            <p:nvPr/>
          </p:nvGrpSpPr>
          <p:grpSpPr>
            <a:xfrm>
              <a:off x="449467" y="4221088"/>
              <a:ext cx="8488439" cy="2304256"/>
              <a:chOff x="508734" y="2634667"/>
              <a:chExt cx="7015594" cy="3175128"/>
            </a:xfrm>
          </p:grpSpPr>
          <p:grpSp>
            <p:nvGrpSpPr>
              <p:cNvPr id="16" name="Group 4"/>
              <p:cNvGrpSpPr/>
              <p:nvPr/>
            </p:nvGrpSpPr>
            <p:grpSpPr>
              <a:xfrm>
                <a:off x="508734" y="2634667"/>
                <a:ext cx="7015594" cy="3175128"/>
                <a:chOff x="467544" y="4018193"/>
                <a:chExt cx="8313787" cy="1389662"/>
              </a:xfrm>
            </p:grpSpPr>
            <p:sp>
              <p:nvSpPr>
                <p:cNvPr id="18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24" name="Wit vierkant"/>
                <p:cNvSpPr/>
                <p:nvPr/>
              </p:nvSpPr>
              <p:spPr>
                <a:xfrm>
                  <a:off x="666855" y="4066769"/>
                  <a:ext cx="7970460" cy="12703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17" name="Straight Connector 5"/>
              <p:cNvCxnSpPr/>
              <p:nvPr/>
            </p:nvCxnSpPr>
            <p:spPr>
              <a:xfrm>
                <a:off x="1300821" y="2745654"/>
                <a:ext cx="0" cy="2902508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Tekstvak 24"/>
            <p:cNvSpPr txBox="1"/>
            <p:nvPr/>
          </p:nvSpPr>
          <p:spPr>
            <a:xfrm>
              <a:off x="449467" y="3774126"/>
              <a:ext cx="203430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i="1" dirty="0"/>
                <a:t>Uitwerking</a:t>
              </a:r>
            </a:p>
          </p:txBody>
        </p:sp>
      </p:grpSp>
      <p:sp>
        <p:nvSpPr>
          <p:cNvPr id="27" name="Tekstvak 26"/>
          <p:cNvSpPr txBox="1"/>
          <p:nvPr/>
        </p:nvSpPr>
        <p:spPr>
          <a:xfrm>
            <a:off x="1407844" y="4366265"/>
            <a:ext cx="48580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oude prijs – nieuwe prijs =</a:t>
            </a:r>
          </a:p>
        </p:txBody>
      </p:sp>
      <p:sp>
        <p:nvSpPr>
          <p:cNvPr id="28" name="Tekstvak 27"/>
          <p:cNvSpPr txBox="1"/>
          <p:nvPr/>
        </p:nvSpPr>
        <p:spPr>
          <a:xfrm>
            <a:off x="7468737" y="1061828"/>
            <a:ext cx="9810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€ 45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5239772" y="4335487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-</a:t>
            </a:r>
          </a:p>
        </p:txBody>
      </p:sp>
      <p:sp>
        <p:nvSpPr>
          <p:cNvPr id="30" name="Tekstvak 29"/>
          <p:cNvSpPr txBox="1"/>
          <p:nvPr/>
        </p:nvSpPr>
        <p:spPr>
          <a:xfrm>
            <a:off x="7801731" y="1670609"/>
            <a:ext cx="9467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€ 35</a:t>
            </a:r>
          </a:p>
        </p:txBody>
      </p:sp>
      <p:sp>
        <p:nvSpPr>
          <p:cNvPr id="31" name="Tekstvak 30"/>
          <p:cNvSpPr txBox="1"/>
          <p:nvPr/>
        </p:nvSpPr>
        <p:spPr>
          <a:xfrm>
            <a:off x="5986110" y="4370714"/>
            <a:ext cx="17895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€10</a:t>
            </a:r>
          </a:p>
        </p:txBody>
      </p:sp>
      <p:grpSp>
        <p:nvGrpSpPr>
          <p:cNvPr id="32" name="Animatie icoon"/>
          <p:cNvGrpSpPr>
            <a:grpSpLocks noChangeAspect="1"/>
          </p:cNvGrpSpPr>
          <p:nvPr/>
        </p:nvGrpSpPr>
        <p:grpSpPr>
          <a:xfrm>
            <a:off x="8645602" y="6442343"/>
            <a:ext cx="440378" cy="360000"/>
            <a:chOff x="5076056" y="174576"/>
            <a:chExt cx="3276364" cy="2678360"/>
          </a:xfrm>
        </p:grpSpPr>
        <p:sp>
          <p:nvSpPr>
            <p:cNvPr id="33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4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5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7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8" name="Tekstvak 37"/>
          <p:cNvSpPr txBox="1"/>
          <p:nvPr/>
        </p:nvSpPr>
        <p:spPr>
          <a:xfrm>
            <a:off x="449467" y="3086381"/>
            <a:ext cx="70192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Gebruik daarna een verhoudingstabel.</a:t>
            </a:r>
          </a:p>
        </p:txBody>
      </p:sp>
      <p:grpSp>
        <p:nvGrpSpPr>
          <p:cNvPr id="39" name="Groep 38"/>
          <p:cNvGrpSpPr/>
          <p:nvPr/>
        </p:nvGrpSpPr>
        <p:grpSpPr>
          <a:xfrm>
            <a:off x="5364088" y="4871267"/>
            <a:ext cx="3384376" cy="1008112"/>
            <a:chOff x="1187624" y="5050809"/>
            <a:chExt cx="3384376" cy="1008112"/>
          </a:xfrm>
        </p:grpSpPr>
        <p:grpSp>
          <p:nvGrpSpPr>
            <p:cNvPr id="40" name="Groep 36"/>
            <p:cNvGrpSpPr/>
            <p:nvPr/>
          </p:nvGrpSpPr>
          <p:grpSpPr>
            <a:xfrm>
              <a:off x="1187624" y="5050809"/>
              <a:ext cx="3384376" cy="1008112"/>
              <a:chOff x="1187624" y="5050809"/>
              <a:chExt cx="3384376" cy="1008112"/>
            </a:xfrm>
          </p:grpSpPr>
          <p:grpSp>
            <p:nvGrpSpPr>
              <p:cNvPr id="43" name="Groep 32"/>
              <p:cNvGrpSpPr/>
              <p:nvPr/>
            </p:nvGrpSpPr>
            <p:grpSpPr>
              <a:xfrm>
                <a:off x="1187624" y="5050809"/>
                <a:ext cx="3384376" cy="1008112"/>
                <a:chOff x="1187624" y="5050809"/>
                <a:chExt cx="3384376" cy="1008112"/>
              </a:xfrm>
            </p:grpSpPr>
            <p:cxnSp>
              <p:nvCxnSpPr>
                <p:cNvPr id="46" name="Rechte verbindingslijn 3"/>
                <p:cNvCxnSpPr/>
                <p:nvPr/>
              </p:nvCxnSpPr>
              <p:spPr>
                <a:xfrm>
                  <a:off x="1187624" y="5570191"/>
                  <a:ext cx="3384376" cy="0"/>
                </a:xfrm>
                <a:prstGeom prst="line">
                  <a:avLst/>
                </a:prstGeom>
                <a:ln w="19050">
                  <a:solidFill>
                    <a:srgbClr val="FF66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Rechte verbindingslijn 4"/>
                <p:cNvCxnSpPr/>
                <p:nvPr/>
              </p:nvCxnSpPr>
              <p:spPr>
                <a:xfrm>
                  <a:off x="2411760" y="5050809"/>
                  <a:ext cx="0" cy="1008112"/>
                </a:xfrm>
                <a:prstGeom prst="line">
                  <a:avLst/>
                </a:prstGeom>
                <a:ln w="38100">
                  <a:solidFill>
                    <a:srgbClr val="FF66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Rechte verbindingslijn 5"/>
                <p:cNvCxnSpPr/>
                <p:nvPr/>
              </p:nvCxnSpPr>
              <p:spPr>
                <a:xfrm>
                  <a:off x="3131840" y="5050809"/>
                  <a:ext cx="0" cy="1008112"/>
                </a:xfrm>
                <a:prstGeom prst="line">
                  <a:avLst/>
                </a:prstGeom>
                <a:ln w="19050">
                  <a:solidFill>
                    <a:srgbClr val="FF66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Rechte verbindingslijn 5"/>
                <p:cNvCxnSpPr/>
                <p:nvPr/>
              </p:nvCxnSpPr>
              <p:spPr>
                <a:xfrm>
                  <a:off x="3851920" y="5050809"/>
                  <a:ext cx="0" cy="1008112"/>
                </a:xfrm>
                <a:prstGeom prst="line">
                  <a:avLst/>
                </a:prstGeom>
                <a:ln w="19050">
                  <a:solidFill>
                    <a:srgbClr val="FF66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4" name="Tekstvak 43"/>
              <p:cNvSpPr txBox="1"/>
              <p:nvPr/>
            </p:nvSpPr>
            <p:spPr>
              <a:xfrm>
                <a:off x="1187624" y="5139304"/>
                <a:ext cx="122413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200" dirty="0"/>
                  <a:t>procent</a:t>
                </a:r>
              </a:p>
            </p:txBody>
          </p:sp>
          <p:sp>
            <p:nvSpPr>
              <p:cNvPr id="45" name="Tekstvak 44"/>
              <p:cNvSpPr txBox="1"/>
              <p:nvPr/>
            </p:nvSpPr>
            <p:spPr>
              <a:xfrm>
                <a:off x="1187624" y="5570191"/>
                <a:ext cx="122413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200" dirty="0"/>
                  <a:t>prijs</a:t>
                </a:r>
              </a:p>
            </p:txBody>
          </p:sp>
        </p:grpSp>
        <p:sp>
          <p:nvSpPr>
            <p:cNvPr id="41" name="Tekstvak 40"/>
            <p:cNvSpPr txBox="1"/>
            <p:nvPr/>
          </p:nvSpPr>
          <p:spPr>
            <a:xfrm>
              <a:off x="2411760" y="5139304"/>
              <a:ext cx="72008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100</a:t>
              </a:r>
            </a:p>
          </p:txBody>
        </p:sp>
        <p:sp>
          <p:nvSpPr>
            <p:cNvPr id="42" name="Tekstvak 41"/>
            <p:cNvSpPr txBox="1"/>
            <p:nvPr/>
          </p:nvSpPr>
          <p:spPr>
            <a:xfrm>
              <a:off x="2411761" y="5570191"/>
              <a:ext cx="72007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45</a:t>
              </a:r>
            </a:p>
          </p:txBody>
        </p:sp>
      </p:grpSp>
      <p:grpSp>
        <p:nvGrpSpPr>
          <p:cNvPr id="55" name="Groep 54"/>
          <p:cNvGrpSpPr/>
          <p:nvPr/>
        </p:nvGrpSpPr>
        <p:grpSpPr>
          <a:xfrm>
            <a:off x="5364088" y="5735179"/>
            <a:ext cx="2104649" cy="922964"/>
            <a:chOff x="5364088" y="5879379"/>
            <a:chExt cx="2104649" cy="922964"/>
          </a:xfrm>
        </p:grpSpPr>
        <p:grpSp>
          <p:nvGrpSpPr>
            <p:cNvPr id="52" name="Groep 51"/>
            <p:cNvGrpSpPr/>
            <p:nvPr/>
          </p:nvGrpSpPr>
          <p:grpSpPr>
            <a:xfrm>
              <a:off x="5364088" y="6154271"/>
              <a:ext cx="2104649" cy="648072"/>
              <a:chOff x="2771800" y="1146521"/>
              <a:chExt cx="2104649" cy="648072"/>
            </a:xfrm>
          </p:grpSpPr>
          <p:sp>
            <p:nvSpPr>
              <p:cNvPr id="50" name="Wolk 49"/>
              <p:cNvSpPr/>
              <p:nvPr/>
            </p:nvSpPr>
            <p:spPr>
              <a:xfrm>
                <a:off x="2771800" y="1146521"/>
                <a:ext cx="1584176" cy="648072"/>
              </a:xfrm>
              <a:prstGeom prst="cloud">
                <a:avLst/>
              </a:prstGeom>
              <a:noFill/>
              <a:ln>
                <a:solidFill>
                  <a:srgbClr val="FF660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51" name="Tekstvak 50"/>
              <p:cNvSpPr txBox="1"/>
              <p:nvPr/>
            </p:nvSpPr>
            <p:spPr>
              <a:xfrm>
                <a:off x="2860225" y="1270500"/>
                <a:ext cx="2016224" cy="369332"/>
              </a:xfrm>
              <a:prstGeom prst="rect">
                <a:avLst/>
              </a:prstGeom>
              <a:noFill/>
              <a:ln>
                <a:noFill/>
                <a:prstDash val="sysDash"/>
              </a:ln>
            </p:spPr>
            <p:txBody>
              <a:bodyPr wrap="square" rtlCol="0">
                <a:spAutoFit/>
              </a:bodyPr>
              <a:lstStyle/>
              <a:p>
                <a:r>
                  <a:rPr lang="nl-NL" dirty="0">
                    <a:solidFill>
                      <a:srgbClr val="FF6600"/>
                    </a:solidFill>
                  </a:rPr>
                  <a:t>oude prijs</a:t>
                </a:r>
              </a:p>
            </p:txBody>
          </p:sp>
        </p:grpSp>
        <p:sp>
          <p:nvSpPr>
            <p:cNvPr id="53" name="Ovaal 52"/>
            <p:cNvSpPr/>
            <p:nvPr/>
          </p:nvSpPr>
          <p:spPr>
            <a:xfrm>
              <a:off x="6695451" y="5879379"/>
              <a:ext cx="124229" cy="114718"/>
            </a:xfrm>
            <a:prstGeom prst="ellipse">
              <a:avLst/>
            </a:prstGeom>
            <a:noFill/>
            <a:ln>
              <a:solidFill>
                <a:srgbClr val="FF66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4" name="Ovaal 53"/>
            <p:cNvSpPr/>
            <p:nvPr/>
          </p:nvSpPr>
          <p:spPr>
            <a:xfrm>
              <a:off x="6633336" y="6036615"/>
              <a:ext cx="124229" cy="114718"/>
            </a:xfrm>
            <a:prstGeom prst="ellipse">
              <a:avLst/>
            </a:prstGeom>
            <a:noFill/>
            <a:ln>
              <a:solidFill>
                <a:srgbClr val="FF66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56" name="Groep 55"/>
          <p:cNvGrpSpPr/>
          <p:nvPr/>
        </p:nvGrpSpPr>
        <p:grpSpPr>
          <a:xfrm rot="10800000" flipH="1">
            <a:off x="6936443" y="5640387"/>
            <a:ext cx="578441" cy="504056"/>
            <a:chOff x="3853483" y="4293096"/>
            <a:chExt cx="578441" cy="576064"/>
          </a:xfrm>
        </p:grpSpPr>
        <p:sp>
          <p:nvSpPr>
            <p:cNvPr id="57" name="Boog 56"/>
            <p:cNvSpPr/>
            <p:nvPr/>
          </p:nvSpPr>
          <p:spPr>
            <a:xfrm>
              <a:off x="3853483" y="4293096"/>
              <a:ext cx="574501" cy="576064"/>
            </a:xfrm>
            <a:prstGeom prst="arc">
              <a:avLst>
                <a:gd name="adj1" fmla="val 10750298"/>
                <a:gd name="adj2" fmla="val 20790771"/>
              </a:avLst>
            </a:prstGeom>
            <a:ln w="254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58" name="Rechte verbindingslijn met pijl 57"/>
            <p:cNvCxnSpPr>
              <a:stCxn id="57" idx="2"/>
            </p:cNvCxnSpPr>
            <p:nvPr/>
          </p:nvCxnSpPr>
          <p:spPr>
            <a:xfrm>
              <a:off x="4420104" y="4514124"/>
              <a:ext cx="11820" cy="69506"/>
            </a:xfrm>
            <a:prstGeom prst="straightConnector1">
              <a:avLst/>
            </a:prstGeom>
            <a:ln w="254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Tekstvak 58"/>
          <p:cNvSpPr txBox="1"/>
          <p:nvPr/>
        </p:nvSpPr>
        <p:spPr>
          <a:xfrm>
            <a:off x="6936442" y="6072495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:45</a:t>
            </a:r>
          </a:p>
        </p:txBody>
      </p:sp>
      <p:sp>
        <p:nvSpPr>
          <p:cNvPr id="60" name="Tekstvak 59"/>
          <p:cNvSpPr txBox="1"/>
          <p:nvPr/>
        </p:nvSpPr>
        <p:spPr>
          <a:xfrm>
            <a:off x="7308304" y="5390649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/>
              <a:t>1</a:t>
            </a:r>
          </a:p>
        </p:txBody>
      </p:sp>
      <p:grpSp>
        <p:nvGrpSpPr>
          <p:cNvPr id="61" name="Groep 60"/>
          <p:cNvGrpSpPr/>
          <p:nvPr/>
        </p:nvGrpSpPr>
        <p:grpSpPr>
          <a:xfrm rot="10800000" flipH="1">
            <a:off x="7704860" y="5640388"/>
            <a:ext cx="578441" cy="504056"/>
            <a:chOff x="3853483" y="4293096"/>
            <a:chExt cx="578441" cy="576064"/>
          </a:xfrm>
        </p:grpSpPr>
        <p:sp>
          <p:nvSpPr>
            <p:cNvPr id="62" name="Boog 61"/>
            <p:cNvSpPr/>
            <p:nvPr/>
          </p:nvSpPr>
          <p:spPr>
            <a:xfrm>
              <a:off x="3853483" y="4293096"/>
              <a:ext cx="574501" cy="576064"/>
            </a:xfrm>
            <a:prstGeom prst="arc">
              <a:avLst>
                <a:gd name="adj1" fmla="val 10750298"/>
                <a:gd name="adj2" fmla="val 20790771"/>
              </a:avLst>
            </a:prstGeom>
            <a:ln w="254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63" name="Rechte verbindingslijn met pijl 62"/>
            <p:cNvCxnSpPr>
              <a:stCxn id="62" idx="2"/>
            </p:cNvCxnSpPr>
            <p:nvPr/>
          </p:nvCxnSpPr>
          <p:spPr>
            <a:xfrm>
              <a:off x="4420104" y="4514124"/>
              <a:ext cx="11820" cy="69506"/>
            </a:xfrm>
            <a:prstGeom prst="straightConnector1">
              <a:avLst/>
            </a:prstGeom>
            <a:ln w="254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kstvak 63"/>
          <p:cNvSpPr txBox="1"/>
          <p:nvPr/>
        </p:nvSpPr>
        <p:spPr>
          <a:xfrm>
            <a:off x="7656522" y="6094457"/>
            <a:ext cx="7932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×10</a:t>
            </a:r>
          </a:p>
        </p:txBody>
      </p:sp>
      <p:sp>
        <p:nvSpPr>
          <p:cNvPr id="65" name="Tekstvak 64"/>
          <p:cNvSpPr txBox="1"/>
          <p:nvPr/>
        </p:nvSpPr>
        <p:spPr>
          <a:xfrm>
            <a:off x="8028384" y="5390649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/>
              <a:t>10</a:t>
            </a:r>
          </a:p>
        </p:txBody>
      </p:sp>
      <p:grpSp>
        <p:nvGrpSpPr>
          <p:cNvPr id="66" name="Groep 65"/>
          <p:cNvGrpSpPr/>
          <p:nvPr/>
        </p:nvGrpSpPr>
        <p:grpSpPr>
          <a:xfrm>
            <a:off x="6948264" y="4619239"/>
            <a:ext cx="578441" cy="504056"/>
            <a:chOff x="3853483" y="4293096"/>
            <a:chExt cx="578441" cy="576064"/>
          </a:xfrm>
        </p:grpSpPr>
        <p:sp>
          <p:nvSpPr>
            <p:cNvPr id="67" name="Boog 66"/>
            <p:cNvSpPr/>
            <p:nvPr/>
          </p:nvSpPr>
          <p:spPr>
            <a:xfrm>
              <a:off x="3853483" y="4293096"/>
              <a:ext cx="574501" cy="576064"/>
            </a:xfrm>
            <a:prstGeom prst="arc">
              <a:avLst>
                <a:gd name="adj1" fmla="val 10750298"/>
                <a:gd name="adj2" fmla="val 20790771"/>
              </a:avLst>
            </a:prstGeom>
            <a:ln w="254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68" name="Rechte verbindingslijn met pijl 67"/>
            <p:cNvCxnSpPr>
              <a:stCxn id="67" idx="2"/>
            </p:cNvCxnSpPr>
            <p:nvPr/>
          </p:nvCxnSpPr>
          <p:spPr>
            <a:xfrm>
              <a:off x="4420104" y="4514124"/>
              <a:ext cx="11820" cy="69506"/>
            </a:xfrm>
            <a:prstGeom prst="straightConnector1">
              <a:avLst/>
            </a:prstGeom>
            <a:ln w="254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kstvak 68"/>
          <p:cNvSpPr txBox="1"/>
          <p:nvPr/>
        </p:nvSpPr>
        <p:spPr>
          <a:xfrm>
            <a:off x="6936442" y="4233885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:45</a:t>
            </a:r>
          </a:p>
        </p:txBody>
      </p:sp>
      <p:grpSp>
        <p:nvGrpSpPr>
          <p:cNvPr id="70" name="Groep 69"/>
          <p:cNvGrpSpPr/>
          <p:nvPr/>
        </p:nvGrpSpPr>
        <p:grpSpPr>
          <a:xfrm>
            <a:off x="7308304" y="4873457"/>
            <a:ext cx="720080" cy="517193"/>
            <a:chOff x="6644015" y="5505086"/>
            <a:chExt cx="720080" cy="517193"/>
          </a:xfrm>
        </p:grpSpPr>
        <p:cxnSp>
          <p:nvCxnSpPr>
            <p:cNvPr id="71" name="Rechte verbindingslijn 70"/>
            <p:cNvCxnSpPr/>
            <p:nvPr/>
          </p:nvCxnSpPr>
          <p:spPr>
            <a:xfrm>
              <a:off x="6644015" y="5505086"/>
              <a:ext cx="720080" cy="515210"/>
            </a:xfrm>
            <a:prstGeom prst="line">
              <a:avLst/>
            </a:prstGeom>
            <a:ln w="127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Rechte verbindingslijn 71"/>
            <p:cNvCxnSpPr/>
            <p:nvPr/>
          </p:nvCxnSpPr>
          <p:spPr>
            <a:xfrm flipV="1">
              <a:off x="6644015" y="5505086"/>
              <a:ext cx="714951" cy="517193"/>
            </a:xfrm>
            <a:prstGeom prst="line">
              <a:avLst/>
            </a:prstGeom>
            <a:ln w="127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ep 74"/>
          <p:cNvGrpSpPr/>
          <p:nvPr/>
        </p:nvGrpSpPr>
        <p:grpSpPr>
          <a:xfrm>
            <a:off x="7693039" y="4619239"/>
            <a:ext cx="578441" cy="504056"/>
            <a:chOff x="3853483" y="4293096"/>
            <a:chExt cx="578441" cy="576064"/>
          </a:xfrm>
        </p:grpSpPr>
        <p:sp>
          <p:nvSpPr>
            <p:cNvPr id="76" name="Boog 75"/>
            <p:cNvSpPr/>
            <p:nvPr/>
          </p:nvSpPr>
          <p:spPr>
            <a:xfrm>
              <a:off x="3853483" y="4293096"/>
              <a:ext cx="574501" cy="576064"/>
            </a:xfrm>
            <a:prstGeom prst="arc">
              <a:avLst>
                <a:gd name="adj1" fmla="val 10750298"/>
                <a:gd name="adj2" fmla="val 20790771"/>
              </a:avLst>
            </a:prstGeom>
            <a:ln w="254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77" name="Rechte verbindingslijn met pijl 76"/>
            <p:cNvCxnSpPr>
              <a:stCxn id="76" idx="2"/>
            </p:cNvCxnSpPr>
            <p:nvPr/>
          </p:nvCxnSpPr>
          <p:spPr>
            <a:xfrm>
              <a:off x="4420104" y="4514124"/>
              <a:ext cx="11820" cy="69506"/>
            </a:xfrm>
            <a:prstGeom prst="straightConnector1">
              <a:avLst/>
            </a:prstGeom>
            <a:ln w="254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ekstvak 77"/>
          <p:cNvSpPr txBox="1"/>
          <p:nvPr/>
        </p:nvSpPr>
        <p:spPr>
          <a:xfrm>
            <a:off x="7693039" y="4233885"/>
            <a:ext cx="7932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×10</a:t>
            </a:r>
          </a:p>
        </p:txBody>
      </p:sp>
      <p:sp>
        <p:nvSpPr>
          <p:cNvPr id="79" name="Tekstvak 78"/>
          <p:cNvSpPr txBox="1"/>
          <p:nvPr/>
        </p:nvSpPr>
        <p:spPr>
          <a:xfrm>
            <a:off x="8028384" y="4959762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/>
              <a:t>?</a:t>
            </a:r>
          </a:p>
        </p:txBody>
      </p:sp>
      <p:sp>
        <p:nvSpPr>
          <p:cNvPr id="80" name="Tekstvak 79"/>
          <p:cNvSpPr txBox="1"/>
          <p:nvPr/>
        </p:nvSpPr>
        <p:spPr>
          <a:xfrm>
            <a:off x="1374942" y="4907851"/>
            <a:ext cx="40775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Procentuele prijsverlaging =</a:t>
            </a:r>
          </a:p>
        </p:txBody>
      </p:sp>
      <p:sp>
        <p:nvSpPr>
          <p:cNvPr id="81" name="Tekstvak 80"/>
          <p:cNvSpPr txBox="1"/>
          <p:nvPr/>
        </p:nvSpPr>
        <p:spPr>
          <a:xfrm>
            <a:off x="6604641" y="4957780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100</a:t>
            </a:r>
          </a:p>
        </p:txBody>
      </p:sp>
      <p:sp>
        <p:nvSpPr>
          <p:cNvPr id="82" name="Tekstvak 81"/>
          <p:cNvSpPr txBox="1"/>
          <p:nvPr/>
        </p:nvSpPr>
        <p:spPr>
          <a:xfrm>
            <a:off x="6936442" y="4233885"/>
            <a:ext cx="7810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:45</a:t>
            </a:r>
          </a:p>
        </p:txBody>
      </p:sp>
      <p:sp>
        <p:nvSpPr>
          <p:cNvPr id="83" name="Tekstvak 82"/>
          <p:cNvSpPr txBox="1"/>
          <p:nvPr/>
        </p:nvSpPr>
        <p:spPr>
          <a:xfrm>
            <a:off x="7693039" y="4233885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×10</a:t>
            </a:r>
          </a:p>
        </p:txBody>
      </p:sp>
      <p:sp>
        <p:nvSpPr>
          <p:cNvPr id="84" name="Tekstvak 83"/>
          <p:cNvSpPr txBox="1"/>
          <p:nvPr/>
        </p:nvSpPr>
        <p:spPr>
          <a:xfrm>
            <a:off x="3059832" y="5304292"/>
            <a:ext cx="12351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22,2%</a:t>
            </a:r>
          </a:p>
        </p:txBody>
      </p:sp>
      <p:grpSp>
        <p:nvGrpSpPr>
          <p:cNvPr id="85" name="Volgende slide icoon"/>
          <p:cNvGrpSpPr/>
          <p:nvPr/>
        </p:nvGrpSpPr>
        <p:grpSpPr>
          <a:xfrm>
            <a:off x="8690917" y="6597201"/>
            <a:ext cx="395064" cy="180020"/>
            <a:chOff x="2610762" y="4509120"/>
            <a:chExt cx="395064" cy="180020"/>
          </a:xfrm>
        </p:grpSpPr>
        <p:sp>
          <p:nvSpPr>
            <p:cNvPr id="86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87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grpSp>
        <p:nvGrpSpPr>
          <p:cNvPr id="91" name="Groep 90"/>
          <p:cNvGrpSpPr/>
          <p:nvPr/>
        </p:nvGrpSpPr>
        <p:grpSpPr>
          <a:xfrm>
            <a:off x="815940" y="4671762"/>
            <a:ext cx="293002" cy="1710695"/>
            <a:chOff x="815940" y="4671762"/>
            <a:chExt cx="293002" cy="1710695"/>
          </a:xfrm>
        </p:grpSpPr>
        <p:sp>
          <p:nvSpPr>
            <p:cNvPr id="88" name="Oval 6"/>
            <p:cNvSpPr>
              <a:spLocks noChangeAspect="1"/>
            </p:cNvSpPr>
            <p:nvPr/>
          </p:nvSpPr>
          <p:spPr>
            <a:xfrm>
              <a:off x="815940" y="4671762"/>
              <a:ext cx="293002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9" name="Oval 6"/>
            <p:cNvSpPr>
              <a:spLocks noChangeAspect="1"/>
            </p:cNvSpPr>
            <p:nvPr/>
          </p:nvSpPr>
          <p:spPr>
            <a:xfrm>
              <a:off x="815940" y="5447179"/>
              <a:ext cx="293002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0" name="Oval 6"/>
            <p:cNvSpPr>
              <a:spLocks noChangeAspect="1"/>
            </p:cNvSpPr>
            <p:nvPr/>
          </p:nvSpPr>
          <p:spPr>
            <a:xfrm>
              <a:off x="815940" y="6094457"/>
              <a:ext cx="293002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0.02476 L -0.30747 0.4816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00" y="2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219 0 L -0.26441 0.39329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30" y="1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9.89824E-7 L -0.55295 0.05018 " pathEditMode="relative" rAng="0" ptsTypes="AA">
                                      <p:cBhvr>
                                        <p:cTn id="12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700" y="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72222E-6 -1.0044E-6 L -0.52952 0.15552 " pathEditMode="relative" rAng="0" ptsTypes="AA">
                                      <p:cBhvr>
                                        <p:cTn id="12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00" y="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5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8.33333E-7 -1.11111E-6 L -0.56181 0.15579 " pathEditMode="relative" rAng="0" ptsTypes="AA">
                                      <p:cBhvr>
                                        <p:cTn id="13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00" y="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000"/>
                            </p:stCondLst>
                            <p:childTnLst>
                              <p:par>
                                <p:cTn id="13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0" grpId="0"/>
      <p:bldP spid="11" grpId="0"/>
      <p:bldP spid="13" grpId="0"/>
      <p:bldP spid="14" grpId="0"/>
      <p:bldP spid="14" grpId="1"/>
      <p:bldP spid="27" grpId="0"/>
      <p:bldP spid="28" grpId="0"/>
      <p:bldP spid="28" grpId="1"/>
      <p:bldP spid="29" grpId="0"/>
      <p:bldP spid="30" grpId="0"/>
      <p:bldP spid="30" grpId="1"/>
      <p:bldP spid="31" grpId="0"/>
      <p:bldP spid="38" grpId="0"/>
      <p:bldP spid="59" grpId="0"/>
      <p:bldP spid="60" grpId="0"/>
      <p:bldP spid="64" grpId="0"/>
      <p:bldP spid="69" grpId="0"/>
      <p:bldP spid="78" grpId="0"/>
      <p:bldP spid="80" grpId="0"/>
      <p:bldP spid="81" grpId="0"/>
      <p:bldP spid="81" grpId="1"/>
      <p:bldP spid="82" grpId="0"/>
      <p:bldP spid="82" grpId="1"/>
      <p:bldP spid="83" grpId="0"/>
      <p:bldP spid="83" grpId="1"/>
      <p:bldP spid="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49467" y="179929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Procenten berekenen(2)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449467" y="764704"/>
            <a:ext cx="1829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2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" name="Afbeelding 9" descr="2.jpg"/>
          <p:cNvPicPr>
            <a:picLocks noChangeAspect="1"/>
          </p:cNvPicPr>
          <p:nvPr/>
        </p:nvPicPr>
        <p:blipFill>
          <a:blip r:embed="rId3" cstate="print"/>
          <a:srcRect l="1036" r="1754"/>
          <a:stretch>
            <a:fillRect/>
          </a:stretch>
        </p:blipFill>
        <p:spPr>
          <a:xfrm>
            <a:off x="4716016" y="764704"/>
            <a:ext cx="4176464" cy="2058564"/>
          </a:xfrm>
          <a:prstGeom prst="rect">
            <a:avLst/>
          </a:prstGeom>
        </p:spPr>
      </p:pic>
      <p:grpSp>
        <p:nvGrpSpPr>
          <p:cNvPr id="15" name="Groep 14"/>
          <p:cNvGrpSpPr/>
          <p:nvPr/>
        </p:nvGrpSpPr>
        <p:grpSpPr>
          <a:xfrm>
            <a:off x="467544" y="1340768"/>
            <a:ext cx="4104456" cy="1200328"/>
            <a:chOff x="467544" y="1340768"/>
            <a:chExt cx="4104456" cy="1200328"/>
          </a:xfrm>
        </p:grpSpPr>
        <p:sp>
          <p:nvSpPr>
            <p:cNvPr id="11" name="Tekstvak 10"/>
            <p:cNvSpPr txBox="1"/>
            <p:nvPr/>
          </p:nvSpPr>
          <p:spPr>
            <a:xfrm>
              <a:off x="467544" y="1340768"/>
              <a:ext cx="393355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i="1" dirty="0"/>
                <a:t>Opgave</a:t>
              </a:r>
            </a:p>
          </p:txBody>
        </p:sp>
        <p:sp>
          <p:nvSpPr>
            <p:cNvPr id="12" name="Tekstvak 11"/>
            <p:cNvSpPr txBox="1"/>
            <p:nvPr/>
          </p:nvSpPr>
          <p:spPr>
            <a:xfrm>
              <a:off x="467544" y="1771655"/>
              <a:ext cx="410445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Bereken de procentuele prijsverhoging van de benzine.</a:t>
              </a:r>
            </a:p>
          </p:txBody>
        </p:sp>
      </p:grpSp>
      <p:sp>
        <p:nvSpPr>
          <p:cNvPr id="13" name="Tekstvak 12"/>
          <p:cNvSpPr txBox="1"/>
          <p:nvPr/>
        </p:nvSpPr>
        <p:spPr>
          <a:xfrm>
            <a:off x="467544" y="2708920"/>
            <a:ext cx="38164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447318" y="3139807"/>
            <a:ext cx="84249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Bereken het verschil tussen de oude en nieuwe prijs.</a:t>
            </a:r>
          </a:p>
        </p:txBody>
      </p:sp>
      <p:sp>
        <p:nvSpPr>
          <p:cNvPr id="26" name="Tekstvak 25"/>
          <p:cNvSpPr txBox="1"/>
          <p:nvPr/>
        </p:nvSpPr>
        <p:spPr>
          <a:xfrm>
            <a:off x="467544" y="3718194"/>
            <a:ext cx="28693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grpSp>
        <p:nvGrpSpPr>
          <p:cNvPr id="30" name="Groep 29"/>
          <p:cNvGrpSpPr/>
          <p:nvPr/>
        </p:nvGrpSpPr>
        <p:grpSpPr>
          <a:xfrm>
            <a:off x="431390" y="4149081"/>
            <a:ext cx="8589658" cy="2448272"/>
            <a:chOff x="431390" y="4261073"/>
            <a:chExt cx="8443013" cy="2336279"/>
          </a:xfrm>
        </p:grpSpPr>
        <p:grpSp>
          <p:nvGrpSpPr>
            <p:cNvPr id="16" name="Group 12"/>
            <p:cNvGrpSpPr/>
            <p:nvPr/>
          </p:nvGrpSpPr>
          <p:grpSpPr>
            <a:xfrm>
              <a:off x="431390" y="4261073"/>
              <a:ext cx="8443013" cy="2336279"/>
              <a:chOff x="508734" y="2634667"/>
              <a:chExt cx="7015594" cy="3175128"/>
            </a:xfrm>
          </p:grpSpPr>
          <p:grpSp>
            <p:nvGrpSpPr>
              <p:cNvPr id="17" name="Group 4"/>
              <p:cNvGrpSpPr/>
              <p:nvPr/>
            </p:nvGrpSpPr>
            <p:grpSpPr>
              <a:xfrm>
                <a:off x="508734" y="2634667"/>
                <a:ext cx="7015594" cy="3175128"/>
                <a:chOff x="467544" y="4018193"/>
                <a:chExt cx="8313787" cy="1389662"/>
              </a:xfrm>
            </p:grpSpPr>
            <p:sp>
              <p:nvSpPr>
                <p:cNvPr id="24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25" name="Wit vierkant"/>
                <p:cNvSpPr/>
                <p:nvPr/>
              </p:nvSpPr>
              <p:spPr>
                <a:xfrm>
                  <a:off x="666855" y="4066769"/>
                  <a:ext cx="7970460" cy="12703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18" name="Straight Connector 5"/>
              <p:cNvCxnSpPr/>
              <p:nvPr/>
            </p:nvCxnSpPr>
            <p:spPr>
              <a:xfrm>
                <a:off x="1300821" y="2745654"/>
                <a:ext cx="0" cy="2902508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Oval 6"/>
            <p:cNvSpPr>
              <a:spLocks noChangeAspect="1"/>
            </p:cNvSpPr>
            <p:nvPr/>
          </p:nvSpPr>
          <p:spPr>
            <a:xfrm>
              <a:off x="809375" y="4869144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8" name="Oval 6"/>
            <p:cNvSpPr>
              <a:spLocks noChangeAspect="1"/>
            </p:cNvSpPr>
            <p:nvPr/>
          </p:nvSpPr>
          <p:spPr>
            <a:xfrm>
              <a:off x="809375" y="5777896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1" name="Tekstvak 30"/>
          <p:cNvSpPr txBox="1"/>
          <p:nvPr/>
        </p:nvSpPr>
        <p:spPr>
          <a:xfrm>
            <a:off x="1384638" y="4438257"/>
            <a:ext cx="36724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nieuwe prijs – oude prijs =</a:t>
            </a:r>
          </a:p>
        </p:txBody>
      </p:sp>
      <p:sp>
        <p:nvSpPr>
          <p:cNvPr id="32" name="Tekstvak 31"/>
          <p:cNvSpPr txBox="1"/>
          <p:nvPr/>
        </p:nvSpPr>
        <p:spPr>
          <a:xfrm>
            <a:off x="7308304" y="2110209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€ 1,50</a:t>
            </a:r>
          </a:p>
        </p:txBody>
      </p:sp>
      <p:grpSp>
        <p:nvGrpSpPr>
          <p:cNvPr id="33" name="Animatie icoon"/>
          <p:cNvGrpSpPr>
            <a:grpSpLocks noChangeAspect="1"/>
          </p:cNvGrpSpPr>
          <p:nvPr/>
        </p:nvGrpSpPr>
        <p:grpSpPr>
          <a:xfrm>
            <a:off x="8653260" y="6445270"/>
            <a:ext cx="440378" cy="360000"/>
            <a:chOff x="5076056" y="174576"/>
            <a:chExt cx="3276364" cy="2678360"/>
          </a:xfrm>
        </p:grpSpPr>
        <p:sp>
          <p:nvSpPr>
            <p:cNvPr id="34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5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7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8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9" name="Tekstvak 38"/>
          <p:cNvSpPr txBox="1"/>
          <p:nvPr/>
        </p:nvSpPr>
        <p:spPr>
          <a:xfrm>
            <a:off x="2236720" y="4853754"/>
            <a:ext cx="5469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–</a:t>
            </a:r>
          </a:p>
        </p:txBody>
      </p:sp>
      <p:sp>
        <p:nvSpPr>
          <p:cNvPr id="40" name="Tekstvak 39"/>
          <p:cNvSpPr txBox="1"/>
          <p:nvPr/>
        </p:nvSpPr>
        <p:spPr>
          <a:xfrm>
            <a:off x="6048164" y="2110209"/>
            <a:ext cx="1080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€ 1,40</a:t>
            </a:r>
          </a:p>
        </p:txBody>
      </p:sp>
      <p:sp>
        <p:nvSpPr>
          <p:cNvPr id="41" name="Tekstvak 40"/>
          <p:cNvSpPr txBox="1"/>
          <p:nvPr/>
        </p:nvSpPr>
        <p:spPr>
          <a:xfrm>
            <a:off x="3374601" y="4875418"/>
            <a:ext cx="3781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42" name="Tekstvak 41"/>
          <p:cNvSpPr txBox="1"/>
          <p:nvPr/>
        </p:nvSpPr>
        <p:spPr>
          <a:xfrm>
            <a:off x="3585129" y="4881921"/>
            <a:ext cx="17391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€ 0,10</a:t>
            </a:r>
          </a:p>
        </p:txBody>
      </p:sp>
      <p:sp>
        <p:nvSpPr>
          <p:cNvPr id="43" name="Tekstvak 42"/>
          <p:cNvSpPr txBox="1"/>
          <p:nvPr/>
        </p:nvSpPr>
        <p:spPr>
          <a:xfrm>
            <a:off x="431390" y="3139807"/>
            <a:ext cx="41044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Gebruik een verhoudingstabel.</a:t>
            </a:r>
          </a:p>
        </p:txBody>
      </p:sp>
      <p:grpSp>
        <p:nvGrpSpPr>
          <p:cNvPr id="44" name="Groep 43"/>
          <p:cNvGrpSpPr/>
          <p:nvPr/>
        </p:nvGrpSpPr>
        <p:grpSpPr>
          <a:xfrm>
            <a:off x="5364088" y="4871267"/>
            <a:ext cx="3384376" cy="1008112"/>
            <a:chOff x="1187624" y="5050809"/>
            <a:chExt cx="3384376" cy="1008112"/>
          </a:xfrm>
        </p:grpSpPr>
        <p:grpSp>
          <p:nvGrpSpPr>
            <p:cNvPr id="45" name="Groep 36"/>
            <p:cNvGrpSpPr/>
            <p:nvPr/>
          </p:nvGrpSpPr>
          <p:grpSpPr>
            <a:xfrm>
              <a:off x="1187624" y="5050809"/>
              <a:ext cx="3384376" cy="1008112"/>
              <a:chOff x="1187624" y="5050809"/>
              <a:chExt cx="3384376" cy="1008112"/>
            </a:xfrm>
          </p:grpSpPr>
          <p:grpSp>
            <p:nvGrpSpPr>
              <p:cNvPr id="48" name="Groep 32"/>
              <p:cNvGrpSpPr/>
              <p:nvPr/>
            </p:nvGrpSpPr>
            <p:grpSpPr>
              <a:xfrm>
                <a:off x="1187624" y="5050809"/>
                <a:ext cx="3384376" cy="1008112"/>
                <a:chOff x="1187624" y="5050809"/>
                <a:chExt cx="3384376" cy="1008112"/>
              </a:xfrm>
            </p:grpSpPr>
            <p:cxnSp>
              <p:nvCxnSpPr>
                <p:cNvPr id="51" name="Rechte verbindingslijn 3"/>
                <p:cNvCxnSpPr/>
                <p:nvPr/>
              </p:nvCxnSpPr>
              <p:spPr>
                <a:xfrm>
                  <a:off x="1187624" y="5570191"/>
                  <a:ext cx="3384376" cy="0"/>
                </a:xfrm>
                <a:prstGeom prst="line">
                  <a:avLst/>
                </a:prstGeom>
                <a:ln w="19050">
                  <a:solidFill>
                    <a:srgbClr val="FF66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Rechte verbindingslijn 4"/>
                <p:cNvCxnSpPr/>
                <p:nvPr/>
              </p:nvCxnSpPr>
              <p:spPr>
                <a:xfrm>
                  <a:off x="2411760" y="5050809"/>
                  <a:ext cx="0" cy="1008112"/>
                </a:xfrm>
                <a:prstGeom prst="line">
                  <a:avLst/>
                </a:prstGeom>
                <a:ln w="38100">
                  <a:solidFill>
                    <a:srgbClr val="FF66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Rechte verbindingslijn 5"/>
                <p:cNvCxnSpPr/>
                <p:nvPr/>
              </p:nvCxnSpPr>
              <p:spPr>
                <a:xfrm>
                  <a:off x="3131840" y="5050809"/>
                  <a:ext cx="0" cy="1008112"/>
                </a:xfrm>
                <a:prstGeom prst="line">
                  <a:avLst/>
                </a:prstGeom>
                <a:ln w="19050">
                  <a:solidFill>
                    <a:srgbClr val="FF66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echte verbindingslijn 5"/>
                <p:cNvCxnSpPr/>
                <p:nvPr/>
              </p:nvCxnSpPr>
              <p:spPr>
                <a:xfrm>
                  <a:off x="3851920" y="5050809"/>
                  <a:ext cx="0" cy="1008112"/>
                </a:xfrm>
                <a:prstGeom prst="line">
                  <a:avLst/>
                </a:prstGeom>
                <a:ln w="19050">
                  <a:solidFill>
                    <a:srgbClr val="FF66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9" name="Tekstvak 48"/>
              <p:cNvSpPr txBox="1"/>
              <p:nvPr/>
            </p:nvSpPr>
            <p:spPr>
              <a:xfrm>
                <a:off x="1187624" y="5139304"/>
                <a:ext cx="122413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200" dirty="0"/>
                  <a:t>procent</a:t>
                </a:r>
              </a:p>
            </p:txBody>
          </p:sp>
          <p:sp>
            <p:nvSpPr>
              <p:cNvPr id="50" name="Tekstvak 49"/>
              <p:cNvSpPr txBox="1"/>
              <p:nvPr/>
            </p:nvSpPr>
            <p:spPr>
              <a:xfrm>
                <a:off x="1187624" y="5570191"/>
                <a:ext cx="122413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200" dirty="0"/>
                  <a:t>prijs</a:t>
                </a:r>
              </a:p>
            </p:txBody>
          </p:sp>
        </p:grpSp>
        <p:sp>
          <p:nvSpPr>
            <p:cNvPr id="46" name="Tekstvak 45"/>
            <p:cNvSpPr txBox="1"/>
            <p:nvPr/>
          </p:nvSpPr>
          <p:spPr>
            <a:xfrm>
              <a:off x="2411760" y="5139304"/>
              <a:ext cx="72008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100</a:t>
              </a:r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2339752" y="5570191"/>
              <a:ext cx="86409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1,40</a:t>
              </a:r>
            </a:p>
          </p:txBody>
        </p:sp>
      </p:grpSp>
      <p:grpSp>
        <p:nvGrpSpPr>
          <p:cNvPr id="55" name="Groep 54"/>
          <p:cNvGrpSpPr/>
          <p:nvPr/>
        </p:nvGrpSpPr>
        <p:grpSpPr>
          <a:xfrm rot="10800000" flipH="1">
            <a:off x="6936443" y="5640387"/>
            <a:ext cx="578441" cy="504056"/>
            <a:chOff x="3853483" y="4293096"/>
            <a:chExt cx="578441" cy="576064"/>
          </a:xfrm>
        </p:grpSpPr>
        <p:sp>
          <p:nvSpPr>
            <p:cNvPr id="56" name="Boog 55"/>
            <p:cNvSpPr/>
            <p:nvPr/>
          </p:nvSpPr>
          <p:spPr>
            <a:xfrm>
              <a:off x="3853483" y="4293096"/>
              <a:ext cx="574501" cy="576064"/>
            </a:xfrm>
            <a:prstGeom prst="arc">
              <a:avLst>
                <a:gd name="adj1" fmla="val 10750298"/>
                <a:gd name="adj2" fmla="val 20790771"/>
              </a:avLst>
            </a:prstGeom>
            <a:ln w="254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57" name="Rechte verbindingslijn met pijl 56"/>
            <p:cNvCxnSpPr>
              <a:stCxn id="56" idx="2"/>
            </p:cNvCxnSpPr>
            <p:nvPr/>
          </p:nvCxnSpPr>
          <p:spPr>
            <a:xfrm>
              <a:off x="4420104" y="4514124"/>
              <a:ext cx="11820" cy="69506"/>
            </a:xfrm>
            <a:prstGeom prst="straightConnector1">
              <a:avLst/>
            </a:prstGeom>
            <a:ln w="254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kstvak 57"/>
          <p:cNvSpPr txBox="1"/>
          <p:nvPr/>
        </p:nvSpPr>
        <p:spPr>
          <a:xfrm>
            <a:off x="6804248" y="6065896"/>
            <a:ext cx="936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:1,40</a:t>
            </a:r>
          </a:p>
        </p:txBody>
      </p:sp>
      <p:sp>
        <p:nvSpPr>
          <p:cNvPr id="59" name="Tekstvak 58"/>
          <p:cNvSpPr txBox="1"/>
          <p:nvPr/>
        </p:nvSpPr>
        <p:spPr>
          <a:xfrm>
            <a:off x="7308304" y="5390649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/>
              <a:t>1</a:t>
            </a:r>
          </a:p>
        </p:txBody>
      </p:sp>
      <p:grpSp>
        <p:nvGrpSpPr>
          <p:cNvPr id="60" name="Groep 59"/>
          <p:cNvGrpSpPr/>
          <p:nvPr/>
        </p:nvGrpSpPr>
        <p:grpSpPr>
          <a:xfrm rot="10800000" flipH="1">
            <a:off x="7734034" y="5638198"/>
            <a:ext cx="578441" cy="504056"/>
            <a:chOff x="3853483" y="4293096"/>
            <a:chExt cx="578441" cy="576064"/>
          </a:xfrm>
        </p:grpSpPr>
        <p:sp>
          <p:nvSpPr>
            <p:cNvPr id="61" name="Boog 60"/>
            <p:cNvSpPr/>
            <p:nvPr/>
          </p:nvSpPr>
          <p:spPr>
            <a:xfrm>
              <a:off x="3853483" y="4293096"/>
              <a:ext cx="574501" cy="576064"/>
            </a:xfrm>
            <a:prstGeom prst="arc">
              <a:avLst>
                <a:gd name="adj1" fmla="val 10750298"/>
                <a:gd name="adj2" fmla="val 20790771"/>
              </a:avLst>
            </a:prstGeom>
            <a:ln w="254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62" name="Rechte verbindingslijn met pijl 61"/>
            <p:cNvCxnSpPr>
              <a:stCxn id="61" idx="2"/>
            </p:cNvCxnSpPr>
            <p:nvPr/>
          </p:nvCxnSpPr>
          <p:spPr>
            <a:xfrm>
              <a:off x="4420104" y="4514124"/>
              <a:ext cx="11820" cy="69506"/>
            </a:xfrm>
            <a:prstGeom prst="straightConnector1">
              <a:avLst/>
            </a:prstGeom>
            <a:ln w="254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kstvak 62"/>
          <p:cNvSpPr txBox="1"/>
          <p:nvPr/>
        </p:nvSpPr>
        <p:spPr>
          <a:xfrm>
            <a:off x="7602192" y="6094457"/>
            <a:ext cx="10801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×0,10</a:t>
            </a:r>
          </a:p>
        </p:txBody>
      </p:sp>
      <p:sp>
        <p:nvSpPr>
          <p:cNvPr id="64" name="Tekstvak 63"/>
          <p:cNvSpPr txBox="1"/>
          <p:nvPr/>
        </p:nvSpPr>
        <p:spPr>
          <a:xfrm>
            <a:off x="7956376" y="5390649"/>
            <a:ext cx="8138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/>
              <a:t>0,10</a:t>
            </a:r>
          </a:p>
        </p:txBody>
      </p:sp>
      <p:grpSp>
        <p:nvGrpSpPr>
          <p:cNvPr id="65" name="Groep 64"/>
          <p:cNvGrpSpPr/>
          <p:nvPr/>
        </p:nvGrpSpPr>
        <p:grpSpPr>
          <a:xfrm>
            <a:off x="6948264" y="4619239"/>
            <a:ext cx="578441" cy="504056"/>
            <a:chOff x="3853483" y="4293096"/>
            <a:chExt cx="578441" cy="576064"/>
          </a:xfrm>
        </p:grpSpPr>
        <p:sp>
          <p:nvSpPr>
            <p:cNvPr id="66" name="Boog 65"/>
            <p:cNvSpPr/>
            <p:nvPr/>
          </p:nvSpPr>
          <p:spPr>
            <a:xfrm>
              <a:off x="3853483" y="4293096"/>
              <a:ext cx="574501" cy="576064"/>
            </a:xfrm>
            <a:prstGeom prst="arc">
              <a:avLst>
                <a:gd name="adj1" fmla="val 10750298"/>
                <a:gd name="adj2" fmla="val 20790771"/>
              </a:avLst>
            </a:prstGeom>
            <a:ln w="254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67" name="Rechte verbindingslijn met pijl 66"/>
            <p:cNvCxnSpPr>
              <a:stCxn id="66" idx="2"/>
            </p:cNvCxnSpPr>
            <p:nvPr/>
          </p:nvCxnSpPr>
          <p:spPr>
            <a:xfrm>
              <a:off x="4420104" y="4514124"/>
              <a:ext cx="11820" cy="69506"/>
            </a:xfrm>
            <a:prstGeom prst="straightConnector1">
              <a:avLst/>
            </a:prstGeom>
            <a:ln w="254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Tekstvak 67"/>
          <p:cNvSpPr txBox="1"/>
          <p:nvPr/>
        </p:nvSpPr>
        <p:spPr>
          <a:xfrm>
            <a:off x="6865627" y="4261073"/>
            <a:ext cx="936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:1,40</a:t>
            </a:r>
          </a:p>
        </p:txBody>
      </p:sp>
      <p:grpSp>
        <p:nvGrpSpPr>
          <p:cNvPr id="69" name="Groep 68"/>
          <p:cNvGrpSpPr/>
          <p:nvPr/>
        </p:nvGrpSpPr>
        <p:grpSpPr>
          <a:xfrm>
            <a:off x="7737975" y="4621429"/>
            <a:ext cx="578441" cy="504056"/>
            <a:chOff x="3853483" y="4293096"/>
            <a:chExt cx="578441" cy="576064"/>
          </a:xfrm>
        </p:grpSpPr>
        <p:sp>
          <p:nvSpPr>
            <p:cNvPr id="70" name="Boog 69"/>
            <p:cNvSpPr/>
            <p:nvPr/>
          </p:nvSpPr>
          <p:spPr>
            <a:xfrm>
              <a:off x="3853483" y="4293096"/>
              <a:ext cx="574501" cy="576064"/>
            </a:xfrm>
            <a:prstGeom prst="arc">
              <a:avLst>
                <a:gd name="adj1" fmla="val 10750298"/>
                <a:gd name="adj2" fmla="val 20790771"/>
              </a:avLst>
            </a:prstGeom>
            <a:ln w="254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71" name="Rechte verbindingslijn met pijl 70"/>
            <p:cNvCxnSpPr>
              <a:stCxn id="70" idx="2"/>
            </p:cNvCxnSpPr>
            <p:nvPr/>
          </p:nvCxnSpPr>
          <p:spPr>
            <a:xfrm>
              <a:off x="4420104" y="4514124"/>
              <a:ext cx="11820" cy="69506"/>
            </a:xfrm>
            <a:prstGeom prst="straightConnector1">
              <a:avLst/>
            </a:prstGeom>
            <a:ln w="254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kstvak 71"/>
          <p:cNvSpPr txBox="1"/>
          <p:nvPr/>
        </p:nvSpPr>
        <p:spPr>
          <a:xfrm>
            <a:off x="7602192" y="4261073"/>
            <a:ext cx="10801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×0,10</a:t>
            </a:r>
          </a:p>
        </p:txBody>
      </p:sp>
      <p:grpSp>
        <p:nvGrpSpPr>
          <p:cNvPr id="73" name="Groep 72"/>
          <p:cNvGrpSpPr/>
          <p:nvPr/>
        </p:nvGrpSpPr>
        <p:grpSpPr>
          <a:xfrm>
            <a:off x="7308304" y="4873457"/>
            <a:ext cx="720080" cy="517193"/>
            <a:chOff x="6644015" y="5505086"/>
            <a:chExt cx="720080" cy="517193"/>
          </a:xfrm>
        </p:grpSpPr>
        <p:cxnSp>
          <p:nvCxnSpPr>
            <p:cNvPr id="74" name="Rechte verbindingslijn 73"/>
            <p:cNvCxnSpPr/>
            <p:nvPr/>
          </p:nvCxnSpPr>
          <p:spPr>
            <a:xfrm>
              <a:off x="6644015" y="5505086"/>
              <a:ext cx="720080" cy="515210"/>
            </a:xfrm>
            <a:prstGeom prst="line">
              <a:avLst/>
            </a:prstGeom>
            <a:ln w="127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Rechte verbindingslijn 74"/>
            <p:cNvCxnSpPr/>
            <p:nvPr/>
          </p:nvCxnSpPr>
          <p:spPr>
            <a:xfrm flipV="1">
              <a:off x="6644015" y="5505086"/>
              <a:ext cx="714951" cy="517193"/>
            </a:xfrm>
            <a:prstGeom prst="line">
              <a:avLst/>
            </a:prstGeom>
            <a:ln w="127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Tekstvak 75"/>
          <p:cNvSpPr txBox="1"/>
          <p:nvPr/>
        </p:nvSpPr>
        <p:spPr>
          <a:xfrm>
            <a:off x="8023255" y="4959763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/>
              <a:t>?</a:t>
            </a:r>
          </a:p>
        </p:txBody>
      </p:sp>
      <p:sp>
        <p:nvSpPr>
          <p:cNvPr id="77" name="Tekstvak 76"/>
          <p:cNvSpPr txBox="1"/>
          <p:nvPr/>
        </p:nvSpPr>
        <p:spPr>
          <a:xfrm>
            <a:off x="1401195" y="5388667"/>
            <a:ext cx="33843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procentuele prijsstijging =</a:t>
            </a:r>
          </a:p>
        </p:txBody>
      </p:sp>
      <p:sp>
        <p:nvSpPr>
          <p:cNvPr id="78" name="Tekstvak 77"/>
          <p:cNvSpPr txBox="1"/>
          <p:nvPr/>
        </p:nvSpPr>
        <p:spPr>
          <a:xfrm>
            <a:off x="6588224" y="4957780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/>
              <a:t>100</a:t>
            </a:r>
          </a:p>
        </p:txBody>
      </p:sp>
      <p:sp>
        <p:nvSpPr>
          <p:cNvPr id="79" name="Tekstvak 78"/>
          <p:cNvSpPr txBox="1"/>
          <p:nvPr/>
        </p:nvSpPr>
        <p:spPr>
          <a:xfrm>
            <a:off x="6865627" y="4261073"/>
            <a:ext cx="9651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:1,40</a:t>
            </a:r>
          </a:p>
        </p:txBody>
      </p:sp>
      <p:sp>
        <p:nvSpPr>
          <p:cNvPr id="80" name="Tekstvak 79"/>
          <p:cNvSpPr txBox="1"/>
          <p:nvPr/>
        </p:nvSpPr>
        <p:spPr>
          <a:xfrm>
            <a:off x="7602192" y="4261073"/>
            <a:ext cx="9541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×0,10</a:t>
            </a:r>
          </a:p>
        </p:txBody>
      </p:sp>
      <p:sp>
        <p:nvSpPr>
          <p:cNvPr id="81" name="Tekstvak 80"/>
          <p:cNvSpPr txBox="1"/>
          <p:nvPr/>
        </p:nvSpPr>
        <p:spPr>
          <a:xfrm>
            <a:off x="3404444" y="5819554"/>
            <a:ext cx="1652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7,1428…</a:t>
            </a:r>
          </a:p>
        </p:txBody>
      </p:sp>
      <p:sp>
        <p:nvSpPr>
          <p:cNvPr id="82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kstvak 3"/>
          <p:cNvSpPr txBox="1"/>
          <p:nvPr/>
        </p:nvSpPr>
        <p:spPr>
          <a:xfrm>
            <a:off x="5981950" y="3217672"/>
            <a:ext cx="2857874" cy="7694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2200" dirty="0"/>
              <a:t>100 : 1,40 × 0,10 </a:t>
            </a:r>
          </a:p>
          <a:p>
            <a:r>
              <a:rPr lang="nl-NL" sz="2200" dirty="0"/>
              <a:t>                  7,142857</a:t>
            </a:r>
          </a:p>
        </p:txBody>
      </p: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02454 L -0.64566 0.40232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300" y="1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59259E-6 L -0.38368 0.40324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84" y="20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-0.56702 0.12384 " pathEditMode="relative" rAng="0" ptsTypes="AA">
                                      <p:cBhvr>
                                        <p:cTn id="13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400" y="6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22222E-6 L -0.53195 0.22523 " pathEditMode="relative" rAng="0" ptsTypes="AA">
                                      <p:cBhvr>
                                        <p:cTn id="14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00" y="11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22222E-6 L -0.54098 0.22523 " pathEditMode="relative" rAng="0" ptsTypes="AA">
                                      <p:cBhvr>
                                        <p:cTn id="15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00" y="11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00"/>
                            </p:stCondLst>
                            <p:childTnLst>
                              <p:par>
                                <p:cTn id="15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3" grpId="0"/>
      <p:bldP spid="14" grpId="0"/>
      <p:bldP spid="14" grpId="1"/>
      <p:bldP spid="26" grpId="0"/>
      <p:bldP spid="31" grpId="0"/>
      <p:bldP spid="32" grpId="0"/>
      <p:bldP spid="32" grpId="1"/>
      <p:bldP spid="39" grpId="0"/>
      <p:bldP spid="41" grpId="0"/>
      <p:bldP spid="42" grpId="0"/>
      <p:bldP spid="43" grpId="0"/>
      <p:bldP spid="58" grpId="0"/>
      <p:bldP spid="59" grpId="0"/>
      <p:bldP spid="63" grpId="0"/>
      <p:bldP spid="68" grpId="0"/>
      <p:bldP spid="72" grpId="0"/>
      <p:bldP spid="76" grpId="0"/>
      <p:bldP spid="77" grpId="0"/>
      <p:bldP spid="78" grpId="0"/>
      <p:bldP spid="78" grpId="1"/>
      <p:bldP spid="79" grpId="0"/>
      <p:bldP spid="79" grpId="1"/>
      <p:bldP spid="80" grpId="0"/>
      <p:bldP spid="80" grpId="1"/>
      <p:bldP spid="81" grpId="0"/>
      <p:bldP spid="82" grpId="0" animBg="1"/>
      <p:bldP spid="4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0</TotalTime>
  <Words>224</Words>
  <Application>Microsoft Office PowerPoint</Application>
  <PresentationFormat>Diavoorstelling (4:3)</PresentationFormat>
  <Paragraphs>79</Paragraphs>
  <Slides>4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Luuk Mennen</cp:lastModifiedBy>
  <cp:revision>14</cp:revision>
  <dcterms:created xsi:type="dcterms:W3CDTF">2015-01-18T17:49:43Z</dcterms:created>
  <dcterms:modified xsi:type="dcterms:W3CDTF">2018-09-18T09:41:30Z</dcterms:modified>
</cp:coreProperties>
</file>