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22" r:id="rId2"/>
    <p:sldId id="327" r:id="rId3"/>
    <p:sldId id="336" r:id="rId4"/>
    <p:sldId id="331" r:id="rId5"/>
    <p:sldId id="334" r:id="rId6"/>
    <p:sldId id="335" r:id="rId7"/>
    <p:sldId id="337" r:id="rId8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599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  <a:srgbClr val="D60093"/>
    <a:srgbClr val="00FF00"/>
    <a:srgbClr val="00FFFF"/>
    <a:srgbClr val="008000"/>
    <a:srgbClr val="CC99FF"/>
    <a:srgbClr val="DEBDFF"/>
    <a:srgbClr val="9966FF"/>
    <a:srgbClr val="66FF66"/>
    <a:srgbClr val="D5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35B711-2264-4DAF-9CDF-C3D5D96CFC1C}" v="22" dt="2018-09-18T08:47:20.7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65" autoAdjust="0"/>
    <p:restoredTop sz="86126" autoAdjust="0"/>
  </p:normalViewPr>
  <p:slideViewPr>
    <p:cSldViewPr snapToObjects="1">
      <p:cViewPr varScale="1">
        <p:scale>
          <a:sx n="62" d="100"/>
          <a:sy n="62" d="100"/>
        </p:scale>
        <p:origin x="1650" y="78"/>
      </p:cViewPr>
      <p:guideLst>
        <p:guide orient="horz" pos="1599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uk Mennen" userId="e8da6a4e-8fc9-4e27-9348-3a94ae635dab" providerId="ADAL" clId="{FD35B711-2264-4DAF-9CDF-C3D5D96CFC1C}"/>
    <pc:docChg chg="modSld">
      <pc:chgData name="Luuk Mennen" userId="e8da6a4e-8fc9-4e27-9348-3a94ae635dab" providerId="ADAL" clId="{FD35B711-2264-4DAF-9CDF-C3D5D96CFC1C}" dt="2018-09-18T08:47:20.772" v="21" actId="20577"/>
      <pc:docMkLst>
        <pc:docMk/>
      </pc:docMkLst>
      <pc:sldChg chg="modSp">
        <pc:chgData name="Luuk Mennen" userId="e8da6a4e-8fc9-4e27-9348-3a94ae635dab" providerId="ADAL" clId="{FD35B711-2264-4DAF-9CDF-C3D5D96CFC1C}" dt="2018-09-18T08:47:20.772" v="21" actId="20577"/>
        <pc:sldMkLst>
          <pc:docMk/>
          <pc:sldMk cId="0" sldId="322"/>
        </pc:sldMkLst>
        <pc:spChg chg="mod">
          <ac:chgData name="Luuk Mennen" userId="e8da6a4e-8fc9-4e27-9348-3a94ae635dab" providerId="ADAL" clId="{FD35B711-2264-4DAF-9CDF-C3D5D96CFC1C}" dt="2018-09-18T08:47:20.772" v="21" actId="20577"/>
          <ac:spMkLst>
            <pc:docMk/>
            <pc:sldMk cId="0" sldId="322"/>
            <ac:spMk id="205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3</a:t>
            </a:fld>
            <a:endParaRPr lang="nl-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4</a:t>
            </a:fld>
            <a:endParaRPr lang="nl-N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5</a:t>
            </a:fld>
            <a:endParaRPr lang="nl-N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6</a:t>
            </a:fld>
            <a:endParaRPr lang="nl-N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7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3923928" y="3954461"/>
            <a:ext cx="352839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dirty="0">
                <a:latin typeface="+mn-lt"/>
              </a:rPr>
              <a:t>Hoeken </a:t>
            </a:r>
            <a:br>
              <a:rPr lang="nl-NL" sz="2400" dirty="0">
                <a:latin typeface="+mn-lt"/>
              </a:rPr>
            </a:b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Hoeken</a:t>
            </a:r>
            <a:endParaRPr lang="nl-NL" sz="2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1" name="Arc 3080"/>
          <p:cNvSpPr/>
          <p:nvPr/>
        </p:nvSpPr>
        <p:spPr>
          <a:xfrm rot="1688009">
            <a:off x="3237345" y="2648816"/>
            <a:ext cx="367892" cy="432048"/>
          </a:xfrm>
          <a:prstGeom prst="arc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Hoeken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2693491" y="2947943"/>
            <a:ext cx="3528392" cy="0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2693491" y="1871430"/>
            <a:ext cx="3240360" cy="1076514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 rot="20449047">
            <a:off x="3874473" y="1963411"/>
            <a:ext cx="81304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been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897293" y="2926105"/>
            <a:ext cx="81304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been</a:t>
            </a:r>
          </a:p>
        </p:txBody>
      </p:sp>
      <p:grpSp>
        <p:nvGrpSpPr>
          <p:cNvPr id="3077" name="Group 3076"/>
          <p:cNvGrpSpPr/>
          <p:nvPr/>
        </p:nvGrpSpPr>
        <p:grpSpPr>
          <a:xfrm>
            <a:off x="1973411" y="1871430"/>
            <a:ext cx="1346844" cy="1004505"/>
            <a:chOff x="1331640" y="2204864"/>
            <a:chExt cx="1346844" cy="1004505"/>
          </a:xfrm>
        </p:grpSpPr>
        <p:cxnSp>
          <p:nvCxnSpPr>
            <p:cNvPr id="3076" name="Straight Arrow Connector 3075"/>
            <p:cNvCxnSpPr/>
            <p:nvPr/>
          </p:nvCxnSpPr>
          <p:spPr>
            <a:xfrm flipH="1">
              <a:off x="2051720" y="2659911"/>
              <a:ext cx="6241" cy="549458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73" name="TextBox 3072"/>
            <p:cNvSpPr txBox="1"/>
            <p:nvPr/>
          </p:nvSpPr>
          <p:spPr>
            <a:xfrm>
              <a:off x="1331640" y="2204864"/>
              <a:ext cx="1346844" cy="430887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nl-NL" sz="2200" dirty="0"/>
                <a:t>hoekpunt</a:t>
              </a:r>
            </a:p>
          </p:txBody>
        </p:sp>
      </p:grpSp>
      <p:sp>
        <p:nvSpPr>
          <p:cNvPr id="3079" name="TextBox 3078"/>
          <p:cNvSpPr txBox="1"/>
          <p:nvPr/>
        </p:nvSpPr>
        <p:spPr>
          <a:xfrm>
            <a:off x="2487975" y="2947944"/>
            <a:ext cx="372218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/>
              <a:t>A</a:t>
            </a:r>
          </a:p>
          <a:p>
            <a:endParaRPr lang="nl-NL" sz="2400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80" name="TextBox 3079"/>
              <p:cNvSpPr txBox="1"/>
              <p:nvPr/>
            </p:nvSpPr>
            <p:spPr>
              <a:xfrm>
                <a:off x="364627" y="4509120"/>
                <a:ext cx="5298182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2200" b="1" dirty="0"/>
                  <a:t>In plaats van hoek </a:t>
                </a:r>
                <a:r>
                  <a:rPr lang="nl-NL" sz="2200" b="1" i="1" dirty="0"/>
                  <a:t>A </a:t>
                </a:r>
                <a:r>
                  <a:rPr lang="nl-NL" sz="2200" b="1" dirty="0"/>
                  <a:t> schrijven we </a:t>
                </a:r>
                <a14:m>
                  <m:oMath xmlns:m="http://schemas.openxmlformats.org/officeDocument/2006/math">
                    <m:r>
                      <a:rPr lang="nl-NL" sz="2200" b="1" i="1" smtClean="0">
                        <a:latin typeface="Cambria Math"/>
                        <a:ea typeface="Cambria Math"/>
                      </a:rPr>
                      <m:t>∠</m:t>
                    </m:r>
                  </m:oMath>
                </a14:m>
                <a:r>
                  <a:rPr lang="nl-NL" sz="2200" b="1" i="1" dirty="0"/>
                  <a:t>A.</a:t>
                </a:r>
              </a:p>
            </p:txBody>
          </p:sp>
        </mc:Choice>
        <mc:Fallback xmlns="">
          <p:sp>
            <p:nvSpPr>
              <p:cNvPr id="3080" name="TextBox 307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627" y="4509120"/>
                <a:ext cx="5298182" cy="430887"/>
              </a:xfrm>
              <a:prstGeom prst="rect">
                <a:avLst/>
              </a:prstGeom>
              <a:blipFill rotWithShape="1">
                <a:blip r:embed="rId4"/>
                <a:stretch>
                  <a:fillRect l="-1496" t="-7143" r="-2186" b="-3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2" name="Volgende slide icoon"/>
          <p:cNvGrpSpPr/>
          <p:nvPr/>
        </p:nvGrpSpPr>
        <p:grpSpPr>
          <a:xfrm>
            <a:off x="8604448" y="6525344"/>
            <a:ext cx="395064" cy="180020"/>
            <a:chOff x="2610762" y="4509120"/>
            <a:chExt cx="395064" cy="180020"/>
          </a:xfrm>
        </p:grpSpPr>
        <p:sp>
          <p:nvSpPr>
            <p:cNvPr id="43" name="Isosceles Triangle 42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44" name="Isosceles Triangle 43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45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grpSp>
        <p:nvGrpSpPr>
          <p:cNvPr id="46" name="Animatie icoon"/>
          <p:cNvGrpSpPr>
            <a:grpSpLocks noChangeAspect="1"/>
          </p:cNvGrpSpPr>
          <p:nvPr/>
        </p:nvGrpSpPr>
        <p:grpSpPr>
          <a:xfrm>
            <a:off x="8559134" y="6359499"/>
            <a:ext cx="440378" cy="360000"/>
            <a:chOff x="5076056" y="174576"/>
            <a:chExt cx="3276364" cy="2678360"/>
          </a:xfrm>
        </p:grpSpPr>
        <p:sp>
          <p:nvSpPr>
            <p:cNvPr id="47" name="Rectangle 46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8" name="Isosceles Triangle 47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9" name="Oval 48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50" name="Oval 49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1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3081" grpId="0" animBg="1"/>
      <p:bldP spid="2" grpId="0" animBg="1"/>
      <p:bldP spid="30" grpId="0"/>
      <p:bldP spid="31" grpId="0"/>
      <p:bldP spid="3079" grpId="0"/>
      <p:bldP spid="3080" grpId="0"/>
      <p:bldP spid="4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1" name="Arc 3080"/>
          <p:cNvSpPr/>
          <p:nvPr/>
        </p:nvSpPr>
        <p:spPr>
          <a:xfrm rot="1688009">
            <a:off x="4457274" y="2648816"/>
            <a:ext cx="367892" cy="432048"/>
          </a:xfrm>
          <a:prstGeom prst="arc">
            <a:avLst/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Hoeken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3913420" y="2947943"/>
            <a:ext cx="3528392" cy="0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3913420" y="1871430"/>
            <a:ext cx="3240360" cy="1076514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9" name="TextBox 3078"/>
          <p:cNvSpPr txBox="1"/>
          <p:nvPr/>
        </p:nvSpPr>
        <p:spPr>
          <a:xfrm>
            <a:off x="3707904" y="2947944"/>
            <a:ext cx="404278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/>
              <a:t>Q</a:t>
            </a:r>
          </a:p>
          <a:p>
            <a:endParaRPr lang="nl-NL" sz="2400" i="1" dirty="0"/>
          </a:p>
        </p:txBody>
      </p:sp>
      <p:grpSp>
        <p:nvGrpSpPr>
          <p:cNvPr id="42" name="Volgende slide icoon"/>
          <p:cNvGrpSpPr/>
          <p:nvPr/>
        </p:nvGrpSpPr>
        <p:grpSpPr>
          <a:xfrm>
            <a:off x="8604448" y="6525344"/>
            <a:ext cx="395064" cy="180020"/>
            <a:chOff x="2610762" y="4509120"/>
            <a:chExt cx="395064" cy="180020"/>
          </a:xfrm>
        </p:grpSpPr>
        <p:sp>
          <p:nvSpPr>
            <p:cNvPr id="43" name="Isosceles Triangle 42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44" name="Isosceles Triangle 43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45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5" name="Arc 24"/>
          <p:cNvSpPr/>
          <p:nvPr/>
        </p:nvSpPr>
        <p:spPr>
          <a:xfrm rot="1688009">
            <a:off x="1906858" y="2648817"/>
            <a:ext cx="367892" cy="432048"/>
          </a:xfrm>
          <a:prstGeom prst="arc">
            <a:avLst>
              <a:gd name="adj1" fmla="val 15787364"/>
              <a:gd name="adj2" fmla="val 0"/>
            </a:avLst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27" name="Straight Connector 26"/>
          <p:cNvCxnSpPr/>
          <p:nvPr/>
        </p:nvCxnSpPr>
        <p:spPr>
          <a:xfrm>
            <a:off x="1969418" y="2947943"/>
            <a:ext cx="1090414" cy="1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1969418" y="1871430"/>
            <a:ext cx="727800" cy="1076514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1763902" y="2947944"/>
            <a:ext cx="372218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/>
              <a:t>P</a:t>
            </a:r>
          </a:p>
          <a:p>
            <a:endParaRPr lang="nl-NL" sz="2400" i="1" dirty="0"/>
          </a:p>
        </p:txBody>
      </p:sp>
      <p:sp>
        <p:nvSpPr>
          <p:cNvPr id="7" name="Rectangle 6"/>
          <p:cNvSpPr/>
          <p:nvPr/>
        </p:nvSpPr>
        <p:spPr>
          <a:xfrm>
            <a:off x="364626" y="4905164"/>
            <a:ext cx="507147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dirty="0"/>
              <a:t>De benen van ∠</a:t>
            </a:r>
            <a:r>
              <a:rPr lang="nl-NL" sz="2200" i="1" dirty="0"/>
              <a:t>P </a:t>
            </a:r>
            <a:r>
              <a:rPr lang="nl-NL" sz="2200" dirty="0"/>
              <a:t>staan </a:t>
            </a:r>
            <a:r>
              <a:rPr lang="en-US" sz="2200" dirty="0" err="1"/>
              <a:t>namelijk</a:t>
            </a:r>
            <a:r>
              <a:rPr lang="en-US" sz="2200" dirty="0"/>
              <a:t> </a:t>
            </a:r>
            <a:r>
              <a:rPr lang="en-US" sz="2200" dirty="0" err="1"/>
              <a:t>verder</a:t>
            </a:r>
            <a:r>
              <a:rPr lang="en-US" sz="2200" dirty="0"/>
              <a:t> </a:t>
            </a:r>
            <a:r>
              <a:rPr lang="en-US" sz="2200" dirty="0" err="1"/>
              <a:t>uit</a:t>
            </a:r>
            <a:r>
              <a:rPr lang="en-US" sz="2200" dirty="0"/>
              <a:t> </a:t>
            </a:r>
            <a:r>
              <a:rPr lang="en-US" sz="2200" dirty="0" err="1"/>
              <a:t>elkaar</a:t>
            </a:r>
            <a:r>
              <a:rPr lang="en-US" sz="2200" dirty="0"/>
              <a:t>.</a:t>
            </a:r>
          </a:p>
        </p:txBody>
      </p:sp>
      <p:sp>
        <p:nvSpPr>
          <p:cNvPr id="8" name="Rectangle 7"/>
          <p:cNvSpPr/>
          <p:nvPr/>
        </p:nvSpPr>
        <p:spPr>
          <a:xfrm>
            <a:off x="364627" y="3769206"/>
            <a:ext cx="571954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dirty="0"/>
              <a:t>De benen van ∠</a:t>
            </a:r>
            <a:r>
              <a:rPr lang="nl-NL" sz="2200" i="1" dirty="0"/>
              <a:t>P </a:t>
            </a:r>
            <a:r>
              <a:rPr lang="nl-NL" sz="2200" dirty="0"/>
              <a:t>zijn korter getekend dan de benen </a:t>
            </a:r>
            <a:r>
              <a:rPr lang="en-US" sz="2200" dirty="0"/>
              <a:t>van </a:t>
            </a:r>
            <a:r>
              <a:rPr lang="en-US" sz="2200" dirty="0" err="1"/>
              <a:t>hoek</a:t>
            </a:r>
            <a:r>
              <a:rPr lang="en-US" sz="2200" dirty="0"/>
              <a:t> ∠</a:t>
            </a:r>
            <a:r>
              <a:rPr lang="en-US" sz="2200" i="1" dirty="0"/>
              <a:t>Q</a:t>
            </a:r>
            <a:r>
              <a:rPr lang="en-US" sz="2200" dirty="0"/>
              <a:t>.</a:t>
            </a:r>
          </a:p>
        </p:txBody>
      </p:sp>
      <p:sp>
        <p:nvSpPr>
          <p:cNvPr id="9" name="Rectangle 8"/>
          <p:cNvSpPr/>
          <p:nvPr/>
        </p:nvSpPr>
        <p:spPr>
          <a:xfrm>
            <a:off x="364627" y="4509120"/>
            <a:ext cx="351403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dirty="0"/>
              <a:t>Toch is ∠</a:t>
            </a:r>
            <a:r>
              <a:rPr lang="nl-NL" sz="2200" i="1" dirty="0"/>
              <a:t>P </a:t>
            </a:r>
            <a:r>
              <a:rPr lang="nl-NL" sz="2200" dirty="0"/>
              <a:t>groter dan ∠</a:t>
            </a:r>
            <a:r>
              <a:rPr lang="nl-NL" sz="2200" i="1" dirty="0"/>
              <a:t>Q</a:t>
            </a:r>
            <a:r>
              <a:rPr lang="nl-NL" sz="2200" dirty="0"/>
              <a:t>. </a:t>
            </a:r>
            <a:endParaRPr lang="en-US" sz="2200" dirty="0"/>
          </a:p>
        </p:txBody>
      </p:sp>
      <p:sp>
        <p:nvSpPr>
          <p:cNvPr id="3" name="TextBox 2"/>
          <p:cNvSpPr txBox="1"/>
          <p:nvPr/>
        </p:nvSpPr>
        <p:spPr>
          <a:xfrm>
            <a:off x="364627" y="1088740"/>
            <a:ext cx="34175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0070C0"/>
                </a:solidFill>
              </a:rPr>
              <a:t>Welke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hoek</a:t>
            </a:r>
            <a:r>
              <a:rPr lang="en-US" sz="2400" dirty="0">
                <a:solidFill>
                  <a:srgbClr val="0070C0"/>
                </a:solidFill>
              </a:rPr>
              <a:t> is </a:t>
            </a:r>
            <a:r>
              <a:rPr lang="en-US" sz="2400" dirty="0" err="1">
                <a:solidFill>
                  <a:srgbClr val="0070C0"/>
                </a:solidFill>
              </a:rPr>
              <a:t>groter</a:t>
            </a:r>
            <a:r>
              <a:rPr lang="en-US" sz="2400" dirty="0">
                <a:solidFill>
                  <a:srgbClr val="0070C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765605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45" grpId="0"/>
      <p:bldP spid="7" grpId="0"/>
      <p:bldP spid="8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Arc 16"/>
          <p:cNvSpPr/>
          <p:nvPr/>
        </p:nvSpPr>
        <p:spPr>
          <a:xfrm rot="1688009">
            <a:off x="4492728" y="2771052"/>
            <a:ext cx="562318" cy="530895"/>
          </a:xfrm>
          <a:prstGeom prst="arc">
            <a:avLst>
              <a:gd name="adj1" fmla="val 15468214"/>
              <a:gd name="adj2" fmla="val 0"/>
            </a:avLst>
          </a:prstGeom>
          <a:ln w="254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Hoeken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378768" y="836942"/>
            <a:ext cx="293221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Hoeken kun je meten.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4544797" y="3173897"/>
            <a:ext cx="2880320" cy="0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-3180000">
            <a:off x="3971346" y="2022879"/>
            <a:ext cx="2880320" cy="0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256765" y="3088834"/>
            <a:ext cx="37221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i="1" dirty="0"/>
              <a:t>A</a:t>
            </a:r>
          </a:p>
        </p:txBody>
      </p:sp>
      <p:sp>
        <p:nvSpPr>
          <p:cNvPr id="40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grpSp>
        <p:nvGrpSpPr>
          <p:cNvPr id="21" name="Group 20"/>
          <p:cNvGrpSpPr/>
          <p:nvPr/>
        </p:nvGrpSpPr>
        <p:grpSpPr>
          <a:xfrm>
            <a:off x="4540899" y="1719801"/>
            <a:ext cx="45719" cy="2898849"/>
            <a:chOff x="3591354" y="3031331"/>
            <a:chExt cx="1630" cy="2898849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3591354" y="3031331"/>
              <a:ext cx="0" cy="1454096"/>
            </a:xfrm>
            <a:prstGeom prst="line">
              <a:avLst/>
            </a:prstGeom>
            <a:ln w="381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3591354" y="4545806"/>
              <a:ext cx="1630" cy="1384374"/>
            </a:xfrm>
            <a:prstGeom prst="line">
              <a:avLst/>
            </a:prstGeom>
            <a:ln w="38100">
              <a:noFill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3591354" y="4415705"/>
              <a:ext cx="0" cy="134950"/>
            </a:xfrm>
            <a:prstGeom prst="line">
              <a:avLst/>
            </a:prstGeom>
            <a:ln w="38100">
              <a:noFill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2735796" y="1448460"/>
            <a:ext cx="3618000" cy="3449163"/>
            <a:chOff x="2626112" y="3329061"/>
            <a:chExt cx="3618000" cy="3449163"/>
          </a:xfrm>
        </p:grpSpPr>
        <p:pic>
          <p:nvPicPr>
            <p:cNvPr id="23" name="Picture 22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652"/>
            <a:stretch/>
          </p:blipFill>
          <p:spPr>
            <a:xfrm>
              <a:off x="2626112" y="3329061"/>
              <a:ext cx="3618000" cy="3449163"/>
            </a:xfrm>
            <a:prstGeom prst="rect">
              <a:avLst/>
            </a:prstGeom>
          </p:spPr>
        </p:pic>
        <p:grpSp>
          <p:nvGrpSpPr>
            <p:cNvPr id="7" name="Group 6"/>
            <p:cNvGrpSpPr>
              <a:grpSpLocks noChangeAspect="1"/>
            </p:cNvGrpSpPr>
            <p:nvPr/>
          </p:nvGrpSpPr>
          <p:grpSpPr>
            <a:xfrm>
              <a:off x="4383038" y="4149559"/>
              <a:ext cx="104147" cy="830852"/>
              <a:chOff x="4881570" y="1942208"/>
              <a:chExt cx="197444" cy="1575148"/>
            </a:xfrm>
          </p:grpSpPr>
          <p:cxnSp>
            <p:nvCxnSpPr>
              <p:cNvPr id="9" name="Straight Connector 8"/>
              <p:cNvCxnSpPr/>
              <p:nvPr/>
            </p:nvCxnSpPr>
            <p:spPr>
              <a:xfrm>
                <a:off x="4975997" y="2514576"/>
                <a:ext cx="0" cy="1002780"/>
              </a:xfrm>
              <a:prstGeom prst="line">
                <a:avLst/>
              </a:prstGeom>
              <a:ln w="254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" name="Isosceles Triangle 9"/>
              <p:cNvSpPr/>
              <p:nvPr/>
            </p:nvSpPr>
            <p:spPr>
              <a:xfrm>
                <a:off x="4881570" y="1942208"/>
                <a:ext cx="197444" cy="144016"/>
              </a:xfrm>
              <a:prstGeom prst="triangl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  <a:miter lim="800000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cxnSp>
            <p:nvCxnSpPr>
              <p:cNvPr id="11" name="Straight Connector 10"/>
              <p:cNvCxnSpPr/>
              <p:nvPr/>
            </p:nvCxnSpPr>
            <p:spPr>
              <a:xfrm>
                <a:off x="4977205" y="2060848"/>
                <a:ext cx="0" cy="207640"/>
              </a:xfrm>
              <a:prstGeom prst="line">
                <a:avLst/>
              </a:prstGeom>
              <a:ln w="2540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1" name="Volgende slide icoon"/>
          <p:cNvGrpSpPr/>
          <p:nvPr/>
        </p:nvGrpSpPr>
        <p:grpSpPr>
          <a:xfrm>
            <a:off x="8503973" y="6490990"/>
            <a:ext cx="395064" cy="180020"/>
            <a:chOff x="2610762" y="4509120"/>
            <a:chExt cx="395064" cy="180020"/>
          </a:xfrm>
        </p:grpSpPr>
        <p:sp>
          <p:nvSpPr>
            <p:cNvPr id="32" name="Isosceles Triangle 31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33" name="Isosceles Triangle 32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379647" y="5013176"/>
            <a:ext cx="491031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Dat doe je met een </a:t>
            </a:r>
            <a:r>
              <a:rPr lang="nl-NL" sz="2200" b="1" dirty="0"/>
              <a:t>koershoekmeter</a:t>
            </a:r>
            <a:r>
              <a:rPr lang="nl-NL" sz="2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98841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40" grpId="0"/>
      <p:bldP spid="4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Hoeken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grpSp>
        <p:nvGrpSpPr>
          <p:cNvPr id="34" name="Animatie icoon"/>
          <p:cNvGrpSpPr>
            <a:grpSpLocks noChangeAspect="1"/>
          </p:cNvGrpSpPr>
          <p:nvPr/>
        </p:nvGrpSpPr>
        <p:grpSpPr>
          <a:xfrm>
            <a:off x="8604448" y="6381328"/>
            <a:ext cx="440378" cy="360000"/>
            <a:chOff x="5076056" y="174576"/>
            <a:chExt cx="3276364" cy="2678360"/>
          </a:xfrm>
        </p:grpSpPr>
        <p:sp>
          <p:nvSpPr>
            <p:cNvPr id="35" name="Rectangle 34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6" name="Isosceles Triangle 35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7" name="Oval 36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8" name="Oval 37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40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grpSp>
        <p:nvGrpSpPr>
          <p:cNvPr id="31" name="Volgende slide icoon"/>
          <p:cNvGrpSpPr/>
          <p:nvPr/>
        </p:nvGrpSpPr>
        <p:grpSpPr>
          <a:xfrm>
            <a:off x="8604448" y="6525344"/>
            <a:ext cx="395064" cy="180020"/>
            <a:chOff x="2610762" y="4509120"/>
            <a:chExt cx="395064" cy="180020"/>
          </a:xfrm>
        </p:grpSpPr>
        <p:sp>
          <p:nvSpPr>
            <p:cNvPr id="32" name="Isosceles Triangle 31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33" name="Isosceles Triangle 32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41" name="TextBox 44"/>
          <p:cNvSpPr txBox="1"/>
          <p:nvPr/>
        </p:nvSpPr>
        <p:spPr>
          <a:xfrm>
            <a:off x="378768" y="731412"/>
            <a:ext cx="320231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Helemaal rond is 360°.</a:t>
            </a:r>
          </a:p>
        </p:txBody>
      </p:sp>
      <p:grpSp>
        <p:nvGrpSpPr>
          <p:cNvPr id="42" name="Groep 10"/>
          <p:cNvGrpSpPr/>
          <p:nvPr/>
        </p:nvGrpSpPr>
        <p:grpSpPr>
          <a:xfrm>
            <a:off x="4562467" y="2699204"/>
            <a:ext cx="104147" cy="972108"/>
            <a:chOff x="4562467" y="2699204"/>
            <a:chExt cx="104147" cy="972108"/>
          </a:xfrm>
        </p:grpSpPr>
        <p:sp>
          <p:nvSpPr>
            <p:cNvPr id="43" name="Isosceles Triangle 9"/>
            <p:cNvSpPr/>
            <p:nvPr/>
          </p:nvSpPr>
          <p:spPr>
            <a:xfrm>
              <a:off x="4562467" y="2699204"/>
              <a:ext cx="104147" cy="75965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44" name="Rechte verbindingslijn 5"/>
            <p:cNvCxnSpPr/>
            <p:nvPr/>
          </p:nvCxnSpPr>
          <p:spPr>
            <a:xfrm flipH="1" flipV="1">
              <a:off x="4612681" y="2775170"/>
              <a:ext cx="1860" cy="896142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20"/>
          <p:cNvGrpSpPr/>
          <p:nvPr/>
        </p:nvGrpSpPr>
        <p:grpSpPr>
          <a:xfrm>
            <a:off x="4612681" y="2364120"/>
            <a:ext cx="45719" cy="2736304"/>
            <a:chOff x="3591354" y="3126511"/>
            <a:chExt cx="1630" cy="2736304"/>
          </a:xfrm>
        </p:grpSpPr>
        <p:cxnSp>
          <p:nvCxnSpPr>
            <p:cNvPr id="46" name="Straight Connector 5"/>
            <p:cNvCxnSpPr/>
            <p:nvPr/>
          </p:nvCxnSpPr>
          <p:spPr>
            <a:xfrm>
              <a:off x="3591354" y="3126511"/>
              <a:ext cx="0" cy="1358916"/>
            </a:xfrm>
            <a:prstGeom prst="line">
              <a:avLst/>
            </a:prstGeom>
            <a:ln w="381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18"/>
            <p:cNvCxnSpPr/>
            <p:nvPr/>
          </p:nvCxnSpPr>
          <p:spPr>
            <a:xfrm>
              <a:off x="3591354" y="4545806"/>
              <a:ext cx="1630" cy="1317009"/>
            </a:xfrm>
            <a:prstGeom prst="line">
              <a:avLst/>
            </a:prstGeom>
            <a:ln w="38100">
              <a:noFill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19"/>
            <p:cNvCxnSpPr/>
            <p:nvPr/>
          </p:nvCxnSpPr>
          <p:spPr>
            <a:xfrm>
              <a:off x="3591354" y="4415705"/>
              <a:ext cx="0" cy="134950"/>
            </a:xfrm>
            <a:prstGeom prst="line">
              <a:avLst/>
            </a:prstGeom>
            <a:ln w="38100">
              <a:noFill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9" name="Afbeelding 20" descr="koershoekmete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856584" y="2045803"/>
            <a:ext cx="3515913" cy="3543561"/>
          </a:xfrm>
          <a:prstGeom prst="rect">
            <a:avLst/>
          </a:prstGeom>
        </p:spPr>
      </p:pic>
      <p:sp>
        <p:nvSpPr>
          <p:cNvPr id="50" name="TextBox 44"/>
          <p:cNvSpPr txBox="1"/>
          <p:nvPr/>
        </p:nvSpPr>
        <p:spPr>
          <a:xfrm>
            <a:off x="377483" y="1124744"/>
            <a:ext cx="45905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We noemen dat een volle hoek.</a:t>
            </a:r>
          </a:p>
        </p:txBody>
      </p:sp>
    </p:spTree>
    <p:extLst>
      <p:ext uri="{BB962C8B-B14F-4D97-AF65-F5344CB8AC3E}">
        <p14:creationId xmlns:p14="http://schemas.microsoft.com/office/powerpoint/2010/main" val="741746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Rot by="21600000">
                                      <p:cBhvr>
                                        <p:cTn id="16" dur="3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500"/>
                            </p:stCondLst>
                            <p:childTnLst>
                              <p:par>
                                <p:cTn id="1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40" grpId="0"/>
      <p:bldP spid="41" grpId="0"/>
      <p:bldP spid="5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Hoeken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grpSp>
        <p:nvGrpSpPr>
          <p:cNvPr id="34" name="Animatie icoon"/>
          <p:cNvGrpSpPr>
            <a:grpSpLocks noChangeAspect="1"/>
          </p:cNvGrpSpPr>
          <p:nvPr/>
        </p:nvGrpSpPr>
        <p:grpSpPr>
          <a:xfrm>
            <a:off x="8668853" y="6417352"/>
            <a:ext cx="440378" cy="360000"/>
            <a:chOff x="5076056" y="174576"/>
            <a:chExt cx="3276364" cy="2678360"/>
          </a:xfrm>
        </p:grpSpPr>
        <p:sp>
          <p:nvSpPr>
            <p:cNvPr id="35" name="Rectangle 34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6" name="Isosceles Triangle 35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7" name="Oval 36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8" name="Oval 37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40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cxnSp>
        <p:nvCxnSpPr>
          <p:cNvPr id="39" name="Rechte verbindingslijn 40"/>
          <p:cNvCxnSpPr/>
          <p:nvPr/>
        </p:nvCxnSpPr>
        <p:spPr>
          <a:xfrm flipV="1">
            <a:off x="4600572" y="3596060"/>
            <a:ext cx="2023656" cy="3244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Rechte verbindingslijn 38"/>
          <p:cNvCxnSpPr/>
          <p:nvPr/>
        </p:nvCxnSpPr>
        <p:spPr>
          <a:xfrm>
            <a:off x="4600572" y="1519627"/>
            <a:ext cx="7620" cy="2076269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2" name="Groep 25"/>
          <p:cNvGrpSpPr/>
          <p:nvPr/>
        </p:nvGrpSpPr>
        <p:grpSpPr>
          <a:xfrm>
            <a:off x="4562467" y="2569664"/>
            <a:ext cx="104147" cy="972108"/>
            <a:chOff x="4562467" y="2699204"/>
            <a:chExt cx="104147" cy="972108"/>
          </a:xfrm>
        </p:grpSpPr>
        <p:sp>
          <p:nvSpPr>
            <p:cNvPr id="43" name="Isosceles Triangle 9"/>
            <p:cNvSpPr/>
            <p:nvPr/>
          </p:nvSpPr>
          <p:spPr>
            <a:xfrm>
              <a:off x="4562467" y="2699204"/>
              <a:ext cx="104147" cy="75965"/>
            </a:xfrm>
            <a:prstGeom prst="triangle">
              <a:avLst/>
            </a:prstGeom>
            <a:solidFill>
              <a:schemeClr val="tx1"/>
            </a:solidFill>
            <a:ln>
              <a:solidFill>
                <a:schemeClr val="tx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44" name="Rechte verbindingslijn 29"/>
            <p:cNvCxnSpPr/>
            <p:nvPr/>
          </p:nvCxnSpPr>
          <p:spPr>
            <a:xfrm flipH="1" flipV="1">
              <a:off x="4612681" y="2775170"/>
              <a:ext cx="1860" cy="896142"/>
            </a:xfrm>
            <a:prstGeom prst="line">
              <a:avLst/>
            </a:prstGeom>
            <a:ln w="254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TextBox 44"/>
          <p:cNvSpPr txBox="1"/>
          <p:nvPr/>
        </p:nvSpPr>
        <p:spPr>
          <a:xfrm>
            <a:off x="378768" y="5734417"/>
            <a:ext cx="378689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Een rechte hoek is 360° : 4 = </a:t>
            </a:r>
          </a:p>
        </p:txBody>
      </p:sp>
      <p:grpSp>
        <p:nvGrpSpPr>
          <p:cNvPr id="47" name="Group 20"/>
          <p:cNvGrpSpPr/>
          <p:nvPr/>
        </p:nvGrpSpPr>
        <p:grpSpPr>
          <a:xfrm>
            <a:off x="4612681" y="2242964"/>
            <a:ext cx="45719" cy="2736304"/>
            <a:chOff x="3591354" y="3126511"/>
            <a:chExt cx="1630" cy="2736304"/>
          </a:xfrm>
        </p:grpSpPr>
        <p:cxnSp>
          <p:nvCxnSpPr>
            <p:cNvPr id="48" name="Straight Connector 5"/>
            <p:cNvCxnSpPr/>
            <p:nvPr/>
          </p:nvCxnSpPr>
          <p:spPr>
            <a:xfrm>
              <a:off x="3591354" y="3126511"/>
              <a:ext cx="0" cy="1358916"/>
            </a:xfrm>
            <a:prstGeom prst="line">
              <a:avLst/>
            </a:prstGeom>
            <a:ln w="381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18"/>
            <p:cNvCxnSpPr/>
            <p:nvPr/>
          </p:nvCxnSpPr>
          <p:spPr>
            <a:xfrm>
              <a:off x="3591354" y="4545806"/>
              <a:ext cx="1630" cy="1317009"/>
            </a:xfrm>
            <a:prstGeom prst="line">
              <a:avLst/>
            </a:prstGeom>
            <a:ln w="38100">
              <a:noFill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19"/>
            <p:cNvCxnSpPr/>
            <p:nvPr/>
          </p:nvCxnSpPr>
          <p:spPr>
            <a:xfrm>
              <a:off x="3591354" y="4415705"/>
              <a:ext cx="0" cy="134950"/>
            </a:xfrm>
            <a:prstGeom prst="line">
              <a:avLst/>
            </a:prstGeom>
            <a:ln w="38100">
              <a:noFill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1" name="Afbeelding 36" descr="koershoekmete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851705" y="1919335"/>
            <a:ext cx="3515913" cy="3543561"/>
          </a:xfrm>
          <a:prstGeom prst="rect">
            <a:avLst/>
          </a:prstGeom>
        </p:spPr>
      </p:pic>
      <p:cxnSp>
        <p:nvCxnSpPr>
          <p:cNvPr id="53" name="Rechte verbindingslijn 38"/>
          <p:cNvCxnSpPr/>
          <p:nvPr/>
        </p:nvCxnSpPr>
        <p:spPr>
          <a:xfrm>
            <a:off x="4609474" y="3611116"/>
            <a:ext cx="3207" cy="1942120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Rechte verbindingslijn 40"/>
          <p:cNvCxnSpPr/>
          <p:nvPr/>
        </p:nvCxnSpPr>
        <p:spPr>
          <a:xfrm flipV="1">
            <a:off x="2555776" y="3598972"/>
            <a:ext cx="2052228" cy="12144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5" name="Group 9"/>
          <p:cNvGrpSpPr>
            <a:grpSpLocks noChangeAspect="1"/>
          </p:cNvGrpSpPr>
          <p:nvPr/>
        </p:nvGrpSpPr>
        <p:grpSpPr>
          <a:xfrm rot="16200000" flipV="1">
            <a:off x="4625492" y="3367040"/>
            <a:ext cx="214609" cy="214609"/>
            <a:chOff x="4572000" y="2685108"/>
            <a:chExt cx="720080" cy="720080"/>
          </a:xfrm>
        </p:grpSpPr>
        <p:cxnSp>
          <p:nvCxnSpPr>
            <p:cNvPr id="56" name="Straight Connector 10"/>
            <p:cNvCxnSpPr/>
            <p:nvPr/>
          </p:nvCxnSpPr>
          <p:spPr>
            <a:xfrm>
              <a:off x="4572000" y="2708920"/>
              <a:ext cx="720080" cy="0"/>
            </a:xfrm>
            <a:prstGeom prst="line">
              <a:avLst/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11"/>
            <p:cNvCxnSpPr/>
            <p:nvPr/>
          </p:nvCxnSpPr>
          <p:spPr>
            <a:xfrm flipV="1">
              <a:off x="5273973" y="2685108"/>
              <a:ext cx="0" cy="720080"/>
            </a:xfrm>
            <a:prstGeom prst="line">
              <a:avLst/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8" name="TextBox 57"/>
          <p:cNvSpPr txBox="1"/>
          <p:nvPr/>
        </p:nvSpPr>
        <p:spPr>
          <a:xfrm>
            <a:off x="378768" y="656692"/>
            <a:ext cx="52013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>
                <a:solidFill>
                  <a:srgbClr val="0070C0"/>
                </a:solidFill>
              </a:rPr>
              <a:t>Hoeveel rechte hoeken zie je?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4968044" y="2747246"/>
            <a:ext cx="3768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1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4968044" y="3893847"/>
            <a:ext cx="3768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2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3725764" y="3886052"/>
            <a:ext cx="3768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3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3710106" y="2744924"/>
            <a:ext cx="3768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4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378768" y="657853"/>
            <a:ext cx="52013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Hieronder zie je vier rechte hoeken.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378768" y="1088740"/>
            <a:ext cx="52013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De rechte hoeken zijn samen 360°.</a:t>
            </a:r>
          </a:p>
        </p:txBody>
      </p:sp>
      <p:sp>
        <p:nvSpPr>
          <p:cNvPr id="8" name="Rectangle 7"/>
          <p:cNvSpPr/>
          <p:nvPr/>
        </p:nvSpPr>
        <p:spPr>
          <a:xfrm>
            <a:off x="4026404" y="5734417"/>
            <a:ext cx="68961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dirty="0"/>
              <a:t>90°.</a:t>
            </a:r>
            <a:endParaRPr lang="en-US" sz="2200" dirty="0"/>
          </a:p>
        </p:txBody>
      </p:sp>
      <p:grpSp>
        <p:nvGrpSpPr>
          <p:cNvPr id="65" name="Volgende slide icoon"/>
          <p:cNvGrpSpPr/>
          <p:nvPr/>
        </p:nvGrpSpPr>
        <p:grpSpPr>
          <a:xfrm>
            <a:off x="8612524" y="6581000"/>
            <a:ext cx="395064" cy="180020"/>
            <a:chOff x="2610762" y="4509120"/>
            <a:chExt cx="395064" cy="180020"/>
          </a:xfrm>
        </p:grpSpPr>
        <p:sp>
          <p:nvSpPr>
            <p:cNvPr id="66" name="Isosceles Triangle 65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67" name="Isosceles Triangle 66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46" name="Ovaal 17"/>
          <p:cNvSpPr/>
          <p:nvPr/>
        </p:nvSpPr>
        <p:spPr>
          <a:xfrm>
            <a:off x="5765656" y="3501007"/>
            <a:ext cx="171846" cy="190107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51654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8" presetClass="emph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Rot by="5400000">
                                      <p:cBhvr>
                                        <p:cTn id="68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500"/>
                            </p:stCondLst>
                            <p:childTnLst>
                              <p:par>
                                <p:cTn id="7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40" grpId="0"/>
      <p:bldP spid="45" grpId="0"/>
      <p:bldP spid="58" grpId="0"/>
      <p:bldP spid="58" grpId="1"/>
      <p:bldP spid="59" grpId="0"/>
      <p:bldP spid="59" grpId="1"/>
      <p:bldP spid="60" grpId="0"/>
      <p:bldP spid="60" grpId="1"/>
      <p:bldP spid="61" grpId="0"/>
      <p:bldP spid="61" grpId="1"/>
      <p:bldP spid="62" grpId="0"/>
      <p:bldP spid="62" grpId="1"/>
      <p:bldP spid="63" grpId="0"/>
      <p:bldP spid="64" grpId="0"/>
      <p:bldP spid="8" grpId="0"/>
      <p:bldP spid="4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Hoeken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sp>
        <p:nvSpPr>
          <p:cNvPr id="40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52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5796" y="0"/>
            <a:ext cx="4521011" cy="68580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735796" y="1751986"/>
            <a:ext cx="1440160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2861001" y="2112026"/>
            <a:ext cx="1440160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4507569" y="1724366"/>
            <a:ext cx="1440160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4788024" y="2136520"/>
            <a:ext cx="1440160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2627784" y="3789040"/>
            <a:ext cx="1440160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2888196" y="4257092"/>
            <a:ext cx="1440160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56893" y="3833631"/>
            <a:ext cx="1440160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4008" y="4205592"/>
            <a:ext cx="1656184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3836813" y="6134741"/>
            <a:ext cx="1440160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3787489" y="6447685"/>
            <a:ext cx="1440160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4328356" y="401000"/>
            <a:ext cx="2038312" cy="11917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2627784" y="2505087"/>
            <a:ext cx="2038312" cy="11917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4666096" y="2532998"/>
            <a:ext cx="2805634" cy="11917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/>
          <p:cNvSpPr/>
          <p:nvPr/>
        </p:nvSpPr>
        <p:spPr>
          <a:xfrm>
            <a:off x="3921971" y="4797152"/>
            <a:ext cx="2038312" cy="11917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796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40" grpId="0"/>
      <p:bldP spid="52" grpId="0" animBg="1"/>
      <p:bldP spid="7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B05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142</TotalTime>
  <Words>187</Words>
  <Application>Microsoft Office PowerPoint</Application>
  <PresentationFormat>Diavoorstelling (4:3)</PresentationFormat>
  <Paragraphs>59</Paragraphs>
  <Slides>7</Slides>
  <Notes>7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2" baseType="lpstr">
      <vt:lpstr>MS PGothic</vt:lpstr>
      <vt:lpstr>Arial</vt:lpstr>
      <vt:lpstr>Cambria Math</vt:lpstr>
      <vt:lpstr>Eurostile</vt:lpstr>
      <vt:lpstr>TheorieTemplateMacroWatermark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>Infinitas Learning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Noordhoff</dc:creator>
  <cp:lastModifiedBy>Luuk Mennen</cp:lastModifiedBy>
  <cp:revision>22</cp:revision>
  <dcterms:created xsi:type="dcterms:W3CDTF">2014-06-03T09:29:08Z</dcterms:created>
  <dcterms:modified xsi:type="dcterms:W3CDTF">2018-09-18T08:47:28Z</dcterms:modified>
</cp:coreProperties>
</file>