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2" r:id="rId2"/>
    <p:sldId id="327" r:id="rId3"/>
    <p:sldId id="331" r:id="rId4"/>
    <p:sldId id="332" r:id="rId5"/>
    <p:sldId id="333" r:id="rId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276">
          <p15:clr>
            <a:srgbClr val="A4A3A4"/>
          </p15:clr>
        </p15:guide>
        <p15:guide id="2" pos="3535">
          <p15:clr>
            <a:srgbClr val="A4A3A4"/>
          </p15:clr>
        </p15:guide>
        <p15:guide id="3" pos="29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5050"/>
    <a:srgbClr val="0099FF"/>
    <a:srgbClr val="D60093"/>
    <a:srgbClr val="00FF00"/>
    <a:srgbClr val="00FFFF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5968" autoAdjust="0"/>
  </p:normalViewPr>
  <p:slideViewPr>
    <p:cSldViewPr snapToGrid="0" snapToObjects="1">
      <p:cViewPr varScale="1">
        <p:scale>
          <a:sx n="62" d="100"/>
          <a:sy n="62" d="100"/>
        </p:scale>
        <p:origin x="1602" y="60"/>
      </p:cViewPr>
      <p:guideLst>
        <p:guide orient="horz" pos="3276"/>
        <p:guide pos="3535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5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 VMBO-KGT deel 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4.5 </a:t>
            </a:r>
            <a:r>
              <a:rPr lang="nl-NL" sz="2400" dirty="0">
                <a:latin typeface="+mn-lt"/>
              </a:rPr>
              <a:t>Cirkeldiagram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Cirkeldiagram tekenen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Cirkeldiagram tekenen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cxnSp>
        <p:nvCxnSpPr>
          <p:cNvPr id="6" name="Rechte verbindingslijn 6"/>
          <p:cNvCxnSpPr/>
          <p:nvPr/>
        </p:nvCxnSpPr>
        <p:spPr>
          <a:xfrm>
            <a:off x="4262405" y="169250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9"/>
          <p:cNvSpPr txBox="1"/>
          <p:nvPr/>
        </p:nvSpPr>
        <p:spPr>
          <a:xfrm>
            <a:off x="4520345" y="1754353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goed</a:t>
            </a:r>
          </a:p>
        </p:txBody>
      </p:sp>
      <p:sp>
        <p:nvSpPr>
          <p:cNvPr id="8" name="Tekstvak 70"/>
          <p:cNvSpPr txBox="1"/>
          <p:nvPr/>
        </p:nvSpPr>
        <p:spPr>
          <a:xfrm>
            <a:off x="4677439" y="222961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16</a:t>
            </a:r>
          </a:p>
        </p:txBody>
      </p:sp>
      <p:cxnSp>
        <p:nvCxnSpPr>
          <p:cNvPr id="9" name="Rechte verbindingslijn 5"/>
          <p:cNvCxnSpPr/>
          <p:nvPr/>
        </p:nvCxnSpPr>
        <p:spPr>
          <a:xfrm>
            <a:off x="2966261" y="169250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3"/>
          <p:cNvCxnSpPr/>
          <p:nvPr/>
        </p:nvCxnSpPr>
        <p:spPr>
          <a:xfrm>
            <a:off x="418477" y="2186401"/>
            <a:ext cx="7718647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4"/>
          <p:cNvCxnSpPr/>
          <p:nvPr/>
        </p:nvCxnSpPr>
        <p:spPr>
          <a:xfrm>
            <a:off x="1670117" y="1682345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44"/>
          <p:cNvSpPr txBox="1"/>
          <p:nvPr/>
        </p:nvSpPr>
        <p:spPr>
          <a:xfrm>
            <a:off x="418477" y="1754353"/>
            <a:ext cx="11112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/>
              <a:t>mening</a:t>
            </a:r>
          </a:p>
        </p:txBody>
      </p:sp>
      <p:sp>
        <p:nvSpPr>
          <p:cNvPr id="14" name="Tekstvak 63"/>
          <p:cNvSpPr txBox="1"/>
          <p:nvPr/>
        </p:nvSpPr>
        <p:spPr>
          <a:xfrm>
            <a:off x="418477" y="2229610"/>
            <a:ext cx="10326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aantal</a:t>
            </a:r>
            <a:r>
              <a:rPr lang="en-US" sz="2200" dirty="0"/>
              <a:t> </a:t>
            </a:r>
            <a:endParaRPr lang="nl-NL" sz="2200" dirty="0"/>
          </a:p>
        </p:txBody>
      </p:sp>
      <p:sp>
        <p:nvSpPr>
          <p:cNvPr id="15" name="Tekstvak 64"/>
          <p:cNvSpPr txBox="1"/>
          <p:nvPr/>
        </p:nvSpPr>
        <p:spPr>
          <a:xfrm>
            <a:off x="1857165" y="1754353"/>
            <a:ext cx="9220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slecht</a:t>
            </a:r>
          </a:p>
        </p:txBody>
      </p:sp>
      <p:sp>
        <p:nvSpPr>
          <p:cNvPr id="16" name="Tekstvak 66"/>
          <p:cNvSpPr txBox="1"/>
          <p:nvPr/>
        </p:nvSpPr>
        <p:spPr>
          <a:xfrm>
            <a:off x="2068761" y="2229610"/>
            <a:ext cx="4988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 2 </a:t>
            </a:r>
            <a:endParaRPr lang="nl-NL" sz="2200" dirty="0"/>
          </a:p>
        </p:txBody>
      </p:sp>
      <p:sp>
        <p:nvSpPr>
          <p:cNvPr id="17" name="Tekstvak 68"/>
          <p:cNvSpPr txBox="1"/>
          <p:nvPr/>
        </p:nvSpPr>
        <p:spPr>
          <a:xfrm>
            <a:off x="2996215" y="1754353"/>
            <a:ext cx="12362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err="1"/>
              <a:t>gaat</a:t>
            </a:r>
            <a:r>
              <a:rPr lang="en-US" sz="2200" dirty="0"/>
              <a:t> </a:t>
            </a:r>
            <a:r>
              <a:rPr lang="en-US" sz="2200" dirty="0" err="1"/>
              <a:t>wel</a:t>
            </a:r>
            <a:endParaRPr lang="nl-NL" sz="2200" dirty="0"/>
          </a:p>
        </p:txBody>
      </p:sp>
      <p:sp>
        <p:nvSpPr>
          <p:cNvPr id="18" name="Tekstvak 20"/>
          <p:cNvSpPr txBox="1"/>
          <p:nvPr/>
        </p:nvSpPr>
        <p:spPr>
          <a:xfrm>
            <a:off x="3443453" y="22296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3</a:t>
            </a:r>
            <a:endParaRPr lang="nl-NL" sz="2200" dirty="0"/>
          </a:p>
        </p:txBody>
      </p:sp>
      <p:cxnSp>
        <p:nvCxnSpPr>
          <p:cNvPr id="27" name="Rechte verbindingslijn 6"/>
          <p:cNvCxnSpPr/>
          <p:nvPr/>
        </p:nvCxnSpPr>
        <p:spPr>
          <a:xfrm>
            <a:off x="5591328" y="169250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588850" y="1754353"/>
            <a:ext cx="13003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erg goed</a:t>
            </a:r>
          </a:p>
        </p:txBody>
      </p:sp>
      <p:cxnSp>
        <p:nvCxnSpPr>
          <p:cNvPr id="30" name="Rechte verbindingslijn 6"/>
          <p:cNvCxnSpPr/>
          <p:nvPr/>
        </p:nvCxnSpPr>
        <p:spPr>
          <a:xfrm>
            <a:off x="6886728" y="169250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" name="TextBox 3071"/>
          <p:cNvSpPr txBox="1"/>
          <p:nvPr/>
        </p:nvSpPr>
        <p:spPr>
          <a:xfrm>
            <a:off x="7051570" y="1754353"/>
            <a:ext cx="8755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totaal</a:t>
            </a:r>
          </a:p>
        </p:txBody>
      </p:sp>
      <p:sp>
        <p:nvSpPr>
          <p:cNvPr id="3073" name="TextBox 3072"/>
          <p:cNvSpPr txBox="1"/>
          <p:nvPr/>
        </p:nvSpPr>
        <p:spPr>
          <a:xfrm>
            <a:off x="6068148" y="22296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5</a:t>
            </a:r>
          </a:p>
        </p:txBody>
      </p:sp>
      <p:sp>
        <p:nvSpPr>
          <p:cNvPr id="3074" name="TextBox 3073"/>
          <p:cNvSpPr txBox="1"/>
          <p:nvPr/>
        </p:nvSpPr>
        <p:spPr>
          <a:xfrm>
            <a:off x="7197315" y="222961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26</a:t>
            </a:r>
          </a:p>
        </p:txBody>
      </p:sp>
      <p:sp>
        <p:nvSpPr>
          <p:cNvPr id="3077" name="TextBox 3076"/>
          <p:cNvSpPr txBox="1"/>
          <p:nvPr/>
        </p:nvSpPr>
        <p:spPr>
          <a:xfrm>
            <a:off x="377783" y="1251458"/>
            <a:ext cx="36581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NAAR JE ZIN OP SCHOOL</a:t>
            </a:r>
          </a:p>
        </p:txBody>
      </p:sp>
      <p:sp>
        <p:nvSpPr>
          <p:cNvPr id="3078" name="TextBox 3077"/>
          <p:cNvSpPr txBox="1"/>
          <p:nvPr/>
        </p:nvSpPr>
        <p:spPr>
          <a:xfrm>
            <a:off x="378768" y="820571"/>
            <a:ext cx="67329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Klas 2M heeft een tevredenheidsonderzoek gedaan.</a:t>
            </a:r>
          </a:p>
        </p:txBody>
      </p:sp>
      <p:sp>
        <p:nvSpPr>
          <p:cNvPr id="3079" name="TextBox 3078"/>
          <p:cNvSpPr txBox="1"/>
          <p:nvPr/>
        </p:nvSpPr>
        <p:spPr>
          <a:xfrm>
            <a:off x="418477" y="2997532"/>
            <a:ext cx="61029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Bij de tabel kun je een </a:t>
            </a:r>
            <a:r>
              <a:rPr lang="nl-NL" sz="2200" b="1" dirty="0"/>
              <a:t>cirkeldiagram tekenen</a:t>
            </a:r>
            <a:r>
              <a:rPr lang="nl-NL" sz="2200" dirty="0"/>
              <a:t>.</a:t>
            </a:r>
          </a:p>
        </p:txBody>
      </p:sp>
      <p:sp>
        <p:nvSpPr>
          <p:cNvPr id="3080" name="TextBox 3079"/>
          <p:cNvSpPr txBox="1"/>
          <p:nvPr/>
        </p:nvSpPr>
        <p:spPr>
          <a:xfrm>
            <a:off x="418477" y="3356411"/>
            <a:ext cx="70134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Bij een cirkeldiagram is de cirkel verdeeld in </a:t>
            </a:r>
            <a:r>
              <a:rPr lang="nl-NL" sz="2200" b="1" dirty="0"/>
              <a:t>sectoren.</a:t>
            </a:r>
          </a:p>
        </p:txBody>
      </p:sp>
      <p:grpSp>
        <p:nvGrpSpPr>
          <p:cNvPr id="32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33" name="Isosceles Triangle 3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4" name="Isosceles Triangle 3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328" y="3787298"/>
            <a:ext cx="3588140" cy="26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18477" y="4431209"/>
            <a:ext cx="46009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Uit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hoeveel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sectoren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bestaat</a:t>
            </a:r>
            <a:r>
              <a:rPr lang="en-US" sz="2200" b="1" dirty="0">
                <a:solidFill>
                  <a:srgbClr val="0070C0"/>
                </a:solidFill>
              </a:rPr>
              <a:t> het </a:t>
            </a:r>
          </a:p>
          <a:p>
            <a:r>
              <a:rPr lang="en-US" sz="2200" b="1" dirty="0" err="1">
                <a:solidFill>
                  <a:srgbClr val="0070C0"/>
                </a:solidFill>
              </a:rPr>
              <a:t>cirkeldiagram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hiernaast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65020" y="476976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  <p:bldP spid="3" grpId="0"/>
      <p:bldP spid="3072" grpId="0"/>
      <p:bldP spid="3073" grpId="0"/>
      <p:bldP spid="3074" grpId="0"/>
      <p:bldP spid="3077" grpId="0"/>
      <p:bldP spid="3078" grpId="0"/>
      <p:bldP spid="3079" grpId="0"/>
      <p:bldP spid="3080" grpId="0" uiExpand="1" build="p"/>
      <p:bldP spid="35" grpId="0"/>
      <p:bldP spid="10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Cirkeldiagram tekenen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cxnSp>
        <p:nvCxnSpPr>
          <p:cNvPr id="6" name="Rechte verbindingslijn 6"/>
          <p:cNvCxnSpPr/>
          <p:nvPr/>
        </p:nvCxnSpPr>
        <p:spPr>
          <a:xfrm>
            <a:off x="4668438" y="164813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9"/>
          <p:cNvSpPr txBox="1"/>
          <p:nvPr/>
        </p:nvSpPr>
        <p:spPr>
          <a:xfrm>
            <a:off x="4926378" y="1709983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goed</a:t>
            </a:r>
          </a:p>
        </p:txBody>
      </p:sp>
      <p:sp>
        <p:nvSpPr>
          <p:cNvPr id="8" name="Tekstvak 70"/>
          <p:cNvSpPr txBox="1"/>
          <p:nvPr/>
        </p:nvSpPr>
        <p:spPr>
          <a:xfrm>
            <a:off x="5083472" y="218524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16</a:t>
            </a:r>
          </a:p>
        </p:txBody>
      </p:sp>
      <p:cxnSp>
        <p:nvCxnSpPr>
          <p:cNvPr id="9" name="Rechte verbindingslijn 5"/>
          <p:cNvCxnSpPr/>
          <p:nvPr/>
        </p:nvCxnSpPr>
        <p:spPr>
          <a:xfrm>
            <a:off x="3372294" y="164813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3"/>
          <p:cNvCxnSpPr/>
          <p:nvPr/>
        </p:nvCxnSpPr>
        <p:spPr>
          <a:xfrm>
            <a:off x="477635" y="2142031"/>
            <a:ext cx="8065522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4"/>
          <p:cNvCxnSpPr/>
          <p:nvPr/>
        </p:nvCxnSpPr>
        <p:spPr>
          <a:xfrm>
            <a:off x="2076150" y="1637975"/>
            <a:ext cx="0" cy="1008112"/>
          </a:xfrm>
          <a:prstGeom prst="line">
            <a:avLst/>
          </a:prstGeom>
          <a:ln w="635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44"/>
          <p:cNvSpPr txBox="1"/>
          <p:nvPr/>
        </p:nvSpPr>
        <p:spPr>
          <a:xfrm>
            <a:off x="477635" y="1709983"/>
            <a:ext cx="11112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/>
              <a:t>mening</a:t>
            </a:r>
          </a:p>
        </p:txBody>
      </p:sp>
      <p:sp>
        <p:nvSpPr>
          <p:cNvPr id="14" name="Tekstvak 63"/>
          <p:cNvSpPr txBox="1"/>
          <p:nvPr/>
        </p:nvSpPr>
        <p:spPr>
          <a:xfrm>
            <a:off x="477635" y="2185240"/>
            <a:ext cx="10326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aantal</a:t>
            </a:r>
            <a:r>
              <a:rPr lang="en-US" sz="2200" dirty="0"/>
              <a:t> </a:t>
            </a:r>
            <a:endParaRPr lang="nl-NL" sz="2200" dirty="0"/>
          </a:p>
        </p:txBody>
      </p:sp>
      <p:sp>
        <p:nvSpPr>
          <p:cNvPr id="15" name="Tekstvak 64"/>
          <p:cNvSpPr txBox="1"/>
          <p:nvPr/>
        </p:nvSpPr>
        <p:spPr>
          <a:xfrm>
            <a:off x="2263198" y="1709983"/>
            <a:ext cx="9220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slecht</a:t>
            </a:r>
          </a:p>
        </p:txBody>
      </p:sp>
      <p:sp>
        <p:nvSpPr>
          <p:cNvPr id="16" name="Tekstvak 66"/>
          <p:cNvSpPr txBox="1"/>
          <p:nvPr/>
        </p:nvSpPr>
        <p:spPr>
          <a:xfrm>
            <a:off x="2474794" y="2185240"/>
            <a:ext cx="4988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 2 </a:t>
            </a:r>
            <a:endParaRPr lang="nl-NL" sz="2200" dirty="0"/>
          </a:p>
        </p:txBody>
      </p:sp>
      <p:sp>
        <p:nvSpPr>
          <p:cNvPr id="17" name="Tekstvak 68"/>
          <p:cNvSpPr txBox="1"/>
          <p:nvPr/>
        </p:nvSpPr>
        <p:spPr>
          <a:xfrm>
            <a:off x="3402248" y="1709983"/>
            <a:ext cx="12362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err="1"/>
              <a:t>gaat</a:t>
            </a:r>
            <a:r>
              <a:rPr lang="en-US" sz="2200" dirty="0"/>
              <a:t> </a:t>
            </a:r>
            <a:r>
              <a:rPr lang="en-US" sz="2200" dirty="0" err="1"/>
              <a:t>wel</a:t>
            </a:r>
            <a:endParaRPr lang="nl-NL" sz="2200" dirty="0"/>
          </a:p>
        </p:txBody>
      </p:sp>
      <p:sp>
        <p:nvSpPr>
          <p:cNvPr id="18" name="Tekstvak 20"/>
          <p:cNvSpPr txBox="1"/>
          <p:nvPr/>
        </p:nvSpPr>
        <p:spPr>
          <a:xfrm>
            <a:off x="3849486" y="218524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3</a:t>
            </a:r>
            <a:endParaRPr lang="nl-NL" sz="2200" dirty="0"/>
          </a:p>
        </p:txBody>
      </p:sp>
      <p:sp>
        <p:nvSpPr>
          <p:cNvPr id="19" name="Vrije vorm 25"/>
          <p:cNvSpPr/>
          <p:nvPr/>
        </p:nvSpPr>
        <p:spPr>
          <a:xfrm flipV="1">
            <a:off x="5398618" y="5987235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20" name="Tekstvak 16413"/>
          <p:cNvSpPr txBox="1"/>
          <p:nvPr/>
        </p:nvSpPr>
        <p:spPr>
          <a:xfrm>
            <a:off x="5658229" y="6294255"/>
            <a:ext cx="6559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>
                <a:solidFill>
                  <a:srgbClr val="FF0000"/>
                </a:solidFill>
              </a:rPr>
              <a:t>: 26</a:t>
            </a:r>
          </a:p>
        </p:txBody>
      </p:sp>
      <p:sp>
        <p:nvSpPr>
          <p:cNvPr id="21" name="Vrije vorm 23"/>
          <p:cNvSpPr/>
          <p:nvPr/>
        </p:nvSpPr>
        <p:spPr>
          <a:xfrm flipV="1">
            <a:off x="6771711" y="5987235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/>
          </a:p>
        </p:txBody>
      </p:sp>
      <p:sp>
        <p:nvSpPr>
          <p:cNvPr id="22" name="Tekstvak 107"/>
          <p:cNvSpPr txBox="1"/>
          <p:nvPr/>
        </p:nvSpPr>
        <p:spPr>
          <a:xfrm>
            <a:off x="7061211" y="6283564"/>
            <a:ext cx="620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400" dirty="0">
                <a:solidFill>
                  <a:srgbClr val="FF0000"/>
                </a:solidFill>
              </a:rPr>
              <a:t>× 2</a:t>
            </a:r>
          </a:p>
        </p:txBody>
      </p:sp>
      <p:cxnSp>
        <p:nvCxnSpPr>
          <p:cNvPr id="27" name="Rechte verbindingslijn 6"/>
          <p:cNvCxnSpPr/>
          <p:nvPr/>
        </p:nvCxnSpPr>
        <p:spPr>
          <a:xfrm>
            <a:off x="5997361" y="164813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994883" y="1709983"/>
            <a:ext cx="13003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erg goed</a:t>
            </a:r>
          </a:p>
        </p:txBody>
      </p:sp>
      <p:cxnSp>
        <p:nvCxnSpPr>
          <p:cNvPr id="30" name="Rechte verbindingslijn 6"/>
          <p:cNvCxnSpPr/>
          <p:nvPr/>
        </p:nvCxnSpPr>
        <p:spPr>
          <a:xfrm>
            <a:off x="7292761" y="164813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" name="TextBox 3071"/>
          <p:cNvSpPr txBox="1"/>
          <p:nvPr/>
        </p:nvSpPr>
        <p:spPr>
          <a:xfrm>
            <a:off x="7457603" y="1709983"/>
            <a:ext cx="8755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totaal</a:t>
            </a:r>
          </a:p>
        </p:txBody>
      </p:sp>
      <p:sp>
        <p:nvSpPr>
          <p:cNvPr id="3073" name="TextBox 3072"/>
          <p:cNvSpPr txBox="1"/>
          <p:nvPr/>
        </p:nvSpPr>
        <p:spPr>
          <a:xfrm>
            <a:off x="6474181" y="218524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5</a:t>
            </a:r>
          </a:p>
        </p:txBody>
      </p:sp>
      <p:sp>
        <p:nvSpPr>
          <p:cNvPr id="3074" name="TextBox 3073"/>
          <p:cNvSpPr txBox="1"/>
          <p:nvPr/>
        </p:nvSpPr>
        <p:spPr>
          <a:xfrm>
            <a:off x="7603348" y="218524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26</a:t>
            </a:r>
          </a:p>
        </p:txBody>
      </p:sp>
      <p:sp>
        <p:nvSpPr>
          <p:cNvPr id="3077" name="TextBox 3076"/>
          <p:cNvSpPr txBox="1"/>
          <p:nvPr/>
        </p:nvSpPr>
        <p:spPr>
          <a:xfrm>
            <a:off x="377783" y="1251458"/>
            <a:ext cx="36581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NAAR JE ZIN OP SCHOOL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8477" y="679006"/>
            <a:ext cx="75969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Stap 1 </a:t>
            </a:r>
            <a:r>
              <a:rPr lang="nl-NL" sz="2200" dirty="0"/>
              <a:t>Bereken de percentages met een verhoudingstabel.</a:t>
            </a:r>
            <a:endParaRPr lang="nl-NL" sz="2200" b="1" dirty="0"/>
          </a:p>
        </p:txBody>
      </p:sp>
      <p:cxnSp>
        <p:nvCxnSpPr>
          <p:cNvPr id="33" name="Rechte verbindingslijn 6"/>
          <p:cNvCxnSpPr/>
          <p:nvPr/>
        </p:nvCxnSpPr>
        <p:spPr>
          <a:xfrm>
            <a:off x="7342277" y="495468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chte verbindingslijn 5"/>
          <p:cNvCxnSpPr/>
          <p:nvPr/>
        </p:nvCxnSpPr>
        <p:spPr>
          <a:xfrm>
            <a:off x="6046133" y="495468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3"/>
          <p:cNvCxnSpPr/>
          <p:nvPr/>
        </p:nvCxnSpPr>
        <p:spPr>
          <a:xfrm>
            <a:off x="3498349" y="5448581"/>
            <a:ext cx="4941670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chte verbindingslijn 4"/>
          <p:cNvCxnSpPr/>
          <p:nvPr/>
        </p:nvCxnSpPr>
        <p:spPr>
          <a:xfrm>
            <a:off x="4749989" y="4944525"/>
            <a:ext cx="0" cy="1008112"/>
          </a:xfrm>
          <a:prstGeom prst="line">
            <a:avLst/>
          </a:prstGeom>
          <a:ln w="635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vak 44"/>
          <p:cNvSpPr txBox="1"/>
          <p:nvPr/>
        </p:nvSpPr>
        <p:spPr>
          <a:xfrm>
            <a:off x="3498349" y="5016533"/>
            <a:ext cx="11272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/>
              <a:t>procent</a:t>
            </a:r>
          </a:p>
        </p:txBody>
      </p:sp>
      <p:sp>
        <p:nvSpPr>
          <p:cNvPr id="38" name="Tekstvak 63"/>
          <p:cNvSpPr txBox="1"/>
          <p:nvPr/>
        </p:nvSpPr>
        <p:spPr>
          <a:xfrm>
            <a:off x="3498349" y="5491790"/>
            <a:ext cx="10326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aantal</a:t>
            </a:r>
            <a:r>
              <a:rPr lang="en-US" sz="2200" dirty="0"/>
              <a:t> </a:t>
            </a:r>
            <a:endParaRPr lang="nl-NL" sz="2200" dirty="0"/>
          </a:p>
        </p:txBody>
      </p:sp>
      <p:sp>
        <p:nvSpPr>
          <p:cNvPr id="39" name="Tekstvak 64"/>
          <p:cNvSpPr txBox="1"/>
          <p:nvPr/>
        </p:nvSpPr>
        <p:spPr>
          <a:xfrm>
            <a:off x="5070086" y="5016533"/>
            <a:ext cx="6559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100</a:t>
            </a:r>
          </a:p>
        </p:txBody>
      </p:sp>
      <p:sp>
        <p:nvSpPr>
          <p:cNvPr id="40" name="Tekstvak 66"/>
          <p:cNvSpPr txBox="1"/>
          <p:nvPr/>
        </p:nvSpPr>
        <p:spPr>
          <a:xfrm>
            <a:off x="5070086" y="5491790"/>
            <a:ext cx="6559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 26 </a:t>
            </a:r>
            <a:endParaRPr lang="nl-NL" sz="2200" dirty="0"/>
          </a:p>
        </p:txBody>
      </p:sp>
      <p:sp>
        <p:nvSpPr>
          <p:cNvPr id="41" name="Tekstvak 68"/>
          <p:cNvSpPr txBox="1"/>
          <p:nvPr/>
        </p:nvSpPr>
        <p:spPr>
          <a:xfrm>
            <a:off x="6519315" y="5016533"/>
            <a:ext cx="349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×</a:t>
            </a:r>
          </a:p>
        </p:txBody>
      </p:sp>
      <p:sp>
        <p:nvSpPr>
          <p:cNvPr id="42" name="Tekstvak 20"/>
          <p:cNvSpPr txBox="1"/>
          <p:nvPr/>
        </p:nvSpPr>
        <p:spPr>
          <a:xfrm>
            <a:off x="6523325" y="549179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1</a:t>
            </a:r>
            <a:endParaRPr lang="nl-NL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7730935" y="501653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30935" y="549179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</a:t>
            </a:r>
          </a:p>
        </p:txBody>
      </p:sp>
      <p:sp>
        <p:nvSpPr>
          <p:cNvPr id="47" name="Vrije vorm 21"/>
          <p:cNvSpPr/>
          <p:nvPr/>
        </p:nvSpPr>
        <p:spPr>
          <a:xfrm>
            <a:off x="5415638" y="4709512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48" name="Tekstvak 106"/>
          <p:cNvSpPr txBox="1"/>
          <p:nvPr/>
        </p:nvSpPr>
        <p:spPr>
          <a:xfrm>
            <a:off x="5620570" y="4311605"/>
            <a:ext cx="6976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400" dirty="0">
                <a:solidFill>
                  <a:srgbClr val="FF0000"/>
                </a:solidFill>
              </a:rPr>
              <a:t>: 26</a:t>
            </a:r>
          </a:p>
        </p:txBody>
      </p:sp>
      <p:sp>
        <p:nvSpPr>
          <p:cNvPr id="49" name="Vrije vorm 19"/>
          <p:cNvSpPr/>
          <p:nvPr/>
        </p:nvSpPr>
        <p:spPr>
          <a:xfrm>
            <a:off x="6722779" y="4709512"/>
            <a:ext cx="1141131" cy="307020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400"/>
          </a:p>
        </p:txBody>
      </p:sp>
      <p:sp>
        <p:nvSpPr>
          <p:cNvPr id="50" name="Tekstvak 108"/>
          <p:cNvSpPr txBox="1"/>
          <p:nvPr/>
        </p:nvSpPr>
        <p:spPr>
          <a:xfrm>
            <a:off x="7059135" y="4311605"/>
            <a:ext cx="620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400" dirty="0">
                <a:solidFill>
                  <a:srgbClr val="FF0000"/>
                </a:solidFill>
              </a:rPr>
              <a:t>× 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0399" y="3429000"/>
            <a:ext cx="470673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Bereken eerst het totaal.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De mening </a:t>
            </a:r>
            <a:r>
              <a:rPr lang="nl-NL" sz="2200" i="1" dirty="0"/>
              <a:t>slecht </a:t>
            </a:r>
            <a:r>
              <a:rPr lang="nl-NL" sz="2200" dirty="0"/>
              <a:t> is 2 van de 26.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Dat is 100 : 26 × 2 = 7,7%</a:t>
            </a:r>
          </a:p>
        </p:txBody>
      </p:sp>
      <p:cxnSp>
        <p:nvCxnSpPr>
          <p:cNvPr id="52" name="Rechte verbindingslijn 6"/>
          <p:cNvCxnSpPr/>
          <p:nvPr/>
        </p:nvCxnSpPr>
        <p:spPr>
          <a:xfrm>
            <a:off x="4668438" y="2520534"/>
            <a:ext cx="0" cy="908466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chte verbindingslijn 5"/>
          <p:cNvCxnSpPr/>
          <p:nvPr/>
        </p:nvCxnSpPr>
        <p:spPr>
          <a:xfrm>
            <a:off x="3372294" y="2520534"/>
            <a:ext cx="0" cy="908466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4"/>
          <p:cNvCxnSpPr/>
          <p:nvPr/>
        </p:nvCxnSpPr>
        <p:spPr>
          <a:xfrm>
            <a:off x="2076150" y="2510372"/>
            <a:ext cx="0" cy="846620"/>
          </a:xfrm>
          <a:prstGeom prst="line">
            <a:avLst/>
          </a:prstGeom>
          <a:ln w="635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echte verbindingslijn 6"/>
          <p:cNvCxnSpPr/>
          <p:nvPr/>
        </p:nvCxnSpPr>
        <p:spPr>
          <a:xfrm>
            <a:off x="5997361" y="2520534"/>
            <a:ext cx="0" cy="908466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6"/>
          <p:cNvCxnSpPr/>
          <p:nvPr/>
        </p:nvCxnSpPr>
        <p:spPr>
          <a:xfrm>
            <a:off x="7292761" y="2520534"/>
            <a:ext cx="0" cy="908466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echte verbindingslijn 3"/>
          <p:cNvCxnSpPr/>
          <p:nvPr/>
        </p:nvCxnSpPr>
        <p:spPr>
          <a:xfrm>
            <a:off x="477635" y="2656249"/>
            <a:ext cx="8065522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77635" y="2756184"/>
            <a:ext cx="15985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percentage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310485" y="2756184"/>
            <a:ext cx="8274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7,7%</a:t>
            </a:r>
          </a:p>
        </p:txBody>
      </p:sp>
      <p:sp>
        <p:nvSpPr>
          <p:cNvPr id="63" name="3"/>
          <p:cNvSpPr txBox="1"/>
          <p:nvPr/>
        </p:nvSpPr>
        <p:spPr>
          <a:xfrm>
            <a:off x="7717741" y="550322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3</a:t>
            </a:r>
          </a:p>
        </p:txBody>
      </p:sp>
      <p:sp>
        <p:nvSpPr>
          <p:cNvPr id="72" name="x3 onder"/>
          <p:cNvSpPr txBox="1"/>
          <p:nvPr/>
        </p:nvSpPr>
        <p:spPr>
          <a:xfrm>
            <a:off x="7031167" y="6282000"/>
            <a:ext cx="620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400" dirty="0">
                <a:solidFill>
                  <a:srgbClr val="FF0000"/>
                </a:solidFill>
              </a:rPr>
              <a:t>× 3</a:t>
            </a:r>
          </a:p>
        </p:txBody>
      </p:sp>
      <p:sp>
        <p:nvSpPr>
          <p:cNvPr id="73" name="x3 boven"/>
          <p:cNvSpPr txBox="1"/>
          <p:nvPr/>
        </p:nvSpPr>
        <p:spPr>
          <a:xfrm>
            <a:off x="7059600" y="4312800"/>
            <a:ext cx="620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400" dirty="0">
                <a:solidFill>
                  <a:srgbClr val="FF0000"/>
                </a:solidFill>
              </a:rPr>
              <a:t>× 3</a:t>
            </a:r>
          </a:p>
        </p:txBody>
      </p:sp>
      <p:sp>
        <p:nvSpPr>
          <p:cNvPr id="74" name="x16 onder"/>
          <p:cNvSpPr txBox="1"/>
          <p:nvPr/>
        </p:nvSpPr>
        <p:spPr>
          <a:xfrm>
            <a:off x="7021343" y="6294254"/>
            <a:ext cx="792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400" dirty="0">
                <a:solidFill>
                  <a:srgbClr val="FF0000"/>
                </a:solidFill>
              </a:rPr>
              <a:t>× 16</a:t>
            </a:r>
          </a:p>
        </p:txBody>
      </p:sp>
      <p:sp>
        <p:nvSpPr>
          <p:cNvPr id="75" name="x16 boven"/>
          <p:cNvSpPr txBox="1"/>
          <p:nvPr/>
        </p:nvSpPr>
        <p:spPr>
          <a:xfrm>
            <a:off x="6945405" y="4312799"/>
            <a:ext cx="792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400" dirty="0">
                <a:solidFill>
                  <a:srgbClr val="FF0000"/>
                </a:solidFill>
              </a:rPr>
              <a:t>× 16</a:t>
            </a:r>
          </a:p>
        </p:txBody>
      </p:sp>
      <p:sp>
        <p:nvSpPr>
          <p:cNvPr id="64" name="16"/>
          <p:cNvSpPr txBox="1"/>
          <p:nvPr/>
        </p:nvSpPr>
        <p:spPr>
          <a:xfrm>
            <a:off x="7652387" y="549179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16</a:t>
            </a:r>
          </a:p>
        </p:txBody>
      </p:sp>
      <p:sp>
        <p:nvSpPr>
          <p:cNvPr id="77" name="x5 onder"/>
          <p:cNvSpPr txBox="1"/>
          <p:nvPr/>
        </p:nvSpPr>
        <p:spPr>
          <a:xfrm>
            <a:off x="7059846" y="6294745"/>
            <a:ext cx="620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400" dirty="0">
                <a:solidFill>
                  <a:srgbClr val="FF0000"/>
                </a:solidFill>
              </a:rPr>
              <a:t>× 5</a:t>
            </a:r>
          </a:p>
        </p:txBody>
      </p:sp>
      <p:sp>
        <p:nvSpPr>
          <p:cNvPr id="78" name="x5 boven"/>
          <p:cNvSpPr txBox="1"/>
          <p:nvPr/>
        </p:nvSpPr>
        <p:spPr>
          <a:xfrm>
            <a:off x="7030795" y="4312800"/>
            <a:ext cx="620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400" dirty="0">
                <a:solidFill>
                  <a:srgbClr val="FF0000"/>
                </a:solidFill>
              </a:rPr>
              <a:t>× 5</a:t>
            </a:r>
          </a:p>
        </p:txBody>
      </p:sp>
      <p:sp>
        <p:nvSpPr>
          <p:cNvPr id="79" name="5"/>
          <p:cNvSpPr txBox="1"/>
          <p:nvPr/>
        </p:nvSpPr>
        <p:spPr>
          <a:xfrm>
            <a:off x="7724503" y="549130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63663" y="5987235"/>
            <a:ext cx="28647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100 : 26 × 3 = 11,5% 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32877" y="2761086"/>
            <a:ext cx="9635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11,5%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68313" y="5987234"/>
            <a:ext cx="30428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100 : 26 × 16 = 61,5% 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468313" y="5999707"/>
            <a:ext cx="28857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100 : 26 × 5 = 19,2%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840616" y="2782213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61,5%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152778" y="2782213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19,2%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442374" y="2782213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100%</a:t>
            </a:r>
          </a:p>
        </p:txBody>
      </p:sp>
      <p:grpSp>
        <p:nvGrpSpPr>
          <p:cNvPr id="71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76" name="Isosceles Triangle 7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80" name="Isosceles Triangle 79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81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3" name="Rectangle 22"/>
          <p:cNvSpPr/>
          <p:nvPr/>
        </p:nvSpPr>
        <p:spPr>
          <a:xfrm>
            <a:off x="380350" y="3767860"/>
            <a:ext cx="43476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Zet de percentages in de tabel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62082" y="5987234"/>
            <a:ext cx="3118999" cy="6524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33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9" grpId="0" animBg="1"/>
      <p:bldP spid="20" grpId="0"/>
      <p:bldP spid="21" grpId="0" animBg="1"/>
      <p:bldP spid="22" grpId="0"/>
      <p:bldP spid="22" grpId="1"/>
      <p:bldP spid="37" grpId="0"/>
      <p:bldP spid="38" grpId="0"/>
      <p:bldP spid="39" grpId="0"/>
      <p:bldP spid="40" grpId="0"/>
      <p:bldP spid="41" grpId="0"/>
      <p:bldP spid="42" grpId="0"/>
      <p:bldP spid="25" grpId="0"/>
      <p:bldP spid="26" grpId="0"/>
      <p:bldP spid="26" grpId="1"/>
      <p:bldP spid="47" grpId="0" animBg="1"/>
      <p:bldP spid="48" grpId="0"/>
      <p:bldP spid="49" grpId="0" animBg="1"/>
      <p:bldP spid="50" grpId="0"/>
      <p:bldP spid="50" grpId="1"/>
      <p:bldP spid="28" grpId="0" uiExpand="1" build="p"/>
      <p:bldP spid="28" grpId="1" build="allAtOnce"/>
      <p:bldP spid="29" grpId="0"/>
      <p:bldP spid="62" grpId="0"/>
      <p:bldP spid="63" grpId="0"/>
      <p:bldP spid="63" grpId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64" grpId="0"/>
      <p:bldP spid="64" grpId="1"/>
      <p:bldP spid="77" grpId="0"/>
      <p:bldP spid="78" grpId="0"/>
      <p:bldP spid="79" grpId="0"/>
      <p:bldP spid="65" grpId="0"/>
      <p:bldP spid="65" grpId="1"/>
      <p:bldP spid="66" grpId="0"/>
      <p:bldP spid="83" grpId="0"/>
      <p:bldP spid="83" grpId="1"/>
      <p:bldP spid="84" grpId="0"/>
      <p:bldP spid="68" grpId="0"/>
      <p:bldP spid="69" grpId="0"/>
      <p:bldP spid="70" grpId="0"/>
      <p:bldP spid="81" grpId="0"/>
      <p:bldP spid="23" grpId="0"/>
      <p:bldP spid="8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Cirkeldiagram tekenen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cxnSp>
        <p:nvCxnSpPr>
          <p:cNvPr id="6" name="Rechte verbindingslijn 6"/>
          <p:cNvCxnSpPr/>
          <p:nvPr/>
        </p:nvCxnSpPr>
        <p:spPr>
          <a:xfrm>
            <a:off x="4668438" y="164813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9"/>
          <p:cNvSpPr txBox="1"/>
          <p:nvPr/>
        </p:nvSpPr>
        <p:spPr>
          <a:xfrm>
            <a:off x="4926378" y="1709983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goed</a:t>
            </a:r>
          </a:p>
        </p:txBody>
      </p:sp>
      <p:sp>
        <p:nvSpPr>
          <p:cNvPr id="8" name="Tekstvak 70"/>
          <p:cNvSpPr txBox="1"/>
          <p:nvPr/>
        </p:nvSpPr>
        <p:spPr>
          <a:xfrm>
            <a:off x="5083472" y="218524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16</a:t>
            </a:r>
          </a:p>
        </p:txBody>
      </p:sp>
      <p:cxnSp>
        <p:nvCxnSpPr>
          <p:cNvPr id="9" name="Rechte verbindingslijn 5"/>
          <p:cNvCxnSpPr/>
          <p:nvPr/>
        </p:nvCxnSpPr>
        <p:spPr>
          <a:xfrm>
            <a:off x="3372294" y="164813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3"/>
          <p:cNvCxnSpPr/>
          <p:nvPr/>
        </p:nvCxnSpPr>
        <p:spPr>
          <a:xfrm flipV="1">
            <a:off x="477635" y="2140870"/>
            <a:ext cx="7910715" cy="1161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4"/>
          <p:cNvCxnSpPr/>
          <p:nvPr/>
        </p:nvCxnSpPr>
        <p:spPr>
          <a:xfrm>
            <a:off x="2076150" y="1637975"/>
            <a:ext cx="0" cy="1008112"/>
          </a:xfrm>
          <a:prstGeom prst="line">
            <a:avLst/>
          </a:prstGeom>
          <a:ln w="635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44"/>
          <p:cNvSpPr txBox="1"/>
          <p:nvPr/>
        </p:nvSpPr>
        <p:spPr>
          <a:xfrm>
            <a:off x="477635" y="1709983"/>
            <a:ext cx="11112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/>
              <a:t>mening</a:t>
            </a:r>
          </a:p>
        </p:txBody>
      </p:sp>
      <p:sp>
        <p:nvSpPr>
          <p:cNvPr id="14" name="Tekstvak 63"/>
          <p:cNvSpPr txBox="1"/>
          <p:nvPr/>
        </p:nvSpPr>
        <p:spPr>
          <a:xfrm>
            <a:off x="477635" y="2185240"/>
            <a:ext cx="10326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aantal</a:t>
            </a:r>
            <a:r>
              <a:rPr lang="en-US" sz="2200" dirty="0"/>
              <a:t> </a:t>
            </a:r>
            <a:endParaRPr lang="nl-NL" sz="2200" dirty="0"/>
          </a:p>
        </p:txBody>
      </p:sp>
      <p:sp>
        <p:nvSpPr>
          <p:cNvPr id="15" name="Tekstvak 64"/>
          <p:cNvSpPr txBox="1"/>
          <p:nvPr/>
        </p:nvSpPr>
        <p:spPr>
          <a:xfrm>
            <a:off x="2263198" y="1709983"/>
            <a:ext cx="9220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slecht</a:t>
            </a:r>
          </a:p>
        </p:txBody>
      </p:sp>
      <p:sp>
        <p:nvSpPr>
          <p:cNvPr id="16" name="Tekstvak 66"/>
          <p:cNvSpPr txBox="1"/>
          <p:nvPr/>
        </p:nvSpPr>
        <p:spPr>
          <a:xfrm>
            <a:off x="2474794" y="2185240"/>
            <a:ext cx="4988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 2 </a:t>
            </a:r>
            <a:endParaRPr lang="nl-NL" sz="2200" dirty="0"/>
          </a:p>
        </p:txBody>
      </p:sp>
      <p:sp>
        <p:nvSpPr>
          <p:cNvPr id="17" name="Tekstvak 68"/>
          <p:cNvSpPr txBox="1"/>
          <p:nvPr/>
        </p:nvSpPr>
        <p:spPr>
          <a:xfrm>
            <a:off x="3402248" y="1709983"/>
            <a:ext cx="12362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 err="1"/>
              <a:t>gaat</a:t>
            </a:r>
            <a:r>
              <a:rPr lang="en-US" sz="2200" dirty="0"/>
              <a:t> </a:t>
            </a:r>
            <a:r>
              <a:rPr lang="en-US" sz="2200" dirty="0" err="1"/>
              <a:t>wel</a:t>
            </a:r>
            <a:endParaRPr lang="nl-NL" sz="2200" dirty="0"/>
          </a:p>
        </p:txBody>
      </p:sp>
      <p:sp>
        <p:nvSpPr>
          <p:cNvPr id="18" name="Tekstvak 20"/>
          <p:cNvSpPr txBox="1"/>
          <p:nvPr/>
        </p:nvSpPr>
        <p:spPr>
          <a:xfrm>
            <a:off x="3849486" y="218524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200" dirty="0"/>
              <a:t>3</a:t>
            </a:r>
            <a:endParaRPr lang="nl-NL" sz="2200" dirty="0"/>
          </a:p>
        </p:txBody>
      </p:sp>
      <p:cxnSp>
        <p:nvCxnSpPr>
          <p:cNvPr id="27" name="Rechte verbindingslijn 6"/>
          <p:cNvCxnSpPr/>
          <p:nvPr/>
        </p:nvCxnSpPr>
        <p:spPr>
          <a:xfrm>
            <a:off x="5997361" y="164813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994883" y="1709983"/>
            <a:ext cx="13003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erg goed</a:t>
            </a:r>
          </a:p>
        </p:txBody>
      </p:sp>
      <p:cxnSp>
        <p:nvCxnSpPr>
          <p:cNvPr id="30" name="Rechte verbindingslijn 6"/>
          <p:cNvCxnSpPr/>
          <p:nvPr/>
        </p:nvCxnSpPr>
        <p:spPr>
          <a:xfrm>
            <a:off x="7292761" y="164813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" name="TextBox 3071"/>
          <p:cNvSpPr txBox="1"/>
          <p:nvPr/>
        </p:nvSpPr>
        <p:spPr>
          <a:xfrm>
            <a:off x="7457603" y="1709983"/>
            <a:ext cx="8755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totaal</a:t>
            </a:r>
          </a:p>
        </p:txBody>
      </p:sp>
      <p:sp>
        <p:nvSpPr>
          <p:cNvPr id="3073" name="TextBox 3072"/>
          <p:cNvSpPr txBox="1"/>
          <p:nvPr/>
        </p:nvSpPr>
        <p:spPr>
          <a:xfrm>
            <a:off x="6474181" y="218524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5</a:t>
            </a:r>
          </a:p>
        </p:txBody>
      </p:sp>
      <p:sp>
        <p:nvSpPr>
          <p:cNvPr id="3074" name="TextBox 3073"/>
          <p:cNvSpPr txBox="1"/>
          <p:nvPr/>
        </p:nvSpPr>
        <p:spPr>
          <a:xfrm>
            <a:off x="7603348" y="218524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26</a:t>
            </a:r>
          </a:p>
        </p:txBody>
      </p:sp>
      <p:sp>
        <p:nvSpPr>
          <p:cNvPr id="3077" name="TextBox 3076"/>
          <p:cNvSpPr txBox="1"/>
          <p:nvPr/>
        </p:nvSpPr>
        <p:spPr>
          <a:xfrm>
            <a:off x="377783" y="1251458"/>
            <a:ext cx="36581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NAAR JE ZIN OP SCHOOL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8477" y="679006"/>
            <a:ext cx="74094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Stap 2 </a:t>
            </a:r>
            <a:r>
              <a:rPr lang="nl-NL" sz="2200" dirty="0"/>
              <a:t>Bereken de hoeken. De sectoren samen zijn 360°.</a:t>
            </a:r>
            <a:endParaRPr lang="nl-NL" sz="2200" b="1" dirty="0"/>
          </a:p>
        </p:txBody>
      </p:sp>
      <p:cxnSp>
        <p:nvCxnSpPr>
          <p:cNvPr id="52" name="Rechte verbindingslijn 6"/>
          <p:cNvCxnSpPr/>
          <p:nvPr/>
        </p:nvCxnSpPr>
        <p:spPr>
          <a:xfrm>
            <a:off x="4668438" y="2520534"/>
            <a:ext cx="0" cy="908466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chte verbindingslijn 5"/>
          <p:cNvCxnSpPr/>
          <p:nvPr/>
        </p:nvCxnSpPr>
        <p:spPr>
          <a:xfrm>
            <a:off x="3372294" y="2520534"/>
            <a:ext cx="0" cy="908466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4"/>
          <p:cNvCxnSpPr/>
          <p:nvPr/>
        </p:nvCxnSpPr>
        <p:spPr>
          <a:xfrm>
            <a:off x="2076150" y="2510372"/>
            <a:ext cx="0" cy="846620"/>
          </a:xfrm>
          <a:prstGeom prst="line">
            <a:avLst/>
          </a:prstGeom>
          <a:ln w="635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echte verbindingslijn 6"/>
          <p:cNvCxnSpPr/>
          <p:nvPr/>
        </p:nvCxnSpPr>
        <p:spPr>
          <a:xfrm>
            <a:off x="5997361" y="2520534"/>
            <a:ext cx="0" cy="908466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6"/>
          <p:cNvCxnSpPr/>
          <p:nvPr/>
        </p:nvCxnSpPr>
        <p:spPr>
          <a:xfrm>
            <a:off x="7292761" y="2520534"/>
            <a:ext cx="0" cy="908466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echte verbindingslijn 3"/>
          <p:cNvCxnSpPr/>
          <p:nvPr/>
        </p:nvCxnSpPr>
        <p:spPr>
          <a:xfrm>
            <a:off x="477635" y="2656249"/>
            <a:ext cx="7911985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77635" y="2756184"/>
            <a:ext cx="15985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percentage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310485" y="2756184"/>
            <a:ext cx="8274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7,7%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32877" y="2761086"/>
            <a:ext cx="9635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11,5%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840616" y="2782213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61,5%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152778" y="2782213"/>
            <a:ext cx="984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19,2%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442374" y="2782213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100%</a:t>
            </a:r>
          </a:p>
        </p:txBody>
      </p:sp>
      <p:cxnSp>
        <p:nvCxnSpPr>
          <p:cNvPr id="71" name="Rechte verbindingslijn 3"/>
          <p:cNvCxnSpPr/>
          <p:nvPr/>
        </p:nvCxnSpPr>
        <p:spPr>
          <a:xfrm>
            <a:off x="463713" y="3215049"/>
            <a:ext cx="7925907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77635" y="3331819"/>
            <a:ext cx="7970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hoek</a:t>
            </a:r>
          </a:p>
        </p:txBody>
      </p:sp>
      <p:cxnSp>
        <p:nvCxnSpPr>
          <p:cNvPr id="82" name="Rechte verbindingslijn 6"/>
          <p:cNvCxnSpPr/>
          <p:nvPr/>
        </p:nvCxnSpPr>
        <p:spPr>
          <a:xfrm>
            <a:off x="4668438" y="3055159"/>
            <a:ext cx="0" cy="838979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Rechte verbindingslijn 5"/>
          <p:cNvCxnSpPr/>
          <p:nvPr/>
        </p:nvCxnSpPr>
        <p:spPr>
          <a:xfrm>
            <a:off x="3372294" y="3055159"/>
            <a:ext cx="0" cy="836458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echte verbindingslijn 4"/>
          <p:cNvCxnSpPr/>
          <p:nvPr/>
        </p:nvCxnSpPr>
        <p:spPr>
          <a:xfrm>
            <a:off x="2076150" y="3044997"/>
            <a:ext cx="0" cy="846620"/>
          </a:xfrm>
          <a:prstGeom prst="line">
            <a:avLst/>
          </a:prstGeom>
          <a:ln w="635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echte verbindingslijn 6"/>
          <p:cNvCxnSpPr/>
          <p:nvPr/>
        </p:nvCxnSpPr>
        <p:spPr>
          <a:xfrm>
            <a:off x="5997361" y="3055159"/>
            <a:ext cx="0" cy="836458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Rechte verbindingslijn 6"/>
          <p:cNvCxnSpPr/>
          <p:nvPr/>
        </p:nvCxnSpPr>
        <p:spPr>
          <a:xfrm>
            <a:off x="7292761" y="3055159"/>
            <a:ext cx="0" cy="836458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511302" y="3331819"/>
            <a:ext cx="7681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360°</a:t>
            </a:r>
          </a:p>
        </p:txBody>
      </p:sp>
      <p:sp>
        <p:nvSpPr>
          <p:cNvPr id="89" name="Vrije vorm 25"/>
          <p:cNvSpPr/>
          <p:nvPr/>
        </p:nvSpPr>
        <p:spPr>
          <a:xfrm rot="16200000" flipV="1">
            <a:off x="8146877" y="3153444"/>
            <a:ext cx="595738" cy="140938"/>
          </a:xfrm>
          <a:custGeom>
            <a:avLst/>
            <a:gdLst>
              <a:gd name="connsiteX0" fmla="*/ 0 w 1258645"/>
              <a:gd name="connsiteY0" fmla="*/ 301229 h 311987"/>
              <a:gd name="connsiteX1" fmla="*/ 656216 w 1258645"/>
              <a:gd name="connsiteY1" fmla="*/ 15 h 311987"/>
              <a:gd name="connsiteX2" fmla="*/ 1258645 w 1258645"/>
              <a:gd name="connsiteY2" fmla="*/ 311987 h 311987"/>
              <a:gd name="connsiteX0" fmla="*/ 0 w 1258645"/>
              <a:gd name="connsiteY0" fmla="*/ 301229 h 311987"/>
              <a:gd name="connsiteX1" fmla="*/ 623964 w 1258645"/>
              <a:gd name="connsiteY1" fmla="*/ 15 h 311987"/>
              <a:gd name="connsiteX2" fmla="*/ 1258645 w 1258645"/>
              <a:gd name="connsiteY2" fmla="*/ 311987 h 311987"/>
              <a:gd name="connsiteX0" fmla="*/ 0 w 1215642"/>
              <a:gd name="connsiteY0" fmla="*/ 301229 h 311987"/>
              <a:gd name="connsiteX1" fmla="*/ 580961 w 1215642"/>
              <a:gd name="connsiteY1" fmla="*/ 15 h 311987"/>
              <a:gd name="connsiteX2" fmla="*/ 1215642 w 1215642"/>
              <a:gd name="connsiteY2" fmla="*/ 311987 h 311987"/>
              <a:gd name="connsiteX0" fmla="*/ 0 w 1215642"/>
              <a:gd name="connsiteY0" fmla="*/ 301233 h 311991"/>
              <a:gd name="connsiteX1" fmla="*/ 580961 w 1215642"/>
              <a:gd name="connsiteY1" fmla="*/ 19 h 311991"/>
              <a:gd name="connsiteX2" fmla="*/ 1215642 w 1215642"/>
              <a:gd name="connsiteY2" fmla="*/ 311991 h 311991"/>
              <a:gd name="connsiteX0" fmla="*/ 0 w 1140388"/>
              <a:gd name="connsiteY0" fmla="*/ 301219 h 301218"/>
              <a:gd name="connsiteX1" fmla="*/ 580961 w 1140388"/>
              <a:gd name="connsiteY1" fmla="*/ 5 h 301218"/>
              <a:gd name="connsiteX2" fmla="*/ 1140388 w 1140388"/>
              <a:gd name="connsiteY2" fmla="*/ 295928 h 301218"/>
              <a:gd name="connsiteX0" fmla="*/ 0 w 1140388"/>
              <a:gd name="connsiteY0" fmla="*/ 301219 h 301219"/>
              <a:gd name="connsiteX1" fmla="*/ 580961 w 1140388"/>
              <a:gd name="connsiteY1" fmla="*/ 5 h 301219"/>
              <a:gd name="connsiteX2" fmla="*/ 1140388 w 1140388"/>
              <a:gd name="connsiteY2" fmla="*/ 295928 h 301219"/>
              <a:gd name="connsiteX0" fmla="*/ 0 w 1140388"/>
              <a:gd name="connsiteY0" fmla="*/ 229011 h 229011"/>
              <a:gd name="connsiteX1" fmla="*/ 580961 w 1140388"/>
              <a:gd name="connsiteY1" fmla="*/ 16 h 229011"/>
              <a:gd name="connsiteX2" fmla="*/ 1140388 w 1140388"/>
              <a:gd name="connsiteY2" fmla="*/ 223720 h 229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0388" h="229011">
                <a:moveTo>
                  <a:pt x="0" y="229011"/>
                </a:moveTo>
                <a:cubicBezTo>
                  <a:pt x="201720" y="45410"/>
                  <a:pt x="390896" y="898"/>
                  <a:pt x="580961" y="16"/>
                </a:cubicBezTo>
                <a:cubicBezTo>
                  <a:pt x="771026" y="-866"/>
                  <a:pt x="987063" y="36533"/>
                  <a:pt x="1140388" y="223720"/>
                </a:cubicBezTo>
              </a:path>
            </a:pathLst>
          </a:custGeom>
          <a:noFill/>
          <a:ln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2200" dirty="0"/>
          </a:p>
        </p:txBody>
      </p:sp>
      <p:sp>
        <p:nvSpPr>
          <p:cNvPr id="31" name="TextBox 30"/>
          <p:cNvSpPr txBox="1"/>
          <p:nvPr/>
        </p:nvSpPr>
        <p:spPr>
          <a:xfrm>
            <a:off x="8444746" y="3029782"/>
            <a:ext cx="7425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×3,6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8477" y="4149080"/>
            <a:ext cx="780373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Bij de sector </a:t>
            </a:r>
            <a:r>
              <a:rPr lang="nl-NL" sz="2200" i="1" dirty="0"/>
              <a:t>slecht</a:t>
            </a:r>
            <a:r>
              <a:rPr lang="nl-NL" sz="2200" dirty="0"/>
              <a:t> hoort een hoek van 7,7 × 3,6 = 27,72°.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Bij hoeken rond je af op hele graden, dus de hoek is 28°.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Zet de hoeken in de tabel.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200" dirty="0"/>
          </a:p>
        </p:txBody>
      </p:sp>
      <p:sp>
        <p:nvSpPr>
          <p:cNvPr id="46" name="TextBox 45"/>
          <p:cNvSpPr txBox="1"/>
          <p:nvPr/>
        </p:nvSpPr>
        <p:spPr>
          <a:xfrm>
            <a:off x="2418689" y="3331819"/>
            <a:ext cx="6110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28°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45957" y="5302369"/>
            <a:ext cx="34354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11,5 × 3,6 = 41,4° → 41°.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45957" y="5736902"/>
            <a:ext cx="36920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61,5 × 3,6 = 221,4° → 221°.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45957" y="6171435"/>
            <a:ext cx="35349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19,2 × 3,6 = 69,12° → 69°.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714833" y="3331819"/>
            <a:ext cx="6110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41°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948819" y="3331819"/>
            <a:ext cx="7681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221°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378000" y="3331819"/>
            <a:ext cx="6110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69°</a:t>
            </a:r>
          </a:p>
        </p:txBody>
      </p:sp>
      <p:grpSp>
        <p:nvGrpSpPr>
          <p:cNvPr id="61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3" name="Isosceles Triangle 6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4" name="Isosceles Triangle 6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6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67" name="Rectangle 66"/>
          <p:cNvSpPr/>
          <p:nvPr/>
        </p:nvSpPr>
        <p:spPr>
          <a:xfrm>
            <a:off x="3142120" y="5196261"/>
            <a:ext cx="73926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Rectangle 71"/>
          <p:cNvSpPr/>
          <p:nvPr/>
        </p:nvSpPr>
        <p:spPr>
          <a:xfrm>
            <a:off x="3317293" y="5797495"/>
            <a:ext cx="663606" cy="370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3" name="Rectangle 72"/>
          <p:cNvSpPr/>
          <p:nvPr/>
        </p:nvSpPr>
        <p:spPr>
          <a:xfrm>
            <a:off x="3317293" y="6172377"/>
            <a:ext cx="663606" cy="370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4" name="Rectangle 73"/>
          <p:cNvSpPr/>
          <p:nvPr/>
        </p:nvSpPr>
        <p:spPr>
          <a:xfrm>
            <a:off x="462082" y="5302369"/>
            <a:ext cx="3573818" cy="13373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13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23" grpId="0"/>
      <p:bldP spid="24" grpId="0"/>
      <p:bldP spid="89" grpId="0" animBg="1"/>
      <p:bldP spid="31" grpId="0"/>
      <p:bldP spid="45" grpId="0" uiExpand="1" build="p"/>
      <p:bldP spid="46" grpId="0"/>
      <p:bldP spid="51" grpId="0"/>
      <p:bldP spid="90" grpId="0"/>
      <p:bldP spid="91" grpId="0"/>
      <p:bldP spid="58" grpId="0"/>
      <p:bldP spid="59" grpId="0"/>
      <p:bldP spid="60" grpId="0"/>
      <p:bldP spid="65" grpId="0"/>
      <p:bldP spid="67" grpId="0" animBg="1"/>
      <p:bldP spid="72" grpId="0" animBg="1"/>
      <p:bldP spid="73" grpId="0" animBg="1"/>
      <p:bldP spid="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Arc 73"/>
          <p:cNvSpPr/>
          <p:nvPr/>
        </p:nvSpPr>
        <p:spPr>
          <a:xfrm>
            <a:off x="4192263" y="3841426"/>
            <a:ext cx="2775600" cy="2775600"/>
          </a:xfrm>
          <a:prstGeom prst="arc">
            <a:avLst>
              <a:gd name="adj1" fmla="val 12151193"/>
              <a:gd name="adj2" fmla="val 16213073"/>
            </a:avLst>
          </a:prstGeom>
          <a:solidFill>
            <a:schemeClr val="accent5">
              <a:lumMod val="75000"/>
            </a:schemeClr>
          </a:solidFill>
          <a:ln w="254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Arc 71"/>
          <p:cNvSpPr/>
          <p:nvPr/>
        </p:nvSpPr>
        <p:spPr>
          <a:xfrm>
            <a:off x="4188800" y="3834137"/>
            <a:ext cx="2775600" cy="2775600"/>
          </a:xfrm>
          <a:prstGeom prst="arc">
            <a:avLst>
              <a:gd name="adj1" fmla="val 20415107"/>
              <a:gd name="adj2" fmla="val 12161775"/>
            </a:avLst>
          </a:prstGeom>
          <a:solidFill>
            <a:srgbClr val="FF9900"/>
          </a:solidFill>
          <a:ln w="254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9" name="Arc 68"/>
          <p:cNvSpPr/>
          <p:nvPr/>
        </p:nvSpPr>
        <p:spPr>
          <a:xfrm>
            <a:off x="4210213" y="3841425"/>
            <a:ext cx="2775600" cy="2775600"/>
          </a:xfrm>
          <a:prstGeom prst="arc">
            <a:avLst>
              <a:gd name="adj1" fmla="val 17868802"/>
              <a:gd name="adj2" fmla="val 20368846"/>
            </a:avLst>
          </a:prstGeom>
          <a:solidFill>
            <a:srgbClr val="FF5050"/>
          </a:solidFill>
          <a:ln w="254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rc 30"/>
          <p:cNvSpPr/>
          <p:nvPr/>
        </p:nvSpPr>
        <p:spPr>
          <a:xfrm>
            <a:off x="4188800" y="3841425"/>
            <a:ext cx="2775600" cy="2775600"/>
          </a:xfrm>
          <a:prstGeom prst="arc">
            <a:avLst>
              <a:gd name="adj1" fmla="val 16200000"/>
              <a:gd name="adj2" fmla="val 17848590"/>
            </a:avLst>
          </a:prstGeom>
          <a:solidFill>
            <a:srgbClr val="92D050"/>
          </a:solidFill>
          <a:ln w="254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Cirkeldiagram tekenen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18477" y="679006"/>
            <a:ext cx="41737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Stap 3 </a:t>
            </a:r>
            <a:r>
              <a:rPr lang="nl-NL" sz="2200" dirty="0"/>
              <a:t>Teken het cirkeldiagram.</a:t>
            </a:r>
            <a:endParaRPr lang="nl-NL" sz="2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082" y="1130853"/>
            <a:ext cx="5958773" cy="1965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Oval 24"/>
          <p:cNvSpPr/>
          <p:nvPr/>
        </p:nvSpPr>
        <p:spPr>
          <a:xfrm>
            <a:off x="4192263" y="3828203"/>
            <a:ext cx="2775600" cy="277522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8768" y="3495292"/>
            <a:ext cx="397095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Teken een cirkel.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Teken een straal omhoog.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Teken een hoek van 28°.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Schrijf het percentage erin.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Teken de andere hoeken.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Geef elke sector een</a:t>
            </a:r>
            <a:br>
              <a:rPr lang="nl-NL" sz="2200" dirty="0"/>
            </a:br>
            <a:r>
              <a:rPr lang="nl-NL" sz="2200" dirty="0"/>
              <a:t>eigen kleur.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Maak de legenda.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Zet er een titel en aantal bij</a:t>
            </a:r>
          </a:p>
        </p:txBody>
      </p:sp>
      <p:grpSp>
        <p:nvGrpSpPr>
          <p:cNvPr id="121" name="Group 120"/>
          <p:cNvGrpSpPr/>
          <p:nvPr/>
        </p:nvGrpSpPr>
        <p:grpSpPr>
          <a:xfrm>
            <a:off x="7147862" y="4420546"/>
            <a:ext cx="1441562" cy="369332"/>
            <a:chOff x="6053309" y="2692643"/>
            <a:chExt cx="1441562" cy="369332"/>
          </a:xfrm>
        </p:grpSpPr>
        <p:sp>
          <p:nvSpPr>
            <p:cNvPr id="122" name="Rectangle 121"/>
            <p:cNvSpPr/>
            <p:nvPr/>
          </p:nvSpPr>
          <p:spPr>
            <a:xfrm>
              <a:off x="6053309" y="2767664"/>
              <a:ext cx="680146" cy="230832"/>
            </a:xfrm>
            <a:prstGeom prst="rect">
              <a:avLst/>
            </a:prstGeom>
            <a:solidFill>
              <a:srgbClr val="92D050">
                <a:alpha val="63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3" name="12-20"/>
            <p:cNvSpPr txBox="1"/>
            <p:nvPr/>
          </p:nvSpPr>
          <p:spPr>
            <a:xfrm>
              <a:off x="6707476" y="2692643"/>
              <a:ext cx="7873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slecht</a:t>
              </a:r>
              <a:endParaRPr lang="nl-NL" dirty="0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7147862" y="4818180"/>
            <a:ext cx="1698043" cy="369332"/>
            <a:chOff x="6053309" y="3090277"/>
            <a:chExt cx="1698043" cy="369332"/>
          </a:xfrm>
        </p:grpSpPr>
        <p:sp>
          <p:nvSpPr>
            <p:cNvPr id="125" name="Rectangle 124"/>
            <p:cNvSpPr/>
            <p:nvPr/>
          </p:nvSpPr>
          <p:spPr>
            <a:xfrm>
              <a:off x="6053309" y="3171069"/>
              <a:ext cx="680146" cy="230832"/>
            </a:xfrm>
            <a:prstGeom prst="rect">
              <a:avLst/>
            </a:prstGeom>
            <a:solidFill>
              <a:srgbClr val="FF5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6" name="20-40"/>
            <p:cNvSpPr txBox="1"/>
            <p:nvPr/>
          </p:nvSpPr>
          <p:spPr>
            <a:xfrm>
              <a:off x="6707476" y="3090277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gaat wel</a:t>
              </a: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7147862" y="5215814"/>
            <a:ext cx="1351794" cy="369332"/>
            <a:chOff x="6053309" y="3487911"/>
            <a:chExt cx="1351794" cy="369332"/>
          </a:xfrm>
        </p:grpSpPr>
        <p:sp>
          <p:nvSpPr>
            <p:cNvPr id="128" name="Rectangle 127"/>
            <p:cNvSpPr/>
            <p:nvPr/>
          </p:nvSpPr>
          <p:spPr>
            <a:xfrm>
              <a:off x="6053309" y="3574474"/>
              <a:ext cx="680146" cy="230832"/>
            </a:xfrm>
            <a:prstGeom prst="rect">
              <a:avLst/>
            </a:prstGeom>
            <a:solidFill>
              <a:srgbClr val="FF99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9" name="40 - 60"/>
            <p:cNvSpPr txBox="1"/>
            <p:nvPr/>
          </p:nvSpPr>
          <p:spPr>
            <a:xfrm>
              <a:off x="6707476" y="3487911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goed</a:t>
              </a: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7147862" y="5613446"/>
            <a:ext cx="1749339" cy="369332"/>
            <a:chOff x="6053309" y="3885543"/>
            <a:chExt cx="1749339" cy="369332"/>
          </a:xfrm>
        </p:grpSpPr>
        <p:sp>
          <p:nvSpPr>
            <p:cNvPr id="131" name="Rectangle 130"/>
            <p:cNvSpPr/>
            <p:nvPr/>
          </p:nvSpPr>
          <p:spPr>
            <a:xfrm>
              <a:off x="6053309" y="3977877"/>
              <a:ext cx="680146" cy="23083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2" name="&gt; 60"/>
            <p:cNvSpPr txBox="1"/>
            <p:nvPr/>
          </p:nvSpPr>
          <p:spPr>
            <a:xfrm>
              <a:off x="6707476" y="3885543"/>
              <a:ext cx="1095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erg </a:t>
              </a:r>
              <a:r>
                <a:rPr lang="en-US" dirty="0" err="1"/>
                <a:t>goed</a:t>
              </a:r>
              <a:endParaRPr lang="nl-NL" dirty="0"/>
            </a:p>
          </p:txBody>
        </p:sp>
      </p:grpSp>
      <p:cxnSp>
        <p:nvCxnSpPr>
          <p:cNvPr id="33" name="Straight Connector 32"/>
          <p:cNvCxnSpPr>
            <a:endCxn id="25" idx="0"/>
          </p:cNvCxnSpPr>
          <p:nvPr/>
        </p:nvCxnSpPr>
        <p:spPr>
          <a:xfrm flipV="1">
            <a:off x="5580063" y="3828203"/>
            <a:ext cx="0" cy="138761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tip 1"/>
          <p:cNvSpPr>
            <a:spLocks noChangeAspect="1"/>
          </p:cNvSpPr>
          <p:nvPr/>
        </p:nvSpPr>
        <p:spPr>
          <a:xfrm>
            <a:off x="6383899" y="3552051"/>
            <a:ext cx="81980" cy="82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5580063" y="3995506"/>
            <a:ext cx="648121" cy="123372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548896" y="386589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7,7%</a:t>
            </a:r>
          </a:p>
        </p:txBody>
      </p:sp>
      <p:grpSp>
        <p:nvGrpSpPr>
          <p:cNvPr id="144" name="Geo"/>
          <p:cNvGrpSpPr>
            <a:grpSpLocks noChangeAspect="1"/>
          </p:cNvGrpSpPr>
          <p:nvPr/>
        </p:nvGrpSpPr>
        <p:grpSpPr>
          <a:xfrm>
            <a:off x="3902320" y="2818045"/>
            <a:ext cx="4164960" cy="4822362"/>
            <a:chOff x="2866033" y="1917054"/>
            <a:chExt cx="5723392" cy="6626776"/>
          </a:xfrm>
        </p:grpSpPr>
        <p:pic>
          <p:nvPicPr>
            <p:cNvPr id="145" name="Picture 144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3" t="1431" r="1368"/>
            <a:stretch/>
          </p:blipFill>
          <p:spPr>
            <a:xfrm rot="16200000">
              <a:off x="3564720" y="3519125"/>
              <a:ext cx="6626776" cy="3422634"/>
            </a:xfrm>
            <a:prstGeom prst="rect">
              <a:avLst/>
            </a:prstGeom>
          </p:spPr>
        </p:pic>
        <p:sp>
          <p:nvSpPr>
            <p:cNvPr id="146" name="Right Triangle 145"/>
            <p:cNvSpPr>
              <a:spLocks noChangeAspect="1"/>
            </p:cNvSpPr>
            <p:nvPr/>
          </p:nvSpPr>
          <p:spPr>
            <a:xfrm rot="2696691">
              <a:off x="2866033" y="2882172"/>
              <a:ext cx="4660366" cy="4660882"/>
            </a:xfrm>
            <a:prstGeom prst="rtTriangl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47" name="Stip 2"/>
          <p:cNvSpPr>
            <a:spLocks noChangeAspect="1"/>
          </p:cNvSpPr>
          <p:nvPr/>
        </p:nvSpPr>
        <p:spPr>
          <a:xfrm>
            <a:off x="7203747" y="4528800"/>
            <a:ext cx="81980" cy="82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027" name="Straight Connector 1026"/>
          <p:cNvCxnSpPr/>
          <p:nvPr/>
        </p:nvCxnSpPr>
        <p:spPr>
          <a:xfrm flipV="1">
            <a:off x="5580063" y="4735370"/>
            <a:ext cx="1293177" cy="478543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Stip 3"/>
          <p:cNvSpPr>
            <a:spLocks noChangeAspect="1"/>
          </p:cNvSpPr>
          <p:nvPr/>
        </p:nvSpPr>
        <p:spPr>
          <a:xfrm>
            <a:off x="3920509" y="4521359"/>
            <a:ext cx="81980" cy="82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3" name="Geo2"/>
          <p:cNvGrpSpPr>
            <a:grpSpLocks noChangeAspect="1"/>
          </p:cNvGrpSpPr>
          <p:nvPr/>
        </p:nvGrpSpPr>
        <p:grpSpPr>
          <a:xfrm rot="9634942">
            <a:off x="3164600" y="2781605"/>
            <a:ext cx="4824000" cy="4895242"/>
            <a:chOff x="-1350404" y="-257296"/>
            <a:chExt cx="9108503" cy="9243020"/>
          </a:xfrm>
        </p:grpSpPr>
        <p:pic>
          <p:nvPicPr>
            <p:cNvPr id="54" name="Picture 53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3" t="1862" r="1368" b="1324"/>
            <a:stretch/>
          </p:blipFill>
          <p:spPr>
            <a:xfrm>
              <a:off x="-1350404" y="4365104"/>
              <a:ext cx="9108503" cy="4620620"/>
            </a:xfrm>
            <a:prstGeom prst="rect">
              <a:avLst/>
            </a:prstGeom>
          </p:spPr>
        </p:pic>
        <p:sp>
          <p:nvSpPr>
            <p:cNvPr id="55" name="Rectangle 54"/>
            <p:cNvSpPr/>
            <p:nvPr/>
          </p:nvSpPr>
          <p:spPr>
            <a:xfrm>
              <a:off x="-1350153" y="-257296"/>
              <a:ext cx="9108000" cy="4622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4307419" y="4681538"/>
            <a:ext cx="1269181" cy="53471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889402" y="4396922"/>
            <a:ext cx="821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11,5%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78667" y="5585146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61,5%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92184" y="4287132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19,2%</a:t>
            </a:r>
          </a:p>
        </p:txBody>
      </p:sp>
      <p:sp>
        <p:nvSpPr>
          <p:cNvPr id="76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78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79" name="Rectangle 7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0" name="Isosceles Triangle 7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1" name="Oval 8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2" name="Oval 8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" name="Rectangle 2"/>
          <p:cNvSpPr/>
          <p:nvPr/>
        </p:nvSpPr>
        <p:spPr>
          <a:xfrm>
            <a:off x="462082" y="3400425"/>
            <a:ext cx="3703580" cy="32392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4" name="Titel"/>
          <p:cNvSpPr txBox="1"/>
          <p:nvPr/>
        </p:nvSpPr>
        <p:spPr>
          <a:xfrm>
            <a:off x="3704207" y="3096562"/>
            <a:ext cx="38152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200" dirty="0"/>
              <a:t>NAAR JE ZIN OP SCHOOL?</a:t>
            </a:r>
          </a:p>
          <a:p>
            <a:pPr algn="ctr"/>
            <a:r>
              <a:rPr lang="nl-NL" sz="2200" dirty="0"/>
              <a:t>26 leerlingen</a:t>
            </a:r>
          </a:p>
        </p:txBody>
      </p:sp>
    </p:spTree>
    <p:extLst>
      <p:ext uri="{BB962C8B-B14F-4D97-AF65-F5344CB8AC3E}">
        <p14:creationId xmlns:p14="http://schemas.microsoft.com/office/powerpoint/2010/main" val="1803517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680000">
                                      <p:cBhvr>
                                        <p:cTn id="46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460000">
                                      <p:cBhvr>
                                        <p:cTn id="80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460000">
                                      <p:cBhvr>
                                        <p:cTn id="1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4" grpId="0" animBg="1"/>
      <p:bldP spid="72" grpId="0" animBg="1"/>
      <p:bldP spid="69" grpId="0" animBg="1"/>
      <p:bldP spid="31" grpId="0" animBg="1"/>
      <p:bldP spid="2" grpId="0" animBg="1"/>
      <p:bldP spid="25" grpId="0" animBg="1"/>
      <p:bldP spid="26" grpId="0" uiExpand="1" build="p"/>
      <p:bldP spid="37" grpId="0" animBg="1"/>
      <p:bldP spid="37" grpId="1" animBg="1"/>
      <p:bldP spid="50" grpId="0"/>
      <p:bldP spid="147" grpId="0" animBg="1"/>
      <p:bldP spid="147" grpId="1" animBg="1"/>
      <p:bldP spid="45" grpId="0" animBg="1"/>
      <p:bldP spid="45" grpId="1" animBg="1"/>
      <p:bldP spid="34" grpId="0"/>
      <p:bldP spid="35" grpId="0"/>
      <p:bldP spid="36" grpId="0"/>
      <p:bldP spid="76" grpId="0" animBg="1"/>
      <p:bldP spid="77" grpId="0"/>
      <p:bldP spid="3" grpId="0" animBg="1"/>
      <p:bldP spid="1024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134</TotalTime>
  <Words>416</Words>
  <Application>Microsoft Office PowerPoint</Application>
  <PresentationFormat>Diavoorstelling (4:3)</PresentationFormat>
  <Paragraphs>145</Paragraphs>
  <Slides>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MS PGothic</vt:lpstr>
      <vt:lpstr>Arial</vt:lpstr>
      <vt:lpstr>Arial Black</vt:lpstr>
      <vt:lpstr>Eurostile</vt:lpstr>
      <vt:lpstr>TheorieTemplateMacroWatermark_KGT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Nijbroek, Tom</dc:creator>
  <cp:lastModifiedBy>Luuk Mennen</cp:lastModifiedBy>
  <cp:revision>32</cp:revision>
  <dcterms:created xsi:type="dcterms:W3CDTF">2014-08-04T08:52:34Z</dcterms:created>
  <dcterms:modified xsi:type="dcterms:W3CDTF">2017-11-29T10:58:53Z</dcterms:modified>
</cp:coreProperties>
</file>