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33" r:id="rId3"/>
    <p:sldId id="332" r:id="rId4"/>
    <p:sldId id="334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9999"/>
    <a:srgbClr val="FFDDDD"/>
    <a:srgbClr val="FFCCCC"/>
    <a:srgbClr val="FDC3BF"/>
    <a:srgbClr val="FFF8E1"/>
    <a:srgbClr val="FA837A"/>
    <a:srgbClr val="FCA8A2"/>
    <a:srgbClr val="FDBEB9"/>
    <a:srgbClr val="FCB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C7A9AA-0242-4A9B-9EEE-AA6164887699}" v="22" dt="2018-09-18T06:12:18.9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86171" autoAdjust="0"/>
  </p:normalViewPr>
  <p:slideViewPr>
    <p:cSldViewPr snapToObjects="1">
      <p:cViewPr varScale="1">
        <p:scale>
          <a:sx n="62" d="100"/>
          <a:sy n="62" d="100"/>
        </p:scale>
        <p:origin x="1602" y="78"/>
      </p:cViewPr>
      <p:guideLst>
        <p:guide orient="horz" pos="28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8FC7A9AA-0242-4A9B-9EEE-AA6164887699}"/>
    <pc:docChg chg="modSld">
      <pc:chgData name="Luuk Mennen" userId="e8da6a4e-8fc9-4e27-9348-3a94ae635dab" providerId="ADAL" clId="{8FC7A9AA-0242-4A9B-9EEE-AA6164887699}" dt="2018-09-18T06:12:18.964" v="21" actId="20577"/>
      <pc:docMkLst>
        <pc:docMk/>
      </pc:docMkLst>
      <pc:sldChg chg="modSp">
        <pc:chgData name="Luuk Mennen" userId="e8da6a4e-8fc9-4e27-9348-3a94ae635dab" providerId="ADAL" clId="{8FC7A9AA-0242-4A9B-9EEE-AA6164887699}" dt="2018-09-18T06:12:18.964" v="21" actId="20577"/>
        <pc:sldMkLst>
          <pc:docMk/>
          <pc:sldMk cId="0" sldId="322"/>
        </pc:sldMkLst>
        <pc:spChg chg="mod">
          <ac:chgData name="Luuk Mennen" userId="e8da6a4e-8fc9-4e27-9348-3a94ae635dab" providerId="ADAL" clId="{8FC7A9AA-0242-4A9B-9EEE-AA6164887699}" dt="2018-09-18T06:12:18.964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771800" y="3959207"/>
            <a:ext cx="496855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>
                <a:latin typeface="+mn-lt"/>
              </a:rPr>
              <a:t>Piramide</a:t>
            </a:r>
            <a:r>
              <a:rPr lang="nl-NL" sz="2400" dirty="0">
                <a:latin typeface="+mn-lt"/>
              </a:rPr>
              <a:t>, prisma en driehoek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Prisma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Prisma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24" name="Volgende slide icoon"/>
          <p:cNvGrpSpPr/>
          <p:nvPr/>
        </p:nvGrpSpPr>
        <p:grpSpPr>
          <a:xfrm>
            <a:off x="8641432" y="6561348"/>
            <a:ext cx="395064" cy="180020"/>
            <a:chOff x="2610762" y="4509120"/>
            <a:chExt cx="395064" cy="180020"/>
          </a:xfrm>
        </p:grpSpPr>
        <p:sp>
          <p:nvSpPr>
            <p:cNvPr id="25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26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6888" y="-5383"/>
            <a:ext cx="647700" cy="695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3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4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37" name="Animatie icoon"/>
          <p:cNvGrpSpPr>
            <a:grpSpLocks noChangeAspect="1"/>
          </p:cNvGrpSpPr>
          <p:nvPr/>
        </p:nvGrpSpPr>
        <p:grpSpPr>
          <a:xfrm>
            <a:off x="8596118" y="6379893"/>
            <a:ext cx="440378" cy="360000"/>
            <a:chOff x="5076056" y="174576"/>
            <a:chExt cx="3276364" cy="2678360"/>
          </a:xfrm>
        </p:grpSpPr>
        <p:sp>
          <p:nvSpPr>
            <p:cNvPr id="3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5" name="Rechthoek 14"/>
          <p:cNvSpPr/>
          <p:nvPr/>
        </p:nvSpPr>
        <p:spPr>
          <a:xfrm>
            <a:off x="438912" y="1844824"/>
            <a:ext cx="41951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Prisma </a:t>
            </a:r>
            <a:r>
              <a:rPr lang="nl-NL" sz="2200" i="1" dirty="0"/>
              <a:t>ABC DEF </a:t>
            </a:r>
            <a:r>
              <a:rPr lang="nl-NL" sz="2200" dirty="0"/>
              <a:t>is een prisma </a:t>
            </a:r>
          </a:p>
          <a:p>
            <a:r>
              <a:rPr lang="nl-NL" sz="2200" dirty="0"/>
              <a:t>met een driehoekig grondvlak.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916832"/>
            <a:ext cx="3528392" cy="253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TextBox 3075"/>
          <p:cNvSpPr txBox="1"/>
          <p:nvPr/>
        </p:nvSpPr>
        <p:spPr>
          <a:xfrm>
            <a:off x="438912" y="4581128"/>
            <a:ext cx="7284679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nl-NL" sz="2200" dirty="0"/>
              <a:t>Een prisma heeft allemaal rechthoeken als zijvlakken.</a:t>
            </a:r>
          </a:p>
        </p:txBody>
      </p:sp>
      <p:sp>
        <p:nvSpPr>
          <p:cNvPr id="44" name="TextBox 3075"/>
          <p:cNvSpPr txBox="1"/>
          <p:nvPr/>
        </p:nvSpPr>
        <p:spPr>
          <a:xfrm>
            <a:off x="438912" y="4581128"/>
            <a:ext cx="5895909" cy="43088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Welke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vorm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hebben</a:t>
            </a:r>
            <a:r>
              <a:rPr lang="en-US" sz="2200" b="1" dirty="0">
                <a:solidFill>
                  <a:srgbClr val="0070C0"/>
                </a:solidFill>
              </a:rPr>
              <a:t> de </a:t>
            </a:r>
            <a:r>
              <a:rPr lang="en-US" sz="2200" b="1" dirty="0" err="1">
                <a:solidFill>
                  <a:srgbClr val="0070C0"/>
                </a:solidFill>
              </a:rPr>
              <a:t>meeste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zijvlakken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1" name="Rechthoek 10"/>
          <p:cNvSpPr/>
          <p:nvPr/>
        </p:nvSpPr>
        <p:spPr>
          <a:xfrm>
            <a:off x="438912" y="5012015"/>
            <a:ext cx="555517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Twee zijvlakken hebben een andere vorm. </a:t>
            </a:r>
          </a:p>
        </p:txBody>
      </p:sp>
      <p:sp>
        <p:nvSpPr>
          <p:cNvPr id="16" name="Vrije vorm 15"/>
          <p:cNvSpPr/>
          <p:nvPr/>
        </p:nvSpPr>
        <p:spPr>
          <a:xfrm>
            <a:off x="5452110" y="3013710"/>
            <a:ext cx="910590" cy="1215390"/>
          </a:xfrm>
          <a:custGeom>
            <a:avLst/>
            <a:gdLst>
              <a:gd name="connsiteX0" fmla="*/ 0 w 910590"/>
              <a:gd name="connsiteY0" fmla="*/ 1009650 h 1215390"/>
              <a:gd name="connsiteX1" fmla="*/ 0 w 910590"/>
              <a:gd name="connsiteY1" fmla="*/ 1009650 h 1215390"/>
              <a:gd name="connsiteX2" fmla="*/ 53340 w 910590"/>
              <a:gd name="connsiteY2" fmla="*/ 1017270 h 1215390"/>
              <a:gd name="connsiteX3" fmla="*/ 910590 w 910590"/>
              <a:gd name="connsiteY3" fmla="*/ 1215390 h 1215390"/>
              <a:gd name="connsiteX4" fmla="*/ 472440 w 910590"/>
              <a:gd name="connsiteY4" fmla="*/ 0 h 1215390"/>
              <a:gd name="connsiteX5" fmla="*/ 0 w 910590"/>
              <a:gd name="connsiteY5" fmla="*/ 1009650 h 1215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0590" h="1215390">
                <a:moveTo>
                  <a:pt x="0" y="1009650"/>
                </a:moveTo>
                <a:lnTo>
                  <a:pt x="0" y="1009650"/>
                </a:lnTo>
                <a:lnTo>
                  <a:pt x="53340" y="1017270"/>
                </a:lnTo>
                <a:lnTo>
                  <a:pt x="910590" y="1215390"/>
                </a:lnTo>
                <a:lnTo>
                  <a:pt x="472440" y="0"/>
                </a:lnTo>
                <a:lnTo>
                  <a:pt x="0" y="1009650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Vrije vorm 16"/>
          <p:cNvSpPr/>
          <p:nvPr/>
        </p:nvSpPr>
        <p:spPr>
          <a:xfrm>
            <a:off x="7387590" y="2145030"/>
            <a:ext cx="910590" cy="1223010"/>
          </a:xfrm>
          <a:custGeom>
            <a:avLst/>
            <a:gdLst>
              <a:gd name="connsiteX0" fmla="*/ 0 w 910590"/>
              <a:gd name="connsiteY0" fmla="*/ 1017270 h 1223010"/>
              <a:gd name="connsiteX1" fmla="*/ 910590 w 910590"/>
              <a:gd name="connsiteY1" fmla="*/ 1223010 h 1223010"/>
              <a:gd name="connsiteX2" fmla="*/ 483870 w 910590"/>
              <a:gd name="connsiteY2" fmla="*/ 0 h 1223010"/>
              <a:gd name="connsiteX3" fmla="*/ 0 w 910590"/>
              <a:gd name="connsiteY3" fmla="*/ 1017270 h 1223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0590" h="1223010">
                <a:moveTo>
                  <a:pt x="0" y="1017270"/>
                </a:moveTo>
                <a:lnTo>
                  <a:pt x="910590" y="1223010"/>
                </a:lnTo>
                <a:lnTo>
                  <a:pt x="483870" y="0"/>
                </a:lnTo>
                <a:lnTo>
                  <a:pt x="0" y="1017270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438912" y="5419680"/>
            <a:ext cx="597666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Een van die twee kun je kiezen als grondvlak.</a:t>
            </a:r>
          </a:p>
        </p:txBody>
      </p:sp>
      <p:sp>
        <p:nvSpPr>
          <p:cNvPr id="27" name="Rechthoek 26"/>
          <p:cNvSpPr/>
          <p:nvPr/>
        </p:nvSpPr>
        <p:spPr>
          <a:xfrm>
            <a:off x="438912" y="5854678"/>
            <a:ext cx="691009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Grondvlak en bovenvlak hebben dezelfde vorm.</a:t>
            </a:r>
          </a:p>
        </p:txBody>
      </p:sp>
    </p:spTree>
    <p:extLst>
      <p:ext uri="{BB962C8B-B14F-4D97-AF65-F5344CB8AC3E}">
        <p14:creationId xmlns:p14="http://schemas.microsoft.com/office/powerpoint/2010/main" val="3941562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15" grpId="0"/>
      <p:bldP spid="43" grpId="0"/>
      <p:bldP spid="44" grpId="0"/>
      <p:bldP spid="44" grpId="1"/>
      <p:bldP spid="11" grpId="0"/>
      <p:bldP spid="16" grpId="0" animBg="1"/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047887" y="692696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87596" y="764704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107921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Prisma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0" name="c Noordhoff"/>
          <p:cNvSpPr txBox="1"/>
          <p:nvPr/>
        </p:nvSpPr>
        <p:spPr>
          <a:xfrm>
            <a:off x="3596187" y="6517925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29" name="Volgende slide icoon"/>
          <p:cNvGrpSpPr/>
          <p:nvPr/>
        </p:nvGrpSpPr>
        <p:grpSpPr>
          <a:xfrm>
            <a:off x="8676456" y="6561348"/>
            <a:ext cx="395064" cy="180020"/>
            <a:chOff x="2610762" y="4509120"/>
            <a:chExt cx="395064" cy="180020"/>
          </a:xfrm>
        </p:grpSpPr>
        <p:sp>
          <p:nvSpPr>
            <p:cNvPr id="32" name="Isosceles Triangle 66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67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5383"/>
            <a:ext cx="647700" cy="695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484312" y="837873"/>
            <a:ext cx="5383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Twee zijvlakken zijn niet rechthoekig.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562" y="1826833"/>
            <a:ext cx="3498741" cy="328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Box 3075"/>
          <p:cNvSpPr txBox="1"/>
          <p:nvPr/>
        </p:nvSpPr>
        <p:spPr>
          <a:xfrm>
            <a:off x="539552" y="836712"/>
            <a:ext cx="5993692" cy="43088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Welke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vlakken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kunnen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een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grondvlak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zijn</a:t>
            </a:r>
            <a:r>
              <a:rPr lang="en-US" sz="2200" b="1" dirty="0">
                <a:solidFill>
                  <a:srgbClr val="0070C0"/>
                </a:solidFill>
              </a:rPr>
              <a:t> 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6" name="Vrije vorm 5"/>
          <p:cNvSpPr/>
          <p:nvPr/>
        </p:nvSpPr>
        <p:spPr>
          <a:xfrm>
            <a:off x="5279292" y="3368431"/>
            <a:ext cx="1332523" cy="1438031"/>
          </a:xfrm>
          <a:custGeom>
            <a:avLst/>
            <a:gdLst>
              <a:gd name="connsiteX0" fmla="*/ 58616 w 1332523"/>
              <a:gd name="connsiteY0" fmla="*/ 1051169 h 1438031"/>
              <a:gd name="connsiteX1" fmla="*/ 0 w 1332523"/>
              <a:gd name="connsiteY1" fmla="*/ 0 h 1438031"/>
              <a:gd name="connsiteX2" fmla="*/ 1273908 w 1332523"/>
              <a:gd name="connsiteY2" fmla="*/ 390769 h 1438031"/>
              <a:gd name="connsiteX3" fmla="*/ 1332523 w 1332523"/>
              <a:gd name="connsiteY3" fmla="*/ 1438031 h 1438031"/>
              <a:gd name="connsiteX4" fmla="*/ 58616 w 1332523"/>
              <a:gd name="connsiteY4" fmla="*/ 1051169 h 1438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32523" h="1438031">
                <a:moveTo>
                  <a:pt x="58616" y="1051169"/>
                </a:moveTo>
                <a:lnTo>
                  <a:pt x="0" y="0"/>
                </a:lnTo>
                <a:lnTo>
                  <a:pt x="1273908" y="390769"/>
                </a:lnTo>
                <a:lnTo>
                  <a:pt x="1332523" y="1438031"/>
                </a:lnTo>
                <a:lnTo>
                  <a:pt x="58616" y="1051169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Tekstvak 6"/>
          <p:cNvSpPr txBox="1"/>
          <p:nvPr/>
        </p:nvSpPr>
        <p:spPr>
          <a:xfrm rot="939427">
            <a:off x="5203633" y="4767817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rechthoekig</a:t>
            </a:r>
          </a:p>
        </p:txBody>
      </p:sp>
      <p:sp>
        <p:nvSpPr>
          <p:cNvPr id="8" name="Vrije vorm 7"/>
          <p:cNvSpPr/>
          <p:nvPr/>
        </p:nvSpPr>
        <p:spPr>
          <a:xfrm>
            <a:off x="6550367" y="3021939"/>
            <a:ext cx="1730222" cy="1784610"/>
          </a:xfrm>
          <a:custGeom>
            <a:avLst/>
            <a:gdLst>
              <a:gd name="connsiteX0" fmla="*/ 61187 w 1730222"/>
              <a:gd name="connsiteY0" fmla="*/ 1784610 h 1784610"/>
              <a:gd name="connsiteX1" fmla="*/ 1730222 w 1730222"/>
              <a:gd name="connsiteY1" fmla="*/ 1050370 h 1784610"/>
              <a:gd name="connsiteX2" fmla="*/ 1662237 w 1730222"/>
              <a:gd name="connsiteY2" fmla="*/ 0 h 1784610"/>
              <a:gd name="connsiteX3" fmla="*/ 0 w 1730222"/>
              <a:gd name="connsiteY3" fmla="*/ 737639 h 1784610"/>
              <a:gd name="connsiteX4" fmla="*/ 61187 w 1730222"/>
              <a:gd name="connsiteY4" fmla="*/ 1784610 h 1784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30222" h="1784610">
                <a:moveTo>
                  <a:pt x="61187" y="1784610"/>
                </a:moveTo>
                <a:lnTo>
                  <a:pt x="1730222" y="1050370"/>
                </a:lnTo>
                <a:lnTo>
                  <a:pt x="1662237" y="0"/>
                </a:lnTo>
                <a:lnTo>
                  <a:pt x="0" y="737639"/>
                </a:lnTo>
                <a:lnTo>
                  <a:pt x="61187" y="1784610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Vrije vorm 8"/>
          <p:cNvSpPr/>
          <p:nvPr/>
        </p:nvSpPr>
        <p:spPr>
          <a:xfrm>
            <a:off x="7682320" y="2066748"/>
            <a:ext cx="598269" cy="2002162"/>
          </a:xfrm>
          <a:custGeom>
            <a:avLst/>
            <a:gdLst>
              <a:gd name="connsiteX0" fmla="*/ 598269 w 598269"/>
              <a:gd name="connsiteY0" fmla="*/ 2002162 h 2002162"/>
              <a:gd name="connsiteX1" fmla="*/ 533683 w 598269"/>
              <a:gd name="connsiteY1" fmla="*/ 961990 h 2002162"/>
              <a:gd name="connsiteX2" fmla="*/ 0 w 598269"/>
              <a:gd name="connsiteY2" fmla="*/ 0 h 2002162"/>
              <a:gd name="connsiteX3" fmla="*/ 3399 w 598269"/>
              <a:gd name="connsiteY3" fmla="*/ 985784 h 2002162"/>
              <a:gd name="connsiteX4" fmla="*/ 598269 w 598269"/>
              <a:gd name="connsiteY4" fmla="*/ 2002162 h 2002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8269" h="2002162">
                <a:moveTo>
                  <a:pt x="598269" y="2002162"/>
                </a:moveTo>
                <a:lnTo>
                  <a:pt x="533683" y="961990"/>
                </a:lnTo>
                <a:lnTo>
                  <a:pt x="0" y="0"/>
                </a:lnTo>
                <a:lnTo>
                  <a:pt x="3399" y="985784"/>
                </a:lnTo>
                <a:lnTo>
                  <a:pt x="598269" y="2002162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Vrije vorm 9"/>
          <p:cNvSpPr/>
          <p:nvPr/>
        </p:nvSpPr>
        <p:spPr>
          <a:xfrm>
            <a:off x="6193445" y="2070147"/>
            <a:ext cx="1492274" cy="975587"/>
          </a:xfrm>
          <a:custGeom>
            <a:avLst/>
            <a:gdLst>
              <a:gd name="connsiteX0" fmla="*/ 0 w 1492274"/>
              <a:gd name="connsiteY0" fmla="*/ 975587 h 975587"/>
              <a:gd name="connsiteX1" fmla="*/ 0 w 1492274"/>
              <a:gd name="connsiteY1" fmla="*/ 975587 h 975587"/>
              <a:gd name="connsiteX2" fmla="*/ 1492274 w 1492274"/>
              <a:gd name="connsiteY2" fmla="*/ 972188 h 975587"/>
              <a:gd name="connsiteX3" fmla="*/ 1492274 w 1492274"/>
              <a:gd name="connsiteY3" fmla="*/ 0 h 975587"/>
              <a:gd name="connsiteX4" fmla="*/ 3400 w 1492274"/>
              <a:gd name="connsiteY4" fmla="*/ 0 h 975587"/>
              <a:gd name="connsiteX5" fmla="*/ 0 w 1492274"/>
              <a:gd name="connsiteY5" fmla="*/ 975587 h 975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92274" h="975587">
                <a:moveTo>
                  <a:pt x="0" y="975587"/>
                </a:moveTo>
                <a:lnTo>
                  <a:pt x="0" y="975587"/>
                </a:lnTo>
                <a:lnTo>
                  <a:pt x="1492274" y="972188"/>
                </a:lnTo>
                <a:lnTo>
                  <a:pt x="1492274" y="0"/>
                </a:lnTo>
                <a:lnTo>
                  <a:pt x="3400" y="0"/>
                </a:lnTo>
                <a:cubicBezTo>
                  <a:pt x="2267" y="325196"/>
                  <a:pt x="1133" y="650391"/>
                  <a:pt x="0" y="975587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Vrije vorm 12"/>
          <p:cNvSpPr/>
          <p:nvPr/>
        </p:nvSpPr>
        <p:spPr>
          <a:xfrm>
            <a:off x="5279045" y="2070147"/>
            <a:ext cx="917800" cy="2345487"/>
          </a:xfrm>
          <a:custGeom>
            <a:avLst/>
            <a:gdLst>
              <a:gd name="connsiteX0" fmla="*/ 64586 w 917800"/>
              <a:gd name="connsiteY0" fmla="*/ 2345487 h 2345487"/>
              <a:gd name="connsiteX1" fmla="*/ 917800 w 917800"/>
              <a:gd name="connsiteY1" fmla="*/ 975587 h 2345487"/>
              <a:gd name="connsiteX2" fmla="*/ 917800 w 917800"/>
              <a:gd name="connsiteY2" fmla="*/ 0 h 2345487"/>
              <a:gd name="connsiteX3" fmla="*/ 0 w 917800"/>
              <a:gd name="connsiteY3" fmla="*/ 1305315 h 2345487"/>
              <a:gd name="connsiteX4" fmla="*/ 64586 w 917800"/>
              <a:gd name="connsiteY4" fmla="*/ 2345487 h 2345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800" h="2345487">
                <a:moveTo>
                  <a:pt x="64586" y="2345487"/>
                </a:moveTo>
                <a:lnTo>
                  <a:pt x="917800" y="975587"/>
                </a:lnTo>
                <a:lnTo>
                  <a:pt x="917800" y="0"/>
                </a:lnTo>
                <a:lnTo>
                  <a:pt x="0" y="1305315"/>
                </a:lnTo>
                <a:lnTo>
                  <a:pt x="64586" y="2345487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Tekstvak 33"/>
          <p:cNvSpPr txBox="1"/>
          <p:nvPr/>
        </p:nvSpPr>
        <p:spPr>
          <a:xfrm rot="20171368">
            <a:off x="6878315" y="4352729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rechthoekig</a:t>
            </a:r>
          </a:p>
        </p:txBody>
      </p:sp>
      <p:sp>
        <p:nvSpPr>
          <p:cNvPr id="36" name="Tekstvak 35"/>
          <p:cNvSpPr txBox="1"/>
          <p:nvPr/>
        </p:nvSpPr>
        <p:spPr>
          <a:xfrm rot="3667643">
            <a:off x="7540059" y="236695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rechthoekig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6228184" y="266805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rechthoekig</a:t>
            </a:r>
          </a:p>
        </p:txBody>
      </p:sp>
      <p:sp>
        <p:nvSpPr>
          <p:cNvPr id="38" name="Tekstvak 37"/>
          <p:cNvSpPr txBox="1"/>
          <p:nvPr/>
        </p:nvSpPr>
        <p:spPr>
          <a:xfrm rot="18304267">
            <a:off x="4803771" y="221491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rechthoekig</a:t>
            </a:r>
          </a:p>
        </p:txBody>
      </p:sp>
      <p:sp>
        <p:nvSpPr>
          <p:cNvPr id="16" name="Vrije vorm 15"/>
          <p:cNvSpPr/>
          <p:nvPr/>
        </p:nvSpPr>
        <p:spPr>
          <a:xfrm>
            <a:off x="5340699" y="3044651"/>
            <a:ext cx="2944167" cy="1758461"/>
          </a:xfrm>
          <a:custGeom>
            <a:avLst/>
            <a:gdLst>
              <a:gd name="connsiteX0" fmla="*/ 0 w 2944167"/>
              <a:gd name="connsiteY0" fmla="*/ 1376624 h 1758461"/>
              <a:gd name="connsiteX1" fmla="*/ 1276141 w 2944167"/>
              <a:gd name="connsiteY1" fmla="*/ 1758461 h 1758461"/>
              <a:gd name="connsiteX2" fmla="*/ 2944167 w 2944167"/>
              <a:gd name="connsiteY2" fmla="*/ 1024931 h 1758461"/>
              <a:gd name="connsiteX3" fmla="*/ 2346290 w 2944167"/>
              <a:gd name="connsiteY3" fmla="*/ 0 h 1758461"/>
              <a:gd name="connsiteX4" fmla="*/ 859134 w 2944167"/>
              <a:gd name="connsiteY4" fmla="*/ 0 h 1758461"/>
              <a:gd name="connsiteX5" fmla="*/ 0 w 2944167"/>
              <a:gd name="connsiteY5" fmla="*/ 1376624 h 1758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44167" h="1758461">
                <a:moveTo>
                  <a:pt x="0" y="1376624"/>
                </a:moveTo>
                <a:lnTo>
                  <a:pt x="1276141" y="1758461"/>
                </a:lnTo>
                <a:lnTo>
                  <a:pt x="2944167" y="1024931"/>
                </a:lnTo>
                <a:lnTo>
                  <a:pt x="2346290" y="0"/>
                </a:lnTo>
                <a:lnTo>
                  <a:pt x="859134" y="0"/>
                </a:lnTo>
                <a:lnTo>
                  <a:pt x="0" y="1376624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Vrije vorm 23"/>
          <p:cNvSpPr/>
          <p:nvPr/>
        </p:nvSpPr>
        <p:spPr>
          <a:xfrm>
            <a:off x="5280409" y="2074985"/>
            <a:ext cx="2934118" cy="1683099"/>
          </a:xfrm>
          <a:custGeom>
            <a:avLst/>
            <a:gdLst>
              <a:gd name="connsiteX0" fmla="*/ 0 w 2934118"/>
              <a:gd name="connsiteY0" fmla="*/ 1291213 h 1683099"/>
              <a:gd name="connsiteX1" fmla="*/ 1276140 w 2934118"/>
              <a:gd name="connsiteY1" fmla="*/ 1683099 h 1683099"/>
              <a:gd name="connsiteX2" fmla="*/ 2934118 w 2934118"/>
              <a:gd name="connsiteY2" fmla="*/ 949569 h 1683099"/>
              <a:gd name="connsiteX3" fmla="*/ 2406580 w 2934118"/>
              <a:gd name="connsiteY3" fmla="*/ 0 h 1683099"/>
              <a:gd name="connsiteX4" fmla="*/ 919424 w 2934118"/>
              <a:gd name="connsiteY4" fmla="*/ 0 h 1683099"/>
              <a:gd name="connsiteX5" fmla="*/ 0 w 2934118"/>
              <a:gd name="connsiteY5" fmla="*/ 1291213 h 168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34118" h="1683099">
                <a:moveTo>
                  <a:pt x="0" y="1291213"/>
                </a:moveTo>
                <a:lnTo>
                  <a:pt x="1276140" y="1683099"/>
                </a:lnTo>
                <a:lnTo>
                  <a:pt x="2934118" y="949569"/>
                </a:lnTo>
                <a:lnTo>
                  <a:pt x="2406580" y="0"/>
                </a:lnTo>
                <a:lnTo>
                  <a:pt x="919424" y="0"/>
                </a:lnTo>
                <a:lnTo>
                  <a:pt x="0" y="1291213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7" name="Tekstvak 66"/>
          <p:cNvSpPr txBox="1"/>
          <p:nvPr/>
        </p:nvSpPr>
        <p:spPr>
          <a:xfrm>
            <a:off x="5796136" y="5229200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niet rechthoekig</a:t>
            </a:r>
          </a:p>
        </p:txBody>
      </p:sp>
      <p:sp>
        <p:nvSpPr>
          <p:cNvPr id="68" name="Tekstvak 67"/>
          <p:cNvSpPr txBox="1"/>
          <p:nvPr/>
        </p:nvSpPr>
        <p:spPr>
          <a:xfrm>
            <a:off x="6084168" y="140348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niet rechthoekig</a:t>
            </a:r>
          </a:p>
        </p:txBody>
      </p:sp>
      <p:sp>
        <p:nvSpPr>
          <p:cNvPr id="69" name="Tekstvak 68"/>
          <p:cNvSpPr txBox="1"/>
          <p:nvPr/>
        </p:nvSpPr>
        <p:spPr>
          <a:xfrm>
            <a:off x="494822" y="1341929"/>
            <a:ext cx="5383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Een van die twee is het grondvlak,</a:t>
            </a:r>
          </a:p>
        </p:txBody>
      </p:sp>
      <p:sp>
        <p:nvSpPr>
          <p:cNvPr id="70" name="Tekstvak 69"/>
          <p:cNvSpPr txBox="1"/>
          <p:nvPr/>
        </p:nvSpPr>
        <p:spPr>
          <a:xfrm>
            <a:off x="493260" y="1700808"/>
            <a:ext cx="5383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bijvoorbeeld </a:t>
            </a:r>
            <a:r>
              <a:rPr lang="nl-NL" sz="2200" i="1" dirty="0"/>
              <a:t>ABCDE</a:t>
            </a:r>
            <a:r>
              <a:rPr lang="nl-NL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5323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6" fill="hold">
                      <p:stCondLst>
                        <p:cond delay="0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30" grpId="0"/>
      <p:bldP spid="3" grpId="0"/>
      <p:bldP spid="25" grpId="0"/>
      <p:bldP spid="25" grpId="1"/>
      <p:bldP spid="6" grpId="0" animBg="1"/>
      <p:bldP spid="6" grpId="1" animBg="1"/>
      <p:bldP spid="7" grpId="0"/>
      <p:bldP spid="7" grpId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34" grpId="0"/>
      <p:bldP spid="34" grpId="1"/>
      <p:bldP spid="36" grpId="0"/>
      <p:bldP spid="36" grpId="1"/>
      <p:bldP spid="37" grpId="0"/>
      <p:bldP spid="37" grpId="1"/>
      <p:bldP spid="38" grpId="0"/>
      <p:bldP spid="38" grpId="1"/>
      <p:bldP spid="16" grpId="0" animBg="1"/>
      <p:bldP spid="24" grpId="0" animBg="1"/>
      <p:bldP spid="24" grpId="1" animBg="1"/>
      <p:bldP spid="67" grpId="0"/>
      <p:bldP spid="68" grpId="0"/>
      <p:bldP spid="68" grpId="1"/>
      <p:bldP spid="69" grpId="0"/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547703" y="2746165"/>
            <a:ext cx="5184577" cy="3995203"/>
            <a:chOff x="337988" y="4013448"/>
            <a:chExt cx="8421291" cy="1575792"/>
          </a:xfrm>
        </p:grpSpPr>
        <p:grpSp>
          <p:nvGrpSpPr>
            <p:cNvPr id="55" name="Group 54"/>
            <p:cNvGrpSpPr/>
            <p:nvPr/>
          </p:nvGrpSpPr>
          <p:grpSpPr>
            <a:xfrm>
              <a:off x="337988" y="4013448"/>
              <a:ext cx="8421291" cy="1575792"/>
              <a:chOff x="337988" y="4013448"/>
              <a:chExt cx="8421291" cy="1575792"/>
            </a:xfrm>
          </p:grpSpPr>
          <p:sp>
            <p:nvSpPr>
              <p:cNvPr id="57" name="Grijze achtergrond"/>
              <p:cNvSpPr/>
              <p:nvPr/>
            </p:nvSpPr>
            <p:spPr>
              <a:xfrm>
                <a:off x="337988" y="4013448"/>
                <a:ext cx="8421291" cy="1575792"/>
              </a:xfrm>
              <a:prstGeom prst="rect">
                <a:avLst/>
              </a:prstGeom>
              <a:gradFill flip="none" rotWithShape="1">
                <a:gsLst>
                  <a:gs pos="86000">
                    <a:srgbClr val="808080"/>
                  </a:gs>
                  <a:gs pos="13000">
                    <a:srgbClr val="808080"/>
                  </a:gs>
                  <a:gs pos="98333">
                    <a:srgbClr val="FFFFFF"/>
                  </a:gs>
                  <a:gs pos="0">
                    <a:srgbClr val="FFFFFF"/>
                  </a:gs>
                </a:gsLst>
                <a:path path="rect">
                  <a:fillToRect l="50000" t="50000" r="50000" b="50000"/>
                </a:path>
                <a:tileRect/>
              </a:gradFill>
              <a:ln w="127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nl-NL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</a:endParaRPr>
              </a:p>
            </p:txBody>
          </p:sp>
          <p:sp>
            <p:nvSpPr>
              <p:cNvPr id="58" name="Wit vierkant"/>
              <p:cNvSpPr/>
              <p:nvPr/>
            </p:nvSpPr>
            <p:spPr>
              <a:xfrm>
                <a:off x="646658" y="4095428"/>
                <a:ext cx="7834964" cy="141183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2">
                    <a:lumMod val="75000"/>
                  </a:schemeClr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 dirty="0"/>
              </a:p>
            </p:txBody>
          </p:sp>
        </p:grpSp>
        <p:cxnSp>
          <p:nvCxnSpPr>
            <p:cNvPr id="56" name="Straight Connector 55"/>
            <p:cNvCxnSpPr/>
            <p:nvPr/>
          </p:nvCxnSpPr>
          <p:spPr>
            <a:xfrm>
              <a:off x="1424008" y="4095428"/>
              <a:ext cx="0" cy="1411832"/>
            </a:xfrm>
            <a:prstGeom prst="line">
              <a:avLst/>
            </a:prstGeom>
            <a:ln w="19050">
              <a:solidFill>
                <a:srgbClr val="0070C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Prisma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8768" y="692696"/>
            <a:ext cx="15412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>
                <a:solidFill>
                  <a:srgbClr val="D60093"/>
                </a:solidFill>
              </a:rPr>
              <a:t>Voorbeeld</a:t>
            </a:r>
            <a:r>
              <a:rPr lang="en-US" sz="2400" dirty="0">
                <a:solidFill>
                  <a:srgbClr val="D60093"/>
                </a:solidFill>
              </a:rPr>
              <a:t> 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768" y="1196752"/>
            <a:ext cx="283840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Opgave</a:t>
            </a:r>
            <a:endParaRPr lang="en-US" sz="2200" i="1" dirty="0"/>
          </a:p>
          <a:p>
            <a:r>
              <a:rPr lang="en-US" sz="2200" dirty="0" err="1"/>
              <a:t>Teken</a:t>
            </a:r>
            <a:r>
              <a:rPr lang="en-US" sz="2200" dirty="0"/>
              <a:t> de </a:t>
            </a:r>
            <a:r>
              <a:rPr lang="en-US" sz="2200" dirty="0" err="1"/>
              <a:t>uitslag</a:t>
            </a:r>
            <a:r>
              <a:rPr lang="en-US" sz="2200" dirty="0"/>
              <a:t> van </a:t>
            </a:r>
            <a:br>
              <a:rPr lang="en-US" sz="2200" dirty="0"/>
            </a:br>
            <a:r>
              <a:rPr lang="en-US" sz="2200" dirty="0" err="1"/>
              <a:t>prisma</a:t>
            </a:r>
            <a:r>
              <a:rPr lang="en-US" sz="2200" dirty="0"/>
              <a:t> </a:t>
            </a:r>
            <a:r>
              <a:rPr lang="en-US" sz="2200" i="1" dirty="0"/>
              <a:t>ABC DEF</a:t>
            </a:r>
            <a:r>
              <a:rPr lang="en-US" sz="2200" dirty="0"/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005770" y="2441189"/>
            <a:ext cx="150233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Uitwerking</a:t>
            </a:r>
            <a:endParaRPr lang="nl-NL" sz="2200" dirty="0"/>
          </a:p>
        </p:txBody>
      </p:sp>
      <p:sp>
        <p:nvSpPr>
          <p:cNvPr id="42" name="Noordhoff"/>
          <p:cNvSpPr txBox="1"/>
          <p:nvPr/>
        </p:nvSpPr>
        <p:spPr>
          <a:xfrm>
            <a:off x="7140995" y="642359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43" name="Bedek: Noordhoff"/>
          <p:cNvSpPr/>
          <p:nvPr/>
        </p:nvSpPr>
        <p:spPr>
          <a:xfrm>
            <a:off x="7180704" y="717027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c Noordhoff"/>
          <p:cNvSpPr txBox="1"/>
          <p:nvPr/>
        </p:nvSpPr>
        <p:spPr>
          <a:xfrm>
            <a:off x="3572784" y="6517168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86" name="Tekstvak 85"/>
          <p:cNvSpPr txBox="1"/>
          <p:nvPr/>
        </p:nvSpPr>
        <p:spPr>
          <a:xfrm>
            <a:off x="5120881" y="4063361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</a:t>
            </a:r>
          </a:p>
        </p:txBody>
      </p:sp>
      <p:sp>
        <p:nvSpPr>
          <p:cNvPr id="101" name="Einde presentatie icoon"/>
          <p:cNvSpPr/>
          <p:nvPr/>
        </p:nvSpPr>
        <p:spPr>
          <a:xfrm>
            <a:off x="8675956" y="6451043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9525"/>
            <a:ext cx="647700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Oval 58"/>
          <p:cNvSpPr>
            <a:spLocks noChangeAspect="1"/>
          </p:cNvSpPr>
          <p:nvPr/>
        </p:nvSpPr>
        <p:spPr>
          <a:xfrm>
            <a:off x="3874985" y="3901508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3874961" y="4549580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3884652" y="5269660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3874961" y="5989740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3868104" y="3325444"/>
            <a:ext cx="216000" cy="216000"/>
          </a:xfrm>
          <a:prstGeom prst="ellipse">
            <a:avLst/>
          </a:prstGeom>
          <a:gradFill flip="none" rotWithShape="1">
            <a:gsLst>
              <a:gs pos="95000">
                <a:schemeClr val="bg2">
                  <a:lumMod val="90000"/>
                </a:schemeClr>
              </a:gs>
              <a:gs pos="8000">
                <a:schemeClr val="bg2">
                  <a:lumMod val="36000"/>
                </a:schemeClr>
              </a:gs>
              <a:gs pos="0">
                <a:schemeClr val="bg1"/>
              </a:gs>
            </a:gsLst>
            <a:lin ang="27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4" name="TextBox 20"/>
          <p:cNvSpPr txBox="1"/>
          <p:nvPr/>
        </p:nvSpPr>
        <p:spPr>
          <a:xfrm>
            <a:off x="370135" y="2638073"/>
            <a:ext cx="114165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i="1" dirty="0" err="1"/>
              <a:t>Aanpak</a:t>
            </a:r>
            <a:endParaRPr lang="nl-NL" sz="2200" dirty="0"/>
          </a:p>
        </p:txBody>
      </p:sp>
      <p:sp>
        <p:nvSpPr>
          <p:cNvPr id="3" name="Rechthoek 2"/>
          <p:cNvSpPr/>
          <p:nvPr/>
        </p:nvSpPr>
        <p:spPr>
          <a:xfrm>
            <a:off x="348929" y="3019599"/>
            <a:ext cx="34567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• Teken eerst een van de rechthoekige zijvlakken. </a:t>
            </a:r>
          </a:p>
        </p:txBody>
      </p:sp>
      <p:sp>
        <p:nvSpPr>
          <p:cNvPr id="5" name="Rechthoek 4"/>
          <p:cNvSpPr/>
          <p:nvPr/>
        </p:nvSpPr>
        <p:spPr>
          <a:xfrm>
            <a:off x="348929" y="3717032"/>
            <a:ext cx="377037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Zet de letters erbij.</a:t>
            </a:r>
          </a:p>
        </p:txBody>
      </p:sp>
      <p:grpSp>
        <p:nvGrpSpPr>
          <p:cNvPr id="71" name="Animatie icoon"/>
          <p:cNvGrpSpPr>
            <a:grpSpLocks noChangeAspect="1"/>
          </p:cNvGrpSpPr>
          <p:nvPr/>
        </p:nvGrpSpPr>
        <p:grpSpPr>
          <a:xfrm>
            <a:off x="8599303" y="6381368"/>
            <a:ext cx="440378" cy="360000"/>
            <a:chOff x="5076056" y="174576"/>
            <a:chExt cx="3276364" cy="2678360"/>
          </a:xfrm>
        </p:grpSpPr>
        <p:sp>
          <p:nvSpPr>
            <p:cNvPr id="7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77" name="Animatie icoon"/>
          <p:cNvGrpSpPr>
            <a:grpSpLocks noChangeAspect="1"/>
          </p:cNvGrpSpPr>
          <p:nvPr/>
        </p:nvGrpSpPr>
        <p:grpSpPr>
          <a:xfrm>
            <a:off x="8604448" y="6415059"/>
            <a:ext cx="440378" cy="360000"/>
            <a:chOff x="5076056" y="174576"/>
            <a:chExt cx="3276364" cy="2678360"/>
          </a:xfrm>
        </p:grpSpPr>
        <p:sp>
          <p:nvSpPr>
            <p:cNvPr id="7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9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88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5770" y="105457"/>
            <a:ext cx="3128417" cy="2366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6" name="Rechthoek 5"/>
          <p:cNvSpPr/>
          <p:nvPr/>
        </p:nvSpPr>
        <p:spPr>
          <a:xfrm>
            <a:off x="5419680" y="4385429"/>
            <a:ext cx="1888624" cy="69975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6" name="Rechthoek 65"/>
          <p:cNvSpPr/>
          <p:nvPr/>
        </p:nvSpPr>
        <p:spPr>
          <a:xfrm>
            <a:off x="5419680" y="3423472"/>
            <a:ext cx="1888624" cy="9619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7" name="Rechthoek 66"/>
          <p:cNvSpPr/>
          <p:nvPr/>
        </p:nvSpPr>
        <p:spPr>
          <a:xfrm>
            <a:off x="5419680" y="5086844"/>
            <a:ext cx="1888624" cy="96195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8" name="Tekstvak 67"/>
          <p:cNvSpPr txBox="1"/>
          <p:nvPr/>
        </p:nvSpPr>
        <p:spPr>
          <a:xfrm>
            <a:off x="5120881" y="4635247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B</a:t>
            </a:r>
          </a:p>
        </p:txBody>
      </p:sp>
      <p:sp>
        <p:nvSpPr>
          <p:cNvPr id="69" name="Tekstvak 68"/>
          <p:cNvSpPr txBox="1"/>
          <p:nvPr/>
        </p:nvSpPr>
        <p:spPr>
          <a:xfrm>
            <a:off x="7252972" y="4049658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D</a:t>
            </a:r>
          </a:p>
        </p:txBody>
      </p:sp>
      <p:sp>
        <p:nvSpPr>
          <p:cNvPr id="70" name="Tekstvak 69"/>
          <p:cNvSpPr txBox="1"/>
          <p:nvPr/>
        </p:nvSpPr>
        <p:spPr>
          <a:xfrm>
            <a:off x="7252972" y="4615036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E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5157589" y="4427820"/>
            <a:ext cx="1404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2 </a:t>
            </a:r>
          </a:p>
        </p:txBody>
      </p:sp>
      <p:sp>
        <p:nvSpPr>
          <p:cNvPr id="85" name="Tekstvak 84"/>
          <p:cNvSpPr txBox="1"/>
          <p:nvPr/>
        </p:nvSpPr>
        <p:spPr>
          <a:xfrm>
            <a:off x="6341663" y="4067780"/>
            <a:ext cx="390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5 </a:t>
            </a:r>
          </a:p>
        </p:txBody>
      </p:sp>
      <p:sp>
        <p:nvSpPr>
          <p:cNvPr id="90" name="Rechthoek 89"/>
          <p:cNvSpPr/>
          <p:nvPr/>
        </p:nvSpPr>
        <p:spPr>
          <a:xfrm>
            <a:off x="344548" y="4149080"/>
            <a:ext cx="34567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• Teken de andere rechthoekige zijvlakken hieraan vast. </a:t>
            </a:r>
          </a:p>
        </p:txBody>
      </p:sp>
      <p:sp>
        <p:nvSpPr>
          <p:cNvPr id="91" name="Rechthoek 90"/>
          <p:cNvSpPr/>
          <p:nvPr/>
        </p:nvSpPr>
        <p:spPr>
          <a:xfrm>
            <a:off x="348561" y="5157192"/>
            <a:ext cx="377037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Zet ook nu de letters erbij.</a:t>
            </a:r>
          </a:p>
        </p:txBody>
      </p:sp>
      <p:grpSp>
        <p:nvGrpSpPr>
          <p:cNvPr id="92" name="Animatie icoon"/>
          <p:cNvGrpSpPr>
            <a:grpSpLocks noChangeAspect="1"/>
          </p:cNvGrpSpPr>
          <p:nvPr/>
        </p:nvGrpSpPr>
        <p:grpSpPr>
          <a:xfrm>
            <a:off x="8626252" y="6389466"/>
            <a:ext cx="440378" cy="360000"/>
            <a:chOff x="5076056" y="174576"/>
            <a:chExt cx="3276364" cy="2678360"/>
          </a:xfrm>
        </p:grpSpPr>
        <p:sp>
          <p:nvSpPr>
            <p:cNvPr id="93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4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5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6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97" name="Animatie icoon"/>
          <p:cNvGrpSpPr>
            <a:grpSpLocks noChangeAspect="1"/>
          </p:cNvGrpSpPr>
          <p:nvPr/>
        </p:nvGrpSpPr>
        <p:grpSpPr>
          <a:xfrm>
            <a:off x="8577784" y="6379075"/>
            <a:ext cx="440378" cy="360000"/>
            <a:chOff x="5076056" y="174576"/>
            <a:chExt cx="3276364" cy="2678360"/>
          </a:xfrm>
        </p:grpSpPr>
        <p:sp>
          <p:nvSpPr>
            <p:cNvPr id="98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99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0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03" name="Animatie icoon"/>
          <p:cNvGrpSpPr>
            <a:grpSpLocks noChangeAspect="1"/>
          </p:cNvGrpSpPr>
          <p:nvPr/>
        </p:nvGrpSpPr>
        <p:grpSpPr>
          <a:xfrm>
            <a:off x="8589957" y="6384295"/>
            <a:ext cx="440378" cy="360000"/>
            <a:chOff x="5076056" y="174576"/>
            <a:chExt cx="3276364" cy="2678360"/>
          </a:xfrm>
        </p:grpSpPr>
        <p:sp>
          <p:nvSpPr>
            <p:cNvPr id="10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8" name="Tekstvak 107"/>
          <p:cNvSpPr txBox="1"/>
          <p:nvPr/>
        </p:nvSpPr>
        <p:spPr>
          <a:xfrm>
            <a:off x="5094146" y="5680298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C</a:t>
            </a:r>
          </a:p>
        </p:txBody>
      </p:sp>
      <p:sp>
        <p:nvSpPr>
          <p:cNvPr id="109" name="Tekstvak 108"/>
          <p:cNvSpPr txBox="1"/>
          <p:nvPr/>
        </p:nvSpPr>
        <p:spPr>
          <a:xfrm>
            <a:off x="7252972" y="5689823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F</a:t>
            </a:r>
          </a:p>
        </p:txBody>
      </p:sp>
      <p:sp>
        <p:nvSpPr>
          <p:cNvPr id="110" name="Tekstvak 109"/>
          <p:cNvSpPr txBox="1"/>
          <p:nvPr/>
        </p:nvSpPr>
        <p:spPr>
          <a:xfrm>
            <a:off x="5120881" y="306896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C</a:t>
            </a:r>
          </a:p>
        </p:txBody>
      </p:sp>
      <p:sp>
        <p:nvSpPr>
          <p:cNvPr id="111" name="Tekstvak 110"/>
          <p:cNvSpPr txBox="1"/>
          <p:nvPr/>
        </p:nvSpPr>
        <p:spPr>
          <a:xfrm>
            <a:off x="7252972" y="3059435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F</a:t>
            </a:r>
          </a:p>
        </p:txBody>
      </p:sp>
      <p:sp>
        <p:nvSpPr>
          <p:cNvPr id="112" name="Rechthoek 111"/>
          <p:cNvSpPr/>
          <p:nvPr/>
        </p:nvSpPr>
        <p:spPr>
          <a:xfrm>
            <a:off x="344548" y="3017972"/>
            <a:ext cx="34567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• Teken het grondvlak aan een van de zijvlakken vast.</a:t>
            </a:r>
          </a:p>
        </p:txBody>
      </p:sp>
      <p:sp>
        <p:nvSpPr>
          <p:cNvPr id="113" name="Rechthoek 112"/>
          <p:cNvSpPr/>
          <p:nvPr/>
        </p:nvSpPr>
        <p:spPr>
          <a:xfrm>
            <a:off x="353124" y="4077072"/>
            <a:ext cx="34567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Het laatste vlak heeft dezelfde vorm als het grondvlak.</a:t>
            </a:r>
          </a:p>
        </p:txBody>
      </p:sp>
      <p:sp>
        <p:nvSpPr>
          <p:cNvPr id="114" name="Rechthoek 113"/>
          <p:cNvSpPr/>
          <p:nvPr/>
        </p:nvSpPr>
        <p:spPr>
          <a:xfrm>
            <a:off x="344548" y="5151963"/>
            <a:ext cx="34567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Teken dat aan de andere kant van de rechthoek.</a:t>
            </a:r>
          </a:p>
        </p:txBody>
      </p:sp>
      <p:sp>
        <p:nvSpPr>
          <p:cNvPr id="10" name="Rechthoek 9"/>
          <p:cNvSpPr/>
          <p:nvPr/>
        </p:nvSpPr>
        <p:spPr>
          <a:xfrm>
            <a:off x="348946" y="5899919"/>
            <a:ext cx="329494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De letters </a:t>
            </a:r>
            <a:r>
              <a:rPr lang="nl-NL" sz="2200" i="1" dirty="0"/>
              <a:t>C</a:t>
            </a:r>
            <a:r>
              <a:rPr lang="nl-NL" sz="2200" dirty="0"/>
              <a:t> en </a:t>
            </a:r>
            <a:r>
              <a:rPr lang="nl-NL" sz="2200" i="1" dirty="0"/>
              <a:t>F</a:t>
            </a:r>
            <a:r>
              <a:rPr lang="nl-NL" sz="2200" dirty="0"/>
              <a:t> </a:t>
            </a:r>
            <a:br>
              <a:rPr lang="nl-NL" sz="2200" dirty="0"/>
            </a:br>
            <a:r>
              <a:rPr lang="nl-NL" sz="2200" dirty="0"/>
              <a:t>komen nu drie keer voor.</a:t>
            </a:r>
          </a:p>
        </p:txBody>
      </p:sp>
      <p:grpSp>
        <p:nvGrpSpPr>
          <p:cNvPr id="121" name="Animatie icoon"/>
          <p:cNvGrpSpPr>
            <a:grpSpLocks noChangeAspect="1"/>
          </p:cNvGrpSpPr>
          <p:nvPr/>
        </p:nvGrpSpPr>
        <p:grpSpPr>
          <a:xfrm>
            <a:off x="8603207" y="6379175"/>
            <a:ext cx="440378" cy="360000"/>
            <a:chOff x="5076056" y="174576"/>
            <a:chExt cx="3276364" cy="2678360"/>
          </a:xfrm>
        </p:grpSpPr>
        <p:sp>
          <p:nvSpPr>
            <p:cNvPr id="12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2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15" name="Rechte verbindingslijn 14"/>
          <p:cNvCxnSpPr/>
          <p:nvPr/>
        </p:nvCxnSpPr>
        <p:spPr>
          <a:xfrm>
            <a:off x="7298899" y="4378918"/>
            <a:ext cx="886324" cy="335342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Rechte verbindingslijn 127"/>
          <p:cNvCxnSpPr/>
          <p:nvPr/>
        </p:nvCxnSpPr>
        <p:spPr>
          <a:xfrm rot="4020000">
            <a:off x="7741471" y="4425564"/>
            <a:ext cx="0" cy="95759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1" name="Animatie icoon"/>
          <p:cNvGrpSpPr>
            <a:grpSpLocks noChangeAspect="1"/>
          </p:cNvGrpSpPr>
          <p:nvPr/>
        </p:nvGrpSpPr>
        <p:grpSpPr>
          <a:xfrm>
            <a:off x="8582899" y="6393283"/>
            <a:ext cx="440378" cy="360000"/>
            <a:chOff x="5076056" y="174576"/>
            <a:chExt cx="3276364" cy="2678360"/>
          </a:xfrm>
        </p:grpSpPr>
        <p:sp>
          <p:nvSpPr>
            <p:cNvPr id="132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3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4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5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43" name="Animatie icoon"/>
          <p:cNvGrpSpPr>
            <a:grpSpLocks noChangeAspect="1"/>
          </p:cNvGrpSpPr>
          <p:nvPr/>
        </p:nvGrpSpPr>
        <p:grpSpPr>
          <a:xfrm>
            <a:off x="8592796" y="6397981"/>
            <a:ext cx="440378" cy="360000"/>
            <a:chOff x="5076056" y="174576"/>
            <a:chExt cx="3276364" cy="2678360"/>
          </a:xfrm>
        </p:grpSpPr>
        <p:sp>
          <p:nvSpPr>
            <p:cNvPr id="144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5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6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7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grpSp>
        <p:nvGrpSpPr>
          <p:cNvPr id="148" name="Animatie icoon"/>
          <p:cNvGrpSpPr>
            <a:grpSpLocks noChangeAspect="1"/>
          </p:cNvGrpSpPr>
          <p:nvPr/>
        </p:nvGrpSpPr>
        <p:grpSpPr>
          <a:xfrm>
            <a:off x="8577784" y="6387222"/>
            <a:ext cx="440378" cy="360000"/>
            <a:chOff x="5076056" y="174576"/>
            <a:chExt cx="3276364" cy="2678360"/>
          </a:xfrm>
        </p:grpSpPr>
        <p:sp>
          <p:nvSpPr>
            <p:cNvPr id="149" name="Rectangle 1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0" name="Isosceles Triangle 2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1" name="Oval 2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2" name="Oval 2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cxnSp>
        <p:nvCxnSpPr>
          <p:cNvPr id="19" name="Rechte verbindingslijn 18"/>
          <p:cNvCxnSpPr/>
          <p:nvPr/>
        </p:nvCxnSpPr>
        <p:spPr>
          <a:xfrm flipH="1" flipV="1">
            <a:off x="4548596" y="4731829"/>
            <a:ext cx="871084" cy="354183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21"/>
          <p:cNvCxnSpPr/>
          <p:nvPr/>
        </p:nvCxnSpPr>
        <p:spPr>
          <a:xfrm flipH="1">
            <a:off x="4548596" y="4383245"/>
            <a:ext cx="871084" cy="345107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Tekstvak 152"/>
          <p:cNvSpPr txBox="1"/>
          <p:nvPr/>
        </p:nvSpPr>
        <p:spPr>
          <a:xfrm>
            <a:off x="4247820" y="441109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C</a:t>
            </a:r>
          </a:p>
        </p:txBody>
      </p:sp>
      <p:sp>
        <p:nvSpPr>
          <p:cNvPr id="154" name="Tekstvak 153"/>
          <p:cNvSpPr txBox="1"/>
          <p:nvPr/>
        </p:nvSpPr>
        <p:spPr>
          <a:xfrm>
            <a:off x="8114750" y="4357300"/>
            <a:ext cx="504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F</a:t>
            </a:r>
          </a:p>
        </p:txBody>
      </p:sp>
      <p:sp>
        <p:nvSpPr>
          <p:cNvPr id="155" name="Tekstvak 154"/>
          <p:cNvSpPr txBox="1"/>
          <p:nvPr/>
        </p:nvSpPr>
        <p:spPr>
          <a:xfrm>
            <a:off x="5159819" y="3645024"/>
            <a:ext cx="1404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3 </a:t>
            </a:r>
          </a:p>
        </p:txBody>
      </p:sp>
      <p:sp>
        <p:nvSpPr>
          <p:cNvPr id="4" name="Boog 3"/>
          <p:cNvSpPr/>
          <p:nvPr/>
        </p:nvSpPr>
        <p:spPr>
          <a:xfrm rot="10280008">
            <a:off x="4509734" y="4333546"/>
            <a:ext cx="207508" cy="588872"/>
          </a:xfrm>
          <a:prstGeom prst="arc">
            <a:avLst>
              <a:gd name="adj1" fmla="val 17160502"/>
              <a:gd name="adj2" fmla="val 2526314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0" name="Boog 119"/>
          <p:cNvSpPr/>
          <p:nvPr/>
        </p:nvSpPr>
        <p:spPr>
          <a:xfrm rot="12452015">
            <a:off x="4543794" y="4433915"/>
            <a:ext cx="207508" cy="588872"/>
          </a:xfrm>
          <a:prstGeom prst="arc">
            <a:avLst>
              <a:gd name="adj1" fmla="val 17160502"/>
              <a:gd name="adj2" fmla="val 2526314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6" name="Boog 125"/>
          <p:cNvSpPr/>
          <p:nvPr/>
        </p:nvSpPr>
        <p:spPr>
          <a:xfrm rot="1718780">
            <a:off x="7971351" y="4450812"/>
            <a:ext cx="207508" cy="588872"/>
          </a:xfrm>
          <a:prstGeom prst="arc">
            <a:avLst>
              <a:gd name="adj1" fmla="val 17160502"/>
              <a:gd name="adj2" fmla="val 2526314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9" name="Boog 128"/>
          <p:cNvSpPr/>
          <p:nvPr/>
        </p:nvSpPr>
        <p:spPr>
          <a:xfrm rot="20938247">
            <a:off x="8021867" y="4541512"/>
            <a:ext cx="207508" cy="588872"/>
          </a:xfrm>
          <a:prstGeom prst="arc">
            <a:avLst>
              <a:gd name="adj1" fmla="val 17160502"/>
              <a:gd name="adj2" fmla="val 2526314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432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500"/>
                            </p:stCondLst>
                            <p:childTnLst>
                              <p:par>
                                <p:cTn id="1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500"/>
                            </p:stCondLst>
                            <p:childTnLst>
                              <p:par>
                                <p:cTn id="1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000"/>
                            </p:stCondLst>
                            <p:childTnLst>
                              <p:par>
                                <p:cTn id="1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500"/>
                            </p:stCondLst>
                            <p:childTnLst>
                              <p:par>
                                <p:cTn id="21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3" fill="hold">
                      <p:stCondLst>
                        <p:cond delay="0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21" grpId="0"/>
      <p:bldP spid="43" grpId="0" animBg="1"/>
      <p:bldP spid="44" grpId="0"/>
      <p:bldP spid="86" grpId="0"/>
      <p:bldP spid="101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/>
      <p:bldP spid="3" grpId="0"/>
      <p:bldP spid="3" grpId="1"/>
      <p:bldP spid="5" grpId="0"/>
      <p:bldP spid="5" grpId="1"/>
      <p:bldP spid="6" grpId="0" animBg="1"/>
      <p:bldP spid="66" grpId="0" animBg="1"/>
      <p:bldP spid="67" grpId="0" animBg="1"/>
      <p:bldP spid="68" grpId="0"/>
      <p:bldP spid="69" grpId="0"/>
      <p:bldP spid="70" grpId="0"/>
      <p:bldP spid="8" grpId="0"/>
      <p:bldP spid="85" grpId="0"/>
      <p:bldP spid="90" grpId="0"/>
      <p:bldP spid="90" grpId="1"/>
      <p:bldP spid="91" grpId="0"/>
      <p:bldP spid="91" grpId="1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0" grpId="0"/>
      <p:bldP spid="153" grpId="0"/>
      <p:bldP spid="154" grpId="0"/>
      <p:bldP spid="155" grpId="0"/>
      <p:bldP spid="4" grpId="0" animBg="1"/>
      <p:bldP spid="4" grpId="1" animBg="1"/>
      <p:bldP spid="120" grpId="0" animBg="1"/>
      <p:bldP spid="120" grpId="1" animBg="1"/>
      <p:bldP spid="126" grpId="0" animBg="1"/>
      <p:bldP spid="126" grpId="1" animBg="1"/>
      <p:bldP spid="129" grpId="0" animBg="1"/>
      <p:bldP spid="129" grpId="1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40</TotalTime>
  <Words>211</Words>
  <Application>Microsoft Office PowerPoint</Application>
  <PresentationFormat>Diavoorstelling (4:3)</PresentationFormat>
  <Paragraphs>63</Paragraphs>
  <Slides>4</Slides>
  <Notes>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MS PGothic</vt:lpstr>
      <vt:lpstr>Arial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166</cp:revision>
  <dcterms:created xsi:type="dcterms:W3CDTF">2014-05-01T11:44:04Z</dcterms:created>
  <dcterms:modified xsi:type="dcterms:W3CDTF">2018-09-18T06:12:21Z</dcterms:modified>
</cp:coreProperties>
</file>